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4"/>
  </p:notesMasterIdLst>
  <p:sldIdLst>
    <p:sldId id="256" r:id="rId3"/>
    <p:sldId id="265" r:id="rId4"/>
    <p:sldId id="266" r:id="rId5"/>
    <p:sldId id="269" r:id="rId6"/>
    <p:sldId id="270" r:id="rId7"/>
    <p:sldId id="267" r:id="rId8"/>
    <p:sldId id="268" r:id="rId9"/>
    <p:sldId id="271" r:id="rId10"/>
    <p:sldId id="272" r:id="rId11"/>
    <p:sldId id="273" r:id="rId12"/>
    <p:sldId id="264" r:id="rId13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81" autoAdjust="0"/>
  </p:normalViewPr>
  <p:slideViewPr>
    <p:cSldViewPr>
      <p:cViewPr varScale="1">
        <p:scale>
          <a:sx n="110" d="100"/>
          <a:sy n="110" d="100"/>
        </p:scale>
        <p:origin x="594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85800"/>
            <a:ext cx="6091237" cy="3427413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8D0C6DD-71B6-4588-9B4B-33BD4ECADC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DF149601-7E5E-41E0-AE8E-9068B1AAC293}" type="slidenum">
              <a:rPr lang="ru-RU" altLang="ru-RU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</a:t>
            </a:fld>
            <a:endParaRPr lang="ru-RU" altLang="ru-RU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505467A5-AE20-46D6-98DF-D81C666AB624}" type="slidenum">
              <a:rPr lang="ru-RU" altLang="ru-RU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10</a:t>
            </a:fld>
            <a:endParaRPr lang="ru-RU" altLang="ru-RU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6308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C8106D23-F434-4657-8A76-5CBE3082AB01}" type="slidenum">
              <a:rPr lang="ru-RU" altLang="ru-RU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11</a:t>
            </a:fld>
            <a:endParaRPr lang="ru-RU" altLang="ru-RU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2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505467A5-AE20-46D6-98DF-D81C666AB624}" type="slidenum">
              <a:rPr lang="ru-RU" altLang="ru-RU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</a:t>
            </a:fld>
            <a:endParaRPr lang="ru-RU" altLang="ru-RU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505467A5-AE20-46D6-98DF-D81C666AB624}" type="slidenum">
              <a:rPr lang="ru-RU" altLang="ru-RU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</a:t>
            </a:fld>
            <a:endParaRPr lang="ru-RU" altLang="ru-RU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788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505467A5-AE20-46D6-98DF-D81C666AB624}" type="slidenum">
              <a:rPr lang="ru-RU" altLang="ru-RU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4</a:t>
            </a:fld>
            <a:endParaRPr lang="ru-RU" altLang="ru-RU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611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505467A5-AE20-46D6-98DF-D81C666AB624}" type="slidenum">
              <a:rPr lang="ru-RU" altLang="ru-RU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5</a:t>
            </a:fld>
            <a:endParaRPr lang="ru-RU" altLang="ru-RU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842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505467A5-AE20-46D6-98DF-D81C666AB624}" type="slidenum">
              <a:rPr lang="ru-RU" altLang="ru-RU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6</a:t>
            </a:fld>
            <a:endParaRPr lang="ru-RU" altLang="ru-RU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043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505467A5-AE20-46D6-98DF-D81C666AB624}" type="slidenum">
              <a:rPr lang="ru-RU" altLang="ru-RU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7</a:t>
            </a:fld>
            <a:endParaRPr lang="ru-RU" altLang="ru-RU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637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505467A5-AE20-46D6-98DF-D81C666AB624}" type="slidenum">
              <a:rPr lang="ru-RU" altLang="ru-RU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8</a:t>
            </a:fld>
            <a:endParaRPr lang="ru-RU" altLang="ru-RU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547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505467A5-AE20-46D6-98DF-D81C666AB624}" type="slidenum">
              <a:rPr lang="ru-RU" altLang="ru-RU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9</a:t>
            </a:fld>
            <a:endParaRPr lang="ru-RU" altLang="ru-RU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502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7FC82-5866-44E8-8158-119F15A0EC2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44758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AE055-8998-4875-A1F5-E1E086543C99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9942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1" y="277814"/>
            <a:ext cx="2741084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7814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EB4F9-DAC2-4616-9781-B847471286FF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262943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7814"/>
            <a:ext cx="10970684" cy="13731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1" y="1600200"/>
            <a:ext cx="5382684" cy="45291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5484" y="1600200"/>
            <a:ext cx="5384800" cy="45291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C0282-429F-4D27-921E-16F584AEEF22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736189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B41F5-0AAF-4648-974B-723566D1365E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86056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DC9F2-A2E8-4F6F-BCEA-5D0541FEB8D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259440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89406-569C-49C3-871C-0464A9B3E272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513509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1" y="1604964"/>
            <a:ext cx="5382684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5484" y="1604964"/>
            <a:ext cx="53848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88888-717C-4621-83DC-A224F027EC07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636761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E5E2F-8689-4041-BEF6-6D4FC094A70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5318722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8B3F8-691F-42D9-A12D-390B009570A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904043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3B4CC-CCAB-42BF-B4AE-C726288126EB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308766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9CB02-49DA-46BD-BB9C-7705FB11DFAA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30844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BDB6E-6EFB-4659-9C4D-39C10D22965F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2537900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29237-F523-43CB-AC7C-6FEA23A91A29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189322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F3940-6BC0-48C3-91DB-0D4A295B2F6A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3277504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1" y="1524000"/>
            <a:ext cx="2741084" cy="46053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524000"/>
            <a:ext cx="8026400" cy="46053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FCA02-48B2-41D0-9F22-F558F15AD447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0844018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1524001"/>
            <a:ext cx="10162117" cy="17510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5BD9A-51B0-498F-8833-07A7C727EABC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85162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F9A60-D07C-4CB8-BDE5-11937EC2316A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7199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1" y="1600200"/>
            <a:ext cx="5382684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5484" y="1600200"/>
            <a:ext cx="53848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C15C3-AE15-4B33-A87F-CAF4FFC4E03A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26463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B2E92-EE2C-4777-8863-51BCEB10F1E5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004319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6ABAE-DF59-4D69-A0EF-63828C02B97F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57707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5DB7E-DBD2-4FAC-942B-38DAE18E379B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658664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24397-0465-41F1-95FB-929F91831790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292896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03BFC-9713-4EB4-8261-1C054D682B8C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51517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1213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1213" cy="452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3638"/>
            <a:ext cx="2843213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4165600" y="6248400"/>
            <a:ext cx="3859213" cy="455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737600" y="6243638"/>
            <a:ext cx="2843213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1A634E3-813B-4A2D-9C31-B7536BEE3FD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  <p:sp>
        <p:nvSpPr>
          <p:cNvPr id="1031" name="Freeform 6"/>
          <p:cNvSpPr>
            <a:spLocks noChangeArrowheads="1"/>
          </p:cNvSpPr>
          <p:nvPr/>
        </p:nvSpPr>
        <p:spPr bwMode="auto">
          <a:xfrm>
            <a:off x="508000" y="228600"/>
            <a:ext cx="109728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 cap="flat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>
            <a:off x="609600" y="6172200"/>
            <a:ext cx="10972800" cy="1588"/>
          </a:xfrm>
          <a:prstGeom prst="line">
            <a:avLst/>
          </a:prstGeom>
          <a:noFill/>
          <a:ln w="19080" cap="sq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33" name="Picture 8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6237288"/>
            <a:ext cx="349250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034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8863" y="6237288"/>
            <a:ext cx="349250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itchFamily="16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itchFamily="16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itchFamily="16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itchFamily="16" charset="0"/>
          <a:ea typeface="Microsoft YaHei" charset="-122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006633"/>
          </a:solidFill>
          <a:latin typeface="Garamond" pitchFamily="16" charset="0"/>
          <a:ea typeface="Microsoft YaHei" charset="-122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006633"/>
          </a:solidFill>
          <a:latin typeface="Garamond" pitchFamily="16" charset="0"/>
          <a:ea typeface="Microsoft YaHei" charset="-122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006633"/>
          </a:solidFill>
          <a:latin typeface="Garamond" pitchFamily="16" charset="0"/>
          <a:ea typeface="Microsoft YaHei" charset="-122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006633"/>
          </a:solidFill>
          <a:latin typeface="Garamond" pitchFamily="16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6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2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524000"/>
            <a:ext cx="10161588" cy="175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3638"/>
            <a:ext cx="2843213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+mj-lt"/>
                <a:ea typeface="Microsoft YaHei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4165600" y="6243638"/>
            <a:ext cx="3859213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+mj-lt"/>
                <a:ea typeface="Microsoft YaHei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8737600" y="6243638"/>
            <a:ext cx="2843213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1200">
                <a:solidFill>
                  <a:srgbClr val="000000"/>
                </a:solidFill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1638B514-3D77-465A-81F9-A61AC19AA11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  <p:sp>
        <p:nvSpPr>
          <p:cNvPr id="2054" name="Freeform 5"/>
          <p:cNvSpPr>
            <a:spLocks noChangeArrowheads="1"/>
          </p:cNvSpPr>
          <p:nvPr/>
        </p:nvSpPr>
        <p:spPr bwMode="auto">
          <a:xfrm>
            <a:off x="812800" y="1219200"/>
            <a:ext cx="105664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560" cap="flat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>
            <a:off x="2641600" y="3962400"/>
            <a:ext cx="8682038" cy="1588"/>
          </a:xfrm>
          <a:prstGeom prst="line">
            <a:avLst/>
          </a:prstGeom>
          <a:noFill/>
          <a:ln w="19080" cap="sq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056" name="Picture 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3357563"/>
            <a:ext cx="1574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712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itchFamily="16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itchFamily="16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itchFamily="16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itchFamily="16" charset="0"/>
          <a:ea typeface="Microsoft YaHei" charset="-122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006633"/>
          </a:solidFill>
          <a:latin typeface="Garamond" pitchFamily="16" charset="0"/>
          <a:ea typeface="Microsoft YaHei" charset="-122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006633"/>
          </a:solidFill>
          <a:latin typeface="Garamond" pitchFamily="16" charset="0"/>
          <a:ea typeface="Microsoft YaHei" charset="-122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006633"/>
          </a:solidFill>
          <a:latin typeface="Garamond" pitchFamily="16" charset="0"/>
          <a:ea typeface="Microsoft YaHei" charset="-122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006633"/>
          </a:solidFill>
          <a:latin typeface="Garamond" pitchFamily="16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6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2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2438400" y="1524000"/>
            <a:ext cx="7623175" cy="1752600"/>
          </a:xfrm>
        </p:spPr>
        <p:txBody>
          <a:bodyPr/>
          <a:lstStyle/>
          <a:p>
            <a:pPr eaLnBrk="1" hangingPunct="1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5000" smtClean="0"/>
              <a:t>Сумо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3505200" y="3962400"/>
            <a:ext cx="6553200" cy="1752600"/>
          </a:xfrm>
        </p:spPr>
        <p:txBody>
          <a:bodyPr lIns="90000" tIns="46800" rIns="90000" bIns="46800"/>
          <a:lstStyle/>
          <a:p>
            <a:pPr marL="0" indent="0" eaLnBrk="1" hangingPunct="1">
              <a:spcBef>
                <a:spcPts val="700"/>
              </a:spcBef>
              <a:buClrTx/>
              <a:buSzPct val="65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2800" smtClean="0"/>
              <a:t>Робот на основе </a:t>
            </a:r>
            <a:r>
              <a:rPr lang="en-US" altLang="ru-RU" sz="2800" smtClean="0"/>
              <a:t>Lego Mindstorms</a:t>
            </a:r>
          </a:p>
          <a:p>
            <a:pPr marL="0" indent="0" eaLnBrk="1" hangingPunct="1">
              <a:spcBef>
                <a:spcPts val="700"/>
              </a:spcBef>
              <a:buClrTx/>
              <a:buSzPct val="65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2800" smtClean="0"/>
              <a:t>играет в Интеллектуальное Сумо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5400" y="260648"/>
            <a:ext cx="10801200" cy="1139825"/>
          </a:xfrm>
        </p:spPr>
        <p:txBody>
          <a:bodyPr/>
          <a:lstStyle/>
          <a:p>
            <a:pPr eaLnBrk="1" hangingPunct="1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dirty="0" smtClean="0"/>
              <a:t>Звуковые сигналы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22242" y="3244334"/>
            <a:ext cx="6147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V:\Робототехника\Public\SAF\Models\EV3\Sumo\Sumo07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9416" y="1057791"/>
            <a:ext cx="8843664" cy="5111750"/>
          </a:xfrm>
        </p:spPr>
        <p:txBody>
          <a:bodyPr/>
          <a:lstStyle/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800" u="sng" dirty="0" smtClean="0">
                <a:latin typeface="Lucida Console" panose="020B0609040504020204" pitchFamily="49" charset="0"/>
              </a:rPr>
              <a:t>Общий вид команды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800" dirty="0" err="1" smtClean="0">
                <a:latin typeface="Lucida Console" panose="020B0609040504020204" pitchFamily="49" charset="0"/>
              </a:rPr>
              <a:t>playTone</a:t>
            </a:r>
            <a:r>
              <a:rPr lang="en-US" altLang="ru-RU" sz="1800" dirty="0" smtClean="0">
                <a:latin typeface="Lucida Console" panose="020B0609040504020204" pitchFamily="49" charset="0"/>
              </a:rPr>
              <a:t>(frequency</a:t>
            </a:r>
            <a:r>
              <a:rPr lang="en-US" altLang="ru-RU" sz="1800" dirty="0">
                <a:latin typeface="Lucida Console" panose="020B0609040504020204" pitchFamily="49" charset="0"/>
              </a:rPr>
              <a:t>, durationIn10MsecTicks</a:t>
            </a:r>
            <a:r>
              <a:rPr lang="en-US" altLang="ru-RU" sz="1800" dirty="0" smtClean="0">
                <a:latin typeface="Lucida Console" panose="020B0609040504020204" pitchFamily="49" charset="0"/>
              </a:rPr>
              <a:t>);</a:t>
            </a:r>
            <a:endParaRPr lang="ru-RU" altLang="ru-RU" sz="1800" dirty="0" smtClean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1800" dirty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800" u="sng" dirty="0" smtClean="0">
                <a:latin typeface="Lucida Console" panose="020B0609040504020204" pitchFamily="49" charset="0"/>
              </a:rPr>
              <a:t>Пример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800" dirty="0" err="1" smtClean="0">
                <a:latin typeface="Lucida Console" panose="020B0609040504020204" pitchFamily="49" charset="0"/>
              </a:rPr>
              <a:t>playTone</a:t>
            </a:r>
            <a:r>
              <a:rPr lang="en-US" altLang="ru-RU" sz="1800" dirty="0" smtClean="0">
                <a:latin typeface="Lucida Console" panose="020B0609040504020204" pitchFamily="49" charset="0"/>
              </a:rPr>
              <a:t>(</a:t>
            </a:r>
            <a:r>
              <a:rPr lang="ru-RU" altLang="ru-RU" sz="1800" dirty="0" smtClean="0">
                <a:latin typeface="Lucida Console" panose="020B0609040504020204" pitchFamily="49" charset="0"/>
              </a:rPr>
              <a:t>440</a:t>
            </a:r>
            <a:r>
              <a:rPr lang="en-US" altLang="ru-RU" sz="1800" dirty="0" smtClean="0">
                <a:latin typeface="Lucida Console" panose="020B0609040504020204" pitchFamily="49" charset="0"/>
              </a:rPr>
              <a:t>, </a:t>
            </a:r>
            <a:r>
              <a:rPr lang="ru-RU" altLang="ru-RU" sz="1800" dirty="0" smtClean="0">
                <a:latin typeface="Lucida Console" panose="020B0609040504020204" pitchFamily="49" charset="0"/>
              </a:rPr>
              <a:t>5</a:t>
            </a:r>
            <a:r>
              <a:rPr lang="en-US" altLang="ru-RU" sz="1800" dirty="0" smtClean="0">
                <a:latin typeface="Lucida Console" panose="020B0609040504020204" pitchFamily="49" charset="0"/>
              </a:rPr>
              <a:t>);</a:t>
            </a:r>
            <a:r>
              <a:rPr lang="ru-RU" altLang="ru-RU" sz="1800" dirty="0" smtClean="0">
                <a:latin typeface="Lucida Console" panose="020B0609040504020204" pitchFamily="49" charset="0"/>
              </a:rPr>
              <a:t> // Нота «ЛЯ» 1 октавы, длительность 50 </a:t>
            </a:r>
            <a:r>
              <a:rPr lang="ru-RU" altLang="ru-RU" sz="1800" dirty="0" err="1" smtClean="0">
                <a:latin typeface="Lucida Console" panose="020B0609040504020204" pitchFamily="49" charset="0"/>
              </a:rPr>
              <a:t>мс</a:t>
            </a:r>
            <a:endParaRPr lang="ru-RU" altLang="ru-RU" sz="1800" dirty="0" smtClean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1800" dirty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800" dirty="0" smtClean="0">
                <a:latin typeface="Lucida Console" panose="020B0609040504020204" pitchFamily="49" charset="0"/>
              </a:rPr>
              <a:t>Добавить вместо задержки «доверия датчикам»</a:t>
            </a:r>
            <a:r>
              <a:rPr lang="en-US" altLang="ru-RU" sz="1800" smtClean="0">
                <a:latin typeface="Lucida Console" panose="020B0609040504020204" pitchFamily="49" charset="0"/>
              </a:rPr>
              <a:t>.</a:t>
            </a:r>
            <a:r>
              <a:rPr lang="ru-RU" altLang="ru-RU" sz="1800" smtClean="0">
                <a:latin typeface="Lucida Console" panose="020B0609040504020204" pitchFamily="49" charset="0"/>
              </a:rPr>
              <a:t> </a:t>
            </a:r>
            <a:endParaRPr lang="ru-RU" altLang="ru-RU" sz="1800" dirty="0" smtClean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2987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92313" y="2708275"/>
            <a:ext cx="8229600" cy="1139825"/>
          </a:xfrm>
        </p:spPr>
        <p:txBody>
          <a:bodyPr/>
          <a:lstStyle/>
          <a:p>
            <a:pPr algn="ctr" eaLnBrk="1" hangingPunct="1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mtClean="0"/>
              <a:t>Благодарю за внимание!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3027363" y="4508500"/>
            <a:ext cx="5932487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ru-RU" altLang="ru-RU">
                <a:solidFill>
                  <a:srgbClr val="000000"/>
                </a:solidFill>
              </a:rPr>
              <a:t>Сергей Александрович Филиппов </a:t>
            </a:r>
          </a:p>
          <a:p>
            <a:pPr algn="ctr" eaLnBrk="1" hangingPunct="1">
              <a:buSzPct val="100000"/>
            </a:pPr>
            <a:r>
              <a:rPr lang="ru-RU" altLang="ru-RU">
                <a:solidFill>
                  <a:srgbClr val="000000"/>
                </a:solidFill>
              </a:rPr>
              <a:t>Президентский физико-математический лицей № 239</a:t>
            </a:r>
          </a:p>
          <a:p>
            <a:pPr algn="ctr" eaLnBrk="1" hangingPunct="1">
              <a:buSzPct val="100000"/>
            </a:pPr>
            <a:r>
              <a:rPr lang="ru-RU" altLang="ru-RU">
                <a:solidFill>
                  <a:srgbClr val="000000"/>
                </a:solidFill>
              </a:rPr>
              <a:t>Санкт-Петербург</a:t>
            </a:r>
          </a:p>
          <a:p>
            <a:pPr algn="ctr" eaLnBrk="1" hangingPunct="1">
              <a:buSzPct val="100000"/>
            </a:pPr>
            <a:r>
              <a:rPr lang="en-US" altLang="ru-RU">
                <a:solidFill>
                  <a:srgbClr val="000000"/>
                </a:solidFill>
              </a:rPr>
              <a:t>safilippov@gmail.com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77813"/>
            <a:ext cx="8229600" cy="1139825"/>
          </a:xfrm>
        </p:spPr>
        <p:txBody>
          <a:bodyPr/>
          <a:lstStyle/>
          <a:p>
            <a:pPr eaLnBrk="1" hangingPunct="1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mtClean="0"/>
              <a:t>Движение в круге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268413"/>
            <a:ext cx="4186238" cy="3240087"/>
          </a:xfrm>
        </p:spPr>
        <p:txBody>
          <a:bodyPr/>
          <a:lstStyle/>
          <a:p>
            <a:pPr marL="341313" indent="-341313" eaLnBrk="1" hangingPunct="1">
              <a:spcBef>
                <a:spcPts val="65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400" dirty="0" smtClean="0"/>
              <a:t>Робот с датчиком освещенности движется в круге</a:t>
            </a:r>
          </a:p>
          <a:p>
            <a:pPr marL="341313" indent="-341313" eaLnBrk="1" hangingPunct="1">
              <a:spcBef>
                <a:spcPts val="65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400" dirty="0" smtClean="0"/>
              <a:t>При наезде на белую линию робот отъезжает и разворачивается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980728"/>
            <a:ext cx="11145627" cy="5868514"/>
          </a:xfrm>
          <a:prstGeom prst="rect">
            <a:avLst/>
          </a:prstGeom>
        </p:spPr>
      </p:pic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5400" y="260648"/>
            <a:ext cx="10801200" cy="1139825"/>
          </a:xfrm>
        </p:spPr>
        <p:txBody>
          <a:bodyPr/>
          <a:lstStyle/>
          <a:p>
            <a:pPr eaLnBrk="1" hangingPunct="1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dirty="0" smtClean="0"/>
              <a:t>Четырехпозиционный регулятор</a:t>
            </a: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4943872" y="1196752"/>
            <a:ext cx="1368152" cy="116443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4511824" y="2711054"/>
            <a:ext cx="2016224" cy="1271735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icrosoft YaHei" charset="-122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4511824" y="4067001"/>
            <a:ext cx="2016224" cy="1271735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4799856" y="5514523"/>
            <a:ext cx="2016224" cy="1271735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65935" y="1616497"/>
            <a:ext cx="112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ВПЕРЕД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14299" y="3081263"/>
            <a:ext cx="12650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ВПЕРЕД- 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НАЛЕВО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43872" y="4379702"/>
            <a:ext cx="1287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ВПЕРЕД- 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НАПРАВО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45955" y="5965724"/>
            <a:ext cx="1097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КРУГОМ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112224" y="3429000"/>
            <a:ext cx="1008112" cy="1224136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539423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7" grpId="0"/>
      <p:bldP spid="16" grpId="0"/>
      <p:bldP spid="17" grpId="0"/>
      <p:bldP spid="18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980728"/>
            <a:ext cx="11145627" cy="5868514"/>
          </a:xfrm>
          <a:prstGeom prst="rect">
            <a:avLst/>
          </a:prstGeom>
        </p:spPr>
      </p:pic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5400" y="260648"/>
            <a:ext cx="10801200" cy="1139825"/>
          </a:xfrm>
        </p:spPr>
        <p:txBody>
          <a:bodyPr/>
          <a:lstStyle/>
          <a:p>
            <a:pPr eaLnBrk="1" hangingPunct="1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dirty="0" smtClean="0"/>
              <a:t>Четырехпозиционный регулятор</a:t>
            </a:r>
          </a:p>
        </p:txBody>
      </p:sp>
    </p:spTree>
    <p:extLst>
      <p:ext uri="{BB962C8B-B14F-4D97-AF65-F5344CB8AC3E}">
        <p14:creationId xmlns:p14="http://schemas.microsoft.com/office/powerpoint/2010/main" val="15718717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5400" y="260648"/>
            <a:ext cx="10801200" cy="1139825"/>
          </a:xfrm>
        </p:spPr>
        <p:txBody>
          <a:bodyPr/>
          <a:lstStyle/>
          <a:p>
            <a:pPr eaLnBrk="1" hangingPunct="1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dirty="0" smtClean="0"/>
              <a:t>Отъезд назад от края круга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1424" y="1268413"/>
            <a:ext cx="10657184" cy="1296491"/>
          </a:xfrm>
        </p:spPr>
        <p:txBody>
          <a:bodyPr/>
          <a:lstStyle/>
          <a:p>
            <a:pPr marL="341313" indent="-341313" eaLnBrk="1" hangingPunct="1">
              <a:spcBef>
                <a:spcPts val="65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400" dirty="0" smtClean="0"/>
              <a:t>Подпрограмма «Отъезд»</a:t>
            </a:r>
          </a:p>
          <a:p>
            <a:pPr marL="341313" indent="-341313" eaLnBrk="1" hangingPunct="1">
              <a:spcBef>
                <a:spcPts val="65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400" dirty="0" smtClean="0"/>
              <a:t>При наезде на белую линию робот отъезжает назад 1 с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3512" y="3140968"/>
            <a:ext cx="86487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6035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5400" y="260648"/>
            <a:ext cx="10801200" cy="1139825"/>
          </a:xfrm>
        </p:spPr>
        <p:txBody>
          <a:bodyPr/>
          <a:lstStyle/>
          <a:p>
            <a:pPr eaLnBrk="1" hangingPunct="1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dirty="0" smtClean="0"/>
              <a:t>«Доверие» датчикам - задержка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1052736"/>
            <a:ext cx="11099250" cy="580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2710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5400" y="260648"/>
            <a:ext cx="10801200" cy="1139825"/>
          </a:xfrm>
        </p:spPr>
        <p:txBody>
          <a:bodyPr/>
          <a:lstStyle/>
          <a:p>
            <a:pPr eaLnBrk="1" hangingPunct="1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dirty="0" smtClean="0"/>
              <a:t>Поворот в нужную сторону – с флагом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980727"/>
            <a:ext cx="11017224" cy="5902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2291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5400" y="260648"/>
            <a:ext cx="10801200" cy="1139825"/>
          </a:xfrm>
        </p:spPr>
        <p:txBody>
          <a:bodyPr/>
          <a:lstStyle/>
          <a:p>
            <a:pPr eaLnBrk="1" hangingPunct="1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dirty="0"/>
              <a:t>Фильтрация </a:t>
            </a:r>
            <a:r>
              <a:rPr lang="ru-RU" altLang="ru-RU" dirty="0" smtClean="0"/>
              <a:t>показаний датчиков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22242" y="3244334"/>
            <a:ext cx="6147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V:\Робототехника\Public\SAF\Models\EV3\Sumo\Sumo07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9416" y="1057791"/>
            <a:ext cx="8843664" cy="5111750"/>
          </a:xfrm>
        </p:spPr>
        <p:txBody>
          <a:bodyPr/>
          <a:lstStyle/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b="1" dirty="0" err="1" smtClean="0">
                <a:latin typeface="Lucida Console" panose="020B0609040504020204" pitchFamily="49" charset="0"/>
              </a:rPr>
              <a:t>int</a:t>
            </a:r>
            <a:r>
              <a:rPr lang="en-US" altLang="ru-RU" sz="1600" b="1" dirty="0" smtClean="0">
                <a:latin typeface="Lucida Console" panose="020B0609040504020204" pitchFamily="49" charset="0"/>
              </a:rPr>
              <a:t> svalue1=0, svalue2=0;    // </a:t>
            </a:r>
            <a:r>
              <a:rPr lang="ru-RU" altLang="ru-RU" sz="1600" b="1" dirty="0" smtClean="0">
                <a:latin typeface="Lucida Console" panose="020B0609040504020204" pitchFamily="49" charset="0"/>
              </a:rPr>
              <a:t>Глобальные переменные</a:t>
            </a:r>
            <a:endParaRPr lang="ru-RU" altLang="ru-RU" sz="1600" dirty="0" smtClean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600" dirty="0" err="1" smtClean="0">
                <a:latin typeface="Lucida Console" panose="020B0609040504020204" pitchFamily="49" charset="0"/>
              </a:rPr>
              <a:t>task</a:t>
            </a:r>
            <a:r>
              <a:rPr lang="ru-RU" altLang="ru-RU" sz="1600" dirty="0" smtClean="0">
                <a:latin typeface="Lucida Console" panose="020B0609040504020204" pitchFamily="49" charset="0"/>
              </a:rPr>
              <a:t> 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sensors</a:t>
            </a:r>
            <a:r>
              <a:rPr lang="ru-RU" altLang="ru-RU" sz="1600" dirty="0" smtClean="0">
                <a:latin typeface="Lucida Console" panose="020B0609040504020204" pitchFamily="49" charset="0"/>
              </a:rPr>
              <a:t>()</a:t>
            </a:r>
            <a:endParaRPr lang="en-US" altLang="ru-RU" sz="1600" dirty="0" smtClean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600" dirty="0" smtClean="0">
                <a:latin typeface="Lucida Console" panose="020B0609040504020204" pitchFamily="49" charset="0"/>
              </a:rPr>
              <a:t>{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600" dirty="0" smtClean="0">
                <a:latin typeface="Lucida Console" panose="020B0609040504020204" pitchFamily="49" charset="0"/>
              </a:rPr>
              <a:t>  </a:t>
            </a:r>
            <a:r>
              <a:rPr lang="ru-RU" altLang="ru-RU" sz="1600" dirty="0" err="1" smtClean="0">
                <a:latin typeface="Lucida Console" panose="020B0609040504020204" pitchFamily="49" charset="0"/>
              </a:rPr>
              <a:t>while</a:t>
            </a:r>
            <a:r>
              <a:rPr lang="ru-RU" altLang="ru-RU" sz="1600" dirty="0" smtClean="0">
                <a:latin typeface="Lucida Console" panose="020B0609040504020204" pitchFamily="49" charset="0"/>
              </a:rPr>
              <a:t>(</a:t>
            </a:r>
            <a:r>
              <a:rPr lang="ru-RU" altLang="ru-RU" sz="1600" dirty="0" err="1" smtClean="0">
                <a:latin typeface="Lucida Console" panose="020B0609040504020204" pitchFamily="49" charset="0"/>
              </a:rPr>
              <a:t>true</a:t>
            </a:r>
            <a:r>
              <a:rPr lang="ru-RU" altLang="ru-RU" sz="1600" dirty="0" smtClean="0">
                <a:latin typeface="Lucida Console" panose="020B0609040504020204" pitchFamily="49" charset="0"/>
              </a:rPr>
              <a:t>) 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600" dirty="0" smtClean="0">
                <a:latin typeface="Lucida Console" panose="020B0609040504020204" pitchFamily="49" charset="0"/>
              </a:rPr>
              <a:t>  {</a:t>
            </a:r>
            <a:endParaRPr lang="en-US" altLang="ru-RU" sz="1600" dirty="0" smtClean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b="1" dirty="0" smtClean="0">
                <a:latin typeface="Lucida Console" panose="020B0609040504020204" pitchFamily="49" charset="0"/>
              </a:rPr>
              <a:t>    </a:t>
            </a:r>
            <a:r>
              <a:rPr lang="en-US" altLang="ru-RU" sz="1600" b="1" dirty="0" err="1" smtClean="0">
                <a:latin typeface="Lucida Console" panose="020B0609040504020204" pitchFamily="49" charset="0"/>
              </a:rPr>
              <a:t>svalue</a:t>
            </a:r>
            <a:r>
              <a:rPr lang="ru-RU" altLang="ru-RU" sz="1600" b="1" dirty="0" smtClean="0">
                <a:latin typeface="Lucida Console" panose="020B0609040504020204" pitchFamily="49" charset="0"/>
              </a:rPr>
              <a:t>1</a:t>
            </a:r>
            <a:r>
              <a:rPr lang="en-US" altLang="ru-RU" sz="1600" b="1" dirty="0" smtClean="0">
                <a:latin typeface="Lucida Console" panose="020B0609040504020204" pitchFamily="49" charset="0"/>
              </a:rPr>
              <a:t>=</a:t>
            </a:r>
            <a:r>
              <a:rPr lang="en-US" altLang="ru-RU" sz="1600" b="1" dirty="0" err="1" smtClean="0">
                <a:latin typeface="Lucida Console" panose="020B0609040504020204" pitchFamily="49" charset="0"/>
              </a:rPr>
              <a:t>SensorValue</a:t>
            </a:r>
            <a:r>
              <a:rPr lang="en-US" altLang="ru-RU" sz="1600" b="1" dirty="0" smtClean="0">
                <a:latin typeface="Lucida Console" panose="020B0609040504020204" pitchFamily="49" charset="0"/>
              </a:rPr>
              <a:t>[S1];  //</a:t>
            </a:r>
            <a:r>
              <a:rPr lang="ru-RU" altLang="ru-RU" sz="1600" b="1" dirty="0" smtClean="0">
                <a:latin typeface="Lucida Console" panose="020B0609040504020204" pitchFamily="49" charset="0"/>
              </a:rPr>
              <a:t> Показания датчика в переменную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600" b="1" dirty="0" smtClean="0">
                <a:latin typeface="Lucida Console" panose="020B0609040504020204" pitchFamily="49" charset="0"/>
              </a:rPr>
              <a:t>    </a:t>
            </a:r>
            <a:r>
              <a:rPr lang="en-US" altLang="ru-RU" sz="1600" b="1" dirty="0" smtClean="0">
                <a:latin typeface="Lucida Console" panose="020B0609040504020204" pitchFamily="49" charset="0"/>
              </a:rPr>
              <a:t>for(</a:t>
            </a:r>
            <a:r>
              <a:rPr lang="en-US" altLang="ru-RU" sz="1600" b="1" dirty="0" err="1" smtClean="0">
                <a:latin typeface="Lucida Console" panose="020B0609040504020204" pitchFamily="49" charset="0"/>
              </a:rPr>
              <a:t>int</a:t>
            </a:r>
            <a:r>
              <a:rPr lang="en-US" altLang="ru-RU" sz="1600" b="1" dirty="0" smtClean="0">
                <a:latin typeface="Lucida Console" panose="020B0609040504020204" pitchFamily="49" charset="0"/>
              </a:rPr>
              <a:t> </a:t>
            </a:r>
            <a:r>
              <a:rPr lang="en-US" altLang="ru-RU" sz="1600" b="1" dirty="0" err="1" smtClean="0">
                <a:latin typeface="Lucida Console" panose="020B0609040504020204" pitchFamily="49" charset="0"/>
              </a:rPr>
              <a:t>i</a:t>
            </a:r>
            <a:r>
              <a:rPr lang="en-US" altLang="ru-RU" sz="1600" b="1" dirty="0" smtClean="0">
                <a:latin typeface="Lucida Console" panose="020B0609040504020204" pitchFamily="49" charset="0"/>
              </a:rPr>
              <a:t>=0;i&lt;10;i++)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b="1" dirty="0">
                <a:latin typeface="Lucida Console" panose="020B0609040504020204" pitchFamily="49" charset="0"/>
              </a:rPr>
              <a:t> </a:t>
            </a:r>
            <a:r>
              <a:rPr lang="en-US" altLang="ru-RU" sz="1600" b="1" dirty="0" smtClean="0">
                <a:latin typeface="Lucida Console" panose="020B0609040504020204" pitchFamily="49" charset="0"/>
              </a:rPr>
              <a:t>   { 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b="1" dirty="0" smtClean="0">
                <a:latin typeface="Lucida Console" panose="020B0609040504020204" pitchFamily="49" charset="0"/>
              </a:rPr>
              <a:t>      </a:t>
            </a:r>
            <a:r>
              <a:rPr lang="en-US" altLang="ru-RU" sz="1600" b="1" dirty="0" err="1" smtClean="0">
                <a:latin typeface="Lucida Console" panose="020B0609040504020204" pitchFamily="49" charset="0"/>
              </a:rPr>
              <a:t>svalue</a:t>
            </a:r>
            <a:r>
              <a:rPr lang="en-US" altLang="ru-RU" sz="1600" b="1" dirty="0" smtClean="0">
                <a:latin typeface="Lucida Console" panose="020B0609040504020204" pitchFamily="49" charset="0"/>
              </a:rPr>
              <a:t>=</a:t>
            </a:r>
            <a:r>
              <a:rPr lang="en-US" altLang="ru-RU" sz="1600" b="1" dirty="0" err="1" smtClean="0">
                <a:latin typeface="Lucida Console" panose="020B0609040504020204" pitchFamily="49" charset="0"/>
              </a:rPr>
              <a:t>SensorValue</a:t>
            </a:r>
            <a:r>
              <a:rPr lang="en-US" altLang="ru-RU" sz="1600" b="1" dirty="0" smtClean="0">
                <a:latin typeface="Lucida Console" panose="020B0609040504020204" pitchFamily="49" charset="0"/>
              </a:rPr>
              <a:t>[S1</a:t>
            </a:r>
            <a:r>
              <a:rPr lang="en-US" altLang="ru-RU" sz="1600" b="1" dirty="0">
                <a:latin typeface="Lucida Console" panose="020B0609040504020204" pitchFamily="49" charset="0"/>
              </a:rPr>
              <a:t>];</a:t>
            </a:r>
            <a:endParaRPr lang="en-US" altLang="ru-RU" sz="1600" b="1" dirty="0" smtClean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b="1" dirty="0">
                <a:latin typeface="Lucida Console" panose="020B0609040504020204" pitchFamily="49" charset="0"/>
              </a:rPr>
              <a:t> </a:t>
            </a:r>
            <a:r>
              <a:rPr lang="en-US" altLang="ru-RU" sz="1600" b="1" dirty="0" smtClean="0">
                <a:latin typeface="Lucida Console" panose="020B0609040504020204" pitchFamily="49" charset="0"/>
              </a:rPr>
              <a:t>     if(</a:t>
            </a:r>
            <a:r>
              <a:rPr lang="en-US" altLang="ru-RU" sz="1600" b="1" dirty="0" err="1" smtClean="0">
                <a:latin typeface="Lucida Console" panose="020B0609040504020204" pitchFamily="49" charset="0"/>
              </a:rPr>
              <a:t>svalue</a:t>
            </a:r>
            <a:r>
              <a:rPr lang="en-US" altLang="ru-RU" sz="1600" b="1" dirty="0" smtClean="0">
                <a:latin typeface="Lucida Console" panose="020B0609040504020204" pitchFamily="49" charset="0"/>
              </a:rPr>
              <a:t>&lt;svalue1)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b="1" dirty="0" smtClean="0">
                <a:latin typeface="Lucida Console" panose="020B0609040504020204" pitchFamily="49" charset="0"/>
              </a:rPr>
              <a:t>        svalue1&lt;</a:t>
            </a:r>
            <a:r>
              <a:rPr lang="en-US" altLang="ru-RU" sz="1600" b="1" dirty="0" err="1" smtClean="0">
                <a:latin typeface="Lucida Console" panose="020B0609040504020204" pitchFamily="49" charset="0"/>
              </a:rPr>
              <a:t>svalue</a:t>
            </a:r>
            <a:r>
              <a:rPr lang="en-US" altLang="ru-RU" sz="1600" b="1" dirty="0" smtClean="0">
                <a:latin typeface="Lucida Console" panose="020B0609040504020204" pitchFamily="49" charset="0"/>
              </a:rPr>
              <a:t>;  // </a:t>
            </a:r>
            <a:r>
              <a:rPr lang="ru-RU" altLang="ru-RU" sz="1600" b="1" dirty="0" smtClean="0">
                <a:latin typeface="Lucida Console" panose="020B0609040504020204" pitchFamily="49" charset="0"/>
              </a:rPr>
              <a:t>Обновили показания</a:t>
            </a:r>
            <a:endParaRPr lang="en-US" altLang="ru-RU" sz="1600" b="1" dirty="0" smtClean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b="1" dirty="0" smtClean="0">
                <a:latin typeface="Lucida Console" panose="020B0609040504020204" pitchFamily="49" charset="0"/>
              </a:rPr>
              <a:t>      </a:t>
            </a:r>
            <a:r>
              <a:rPr lang="en-US" altLang="ru-RU" sz="1600" b="1" dirty="0" err="1" smtClean="0">
                <a:latin typeface="Lucida Console" panose="020B0609040504020204" pitchFamily="49" charset="0"/>
              </a:rPr>
              <a:t>svalue</a:t>
            </a:r>
            <a:r>
              <a:rPr lang="en-US" altLang="ru-RU" sz="1600" b="1" dirty="0" smtClean="0">
                <a:latin typeface="Lucida Console" panose="020B0609040504020204" pitchFamily="49" charset="0"/>
              </a:rPr>
              <a:t>=</a:t>
            </a:r>
            <a:r>
              <a:rPr lang="en-US" altLang="ru-RU" sz="1600" b="1" dirty="0" err="1" smtClean="0">
                <a:latin typeface="Lucida Console" panose="020B0609040504020204" pitchFamily="49" charset="0"/>
              </a:rPr>
              <a:t>SensorValue</a:t>
            </a:r>
            <a:r>
              <a:rPr lang="en-US" altLang="ru-RU" sz="1600" b="1" dirty="0" smtClean="0">
                <a:latin typeface="Lucida Console" panose="020B0609040504020204" pitchFamily="49" charset="0"/>
              </a:rPr>
              <a:t>[S2];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b="1" dirty="0">
                <a:latin typeface="Lucida Console" panose="020B0609040504020204" pitchFamily="49" charset="0"/>
              </a:rPr>
              <a:t> </a:t>
            </a:r>
            <a:r>
              <a:rPr lang="en-US" altLang="ru-RU" sz="1600" b="1" dirty="0" smtClean="0">
                <a:latin typeface="Lucida Console" panose="020B0609040504020204" pitchFamily="49" charset="0"/>
              </a:rPr>
              <a:t>     ...</a:t>
            </a:r>
            <a:endParaRPr lang="ru-RU" altLang="ru-RU" sz="1600" b="1" dirty="0" smtClean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600" b="1" dirty="0">
                <a:latin typeface="Lucida Console" panose="020B0609040504020204" pitchFamily="49" charset="0"/>
              </a:rPr>
              <a:t> </a:t>
            </a:r>
            <a:r>
              <a:rPr lang="ru-RU" altLang="ru-RU" sz="1600" b="1" dirty="0" smtClean="0">
                <a:latin typeface="Lucida Console" panose="020B0609040504020204" pitchFamily="49" charset="0"/>
              </a:rPr>
              <a:t>     </a:t>
            </a:r>
            <a:r>
              <a:rPr lang="en-US" altLang="ru-RU" sz="1600" b="1" dirty="0" smtClean="0">
                <a:latin typeface="Lucida Console" panose="020B0609040504020204" pitchFamily="49" charset="0"/>
              </a:rPr>
              <a:t>sleep(2);</a:t>
            </a:r>
            <a:endParaRPr lang="ru-RU" altLang="ru-RU" sz="1600" b="1" dirty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600" b="1" dirty="0" smtClean="0">
                <a:latin typeface="Lucida Console" panose="020B0609040504020204" pitchFamily="49" charset="0"/>
              </a:rPr>
              <a:t> </a:t>
            </a:r>
            <a:r>
              <a:rPr lang="en-US" altLang="ru-RU" sz="1600" b="1" dirty="0" smtClean="0">
                <a:latin typeface="Lucida Console" panose="020B0609040504020204" pitchFamily="49" charset="0"/>
              </a:rPr>
              <a:t>   }</a:t>
            </a:r>
            <a:endParaRPr lang="ru-RU" altLang="ru-RU" sz="1600" b="1" dirty="0" smtClean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600" dirty="0" smtClean="0">
                <a:latin typeface="Lucida Console" panose="020B0609040504020204" pitchFamily="49" charset="0"/>
              </a:rPr>
              <a:t>  }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600" dirty="0" smtClean="0">
                <a:latin typeface="Lucida Console" panose="020B0609040504020204" pitchFamily="49" charset="0"/>
              </a:rPr>
              <a:t>}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600" dirty="0" err="1" smtClean="0">
                <a:latin typeface="Lucida Console" panose="020B0609040504020204" pitchFamily="49" charset="0"/>
              </a:rPr>
              <a:t>task</a:t>
            </a:r>
            <a:r>
              <a:rPr lang="ru-RU" altLang="ru-RU" sz="1600" dirty="0" smtClean="0">
                <a:latin typeface="Lucida Console" panose="020B0609040504020204" pitchFamily="49" charset="0"/>
              </a:rPr>
              <a:t> </a:t>
            </a:r>
            <a:r>
              <a:rPr lang="ru-RU" altLang="ru-RU" sz="1600" dirty="0" err="1" smtClean="0">
                <a:latin typeface="Lucida Console" panose="020B0609040504020204" pitchFamily="49" charset="0"/>
              </a:rPr>
              <a:t>main</a:t>
            </a:r>
            <a:r>
              <a:rPr lang="ru-RU" altLang="ru-RU" sz="1600" dirty="0" smtClean="0">
                <a:latin typeface="Lucida Console" panose="020B0609040504020204" pitchFamily="49" charset="0"/>
              </a:rPr>
              <a:t>()  // Основная задача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600" dirty="0" smtClean="0">
                <a:latin typeface="Lucida Console" panose="020B0609040504020204" pitchFamily="49" charset="0"/>
              </a:rPr>
              <a:t>{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600" dirty="0" smtClean="0">
                <a:latin typeface="Lucida Console" panose="020B0609040504020204" pitchFamily="49" charset="0"/>
              </a:rPr>
              <a:t>  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sleep(5000);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>
                <a:latin typeface="Lucida Console" panose="020B0609040504020204" pitchFamily="49" charset="0"/>
              </a:rPr>
              <a:t> 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 </a:t>
            </a:r>
            <a:r>
              <a:rPr lang="ru-RU" altLang="ru-RU" sz="1600" dirty="0" err="1" smtClean="0">
                <a:latin typeface="Lucida Console" panose="020B0609040504020204" pitchFamily="49" charset="0"/>
              </a:rPr>
              <a:t>StartTask</a:t>
            </a:r>
            <a:r>
              <a:rPr lang="ru-RU" altLang="ru-RU" sz="1600" dirty="0" smtClean="0">
                <a:latin typeface="Lucida Console" panose="020B0609040504020204" pitchFamily="49" charset="0"/>
              </a:rPr>
              <a:t>(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sensors</a:t>
            </a:r>
            <a:r>
              <a:rPr lang="ru-RU" altLang="ru-RU" sz="1600" dirty="0" smtClean="0">
                <a:latin typeface="Lucida Console" panose="020B0609040504020204" pitchFamily="49" charset="0"/>
              </a:rPr>
              <a:t>); // Запуск параллельной задачи</a:t>
            </a:r>
          </a:p>
        </p:txBody>
      </p:sp>
    </p:spTree>
    <p:extLst>
      <p:ext uri="{BB962C8B-B14F-4D97-AF65-F5344CB8AC3E}">
        <p14:creationId xmlns:p14="http://schemas.microsoft.com/office/powerpoint/2010/main" val="29150546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5400" y="260648"/>
            <a:ext cx="10801200" cy="1139825"/>
          </a:xfrm>
        </p:spPr>
        <p:txBody>
          <a:bodyPr/>
          <a:lstStyle/>
          <a:p>
            <a:pPr eaLnBrk="1" hangingPunct="1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dirty="0" smtClean="0"/>
              <a:t>Выбор направления старта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22242" y="3244334"/>
            <a:ext cx="6147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V:\Робототехника\Public\SAF\Models\EV3\Sumo\Sumo07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9416" y="1057791"/>
            <a:ext cx="5976664" cy="5111750"/>
          </a:xfrm>
        </p:spPr>
        <p:txBody>
          <a:bodyPr/>
          <a:lstStyle/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b="1" dirty="0" err="1" smtClean="0">
                <a:latin typeface="Lucida Console" panose="020B0609040504020204" pitchFamily="49" charset="0"/>
              </a:rPr>
              <a:t>int</a:t>
            </a:r>
            <a:r>
              <a:rPr lang="en-US" altLang="ru-RU" sz="1600" b="1" dirty="0" smtClean="0">
                <a:latin typeface="Lucida Console" panose="020B0609040504020204" pitchFamily="49" charset="0"/>
              </a:rPr>
              <a:t> </a:t>
            </a:r>
            <a:r>
              <a:rPr lang="en-US" altLang="ru-RU" sz="1600" b="1" dirty="0" err="1" smtClean="0">
                <a:latin typeface="Lucida Console" panose="020B0609040504020204" pitchFamily="49" charset="0"/>
              </a:rPr>
              <a:t>dir</a:t>
            </a:r>
            <a:r>
              <a:rPr lang="en-US" altLang="ru-RU" sz="1600" b="1" dirty="0" smtClean="0">
                <a:latin typeface="Lucida Console" panose="020B0609040504020204" pitchFamily="49" charset="0"/>
              </a:rPr>
              <a:t>=0;    </a:t>
            </a:r>
            <a:endParaRPr lang="ru-RU" altLang="ru-RU" sz="1600" dirty="0" smtClean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 smtClean="0">
                <a:latin typeface="Lucida Console" panose="020B0609040504020204" pitchFamily="49" charset="0"/>
              </a:rPr>
              <a:t>void</a:t>
            </a:r>
            <a:r>
              <a:rPr lang="ru-RU" altLang="ru-RU" sz="1600" dirty="0" smtClean="0">
                <a:latin typeface="Lucida Console" panose="020B0609040504020204" pitchFamily="49" charset="0"/>
              </a:rPr>
              <a:t> 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direction</a:t>
            </a:r>
            <a:r>
              <a:rPr lang="ru-RU" altLang="ru-RU" sz="1600" dirty="0" smtClean="0">
                <a:latin typeface="Lucida Console" panose="020B0609040504020204" pitchFamily="49" charset="0"/>
              </a:rPr>
              <a:t>() </a:t>
            </a:r>
            <a:r>
              <a:rPr lang="en-US" altLang="ru-RU" sz="1600" b="1" dirty="0" smtClean="0">
                <a:latin typeface="Lucida Console" panose="020B0609040504020204" pitchFamily="49" charset="0"/>
              </a:rPr>
              <a:t>//</a:t>
            </a:r>
            <a:r>
              <a:rPr lang="ru-RU" altLang="ru-RU" sz="1600" b="1" dirty="0" smtClean="0">
                <a:latin typeface="Lucida Console" panose="020B0609040504020204" pitchFamily="49" charset="0"/>
              </a:rPr>
              <a:t>Ожидание кнопки направления</a:t>
            </a:r>
            <a:endParaRPr lang="en-US" altLang="ru-RU" sz="1600" dirty="0" smtClean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600" dirty="0" smtClean="0">
                <a:latin typeface="Lucida Console" panose="020B0609040504020204" pitchFamily="49" charset="0"/>
              </a:rPr>
              <a:t>{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 smtClean="0">
                <a:latin typeface="Lucida Console" panose="020B0609040504020204" pitchFamily="49" charset="0"/>
              </a:rPr>
              <a:t>  while(</a:t>
            </a:r>
            <a:r>
              <a:rPr lang="en-US" altLang="ru-RU" sz="1600" dirty="0" err="1" smtClean="0">
                <a:latin typeface="Lucida Console" panose="020B0609040504020204" pitchFamily="49" charset="0"/>
              </a:rPr>
              <a:t>getButtonPress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(</a:t>
            </a:r>
            <a:r>
              <a:rPr lang="en-US" altLang="ru-RU" sz="1600" dirty="0" err="1" smtClean="0">
                <a:latin typeface="Lucida Console" panose="020B0609040504020204" pitchFamily="49" charset="0"/>
              </a:rPr>
              <a:t>ButtonAny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)) sleep(1);   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>
                <a:latin typeface="Lucida Console" panose="020B0609040504020204" pitchFamily="49" charset="0"/>
              </a:rPr>
              <a:t> 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 sleep(100);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 smtClean="0">
                <a:latin typeface="Lucida Console" panose="020B0609040504020204" pitchFamily="49" charset="0"/>
              </a:rPr>
              <a:t>  while(!</a:t>
            </a:r>
            <a:r>
              <a:rPr lang="en-US" altLang="ru-RU" sz="1600" dirty="0" err="1" smtClean="0">
                <a:latin typeface="Lucida Console" panose="020B0609040504020204" pitchFamily="49" charset="0"/>
              </a:rPr>
              <a:t>getButtonPress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(</a:t>
            </a:r>
            <a:r>
              <a:rPr lang="en-US" altLang="ru-RU" sz="1600" dirty="0" err="1" smtClean="0">
                <a:latin typeface="Lucida Console" panose="020B0609040504020204" pitchFamily="49" charset="0"/>
              </a:rPr>
              <a:t>ButtonAny</a:t>
            </a:r>
            <a:r>
              <a:rPr lang="en-US" altLang="ru-RU" sz="1600" dirty="0">
                <a:latin typeface="Lucida Console" panose="020B0609040504020204" pitchFamily="49" charset="0"/>
              </a:rPr>
              <a:t>)) sleep(1);   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  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 smtClean="0">
                <a:latin typeface="Lucida Console" panose="020B0609040504020204" pitchFamily="49" charset="0"/>
              </a:rPr>
              <a:t>  if(</a:t>
            </a:r>
            <a:r>
              <a:rPr lang="en-US" altLang="ru-RU" sz="1600" dirty="0" err="1" smtClean="0">
                <a:latin typeface="Lucida Console" panose="020B0609040504020204" pitchFamily="49" charset="0"/>
              </a:rPr>
              <a:t>getButtonPress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(</a:t>
            </a:r>
            <a:r>
              <a:rPr lang="en-US" altLang="ru-RU" sz="1600" dirty="0" err="1" smtClean="0">
                <a:latin typeface="Lucida Console" panose="020B0609040504020204" pitchFamily="49" charset="0"/>
              </a:rPr>
              <a:t>ButtonLeft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)) </a:t>
            </a:r>
            <a:r>
              <a:rPr lang="en-US" altLang="ru-RU" sz="1600" dirty="0" err="1" smtClean="0">
                <a:latin typeface="Lucida Console" panose="020B0609040504020204" pitchFamily="49" charset="0"/>
              </a:rPr>
              <a:t>dir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=-1;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 smtClean="0">
                <a:latin typeface="Lucida Console" panose="020B0609040504020204" pitchFamily="49" charset="0"/>
              </a:rPr>
              <a:t>  if(</a:t>
            </a:r>
            <a:r>
              <a:rPr lang="en-US" altLang="ru-RU" sz="1600" dirty="0" err="1" smtClean="0">
                <a:latin typeface="Lucida Console" panose="020B0609040504020204" pitchFamily="49" charset="0"/>
              </a:rPr>
              <a:t>getButtonPress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(</a:t>
            </a:r>
            <a:r>
              <a:rPr lang="en-US" altLang="ru-RU" sz="1600" dirty="0" err="1" smtClean="0">
                <a:latin typeface="Lucida Console" panose="020B0609040504020204" pitchFamily="49" charset="0"/>
              </a:rPr>
              <a:t>ButtonUp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) </a:t>
            </a:r>
            <a:r>
              <a:rPr lang="en-US" altLang="ru-RU" sz="1600" dirty="0" err="1" smtClean="0">
                <a:latin typeface="Lucida Console" panose="020B0609040504020204" pitchFamily="49" charset="0"/>
              </a:rPr>
              <a:t>dir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=0;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 smtClean="0">
                <a:latin typeface="Lucida Console" panose="020B0609040504020204" pitchFamily="49" charset="0"/>
              </a:rPr>
              <a:t>  if(</a:t>
            </a:r>
            <a:r>
              <a:rPr lang="en-US" altLang="ru-RU" sz="1600" dirty="0" err="1" smtClean="0">
                <a:latin typeface="Lucida Console" panose="020B0609040504020204" pitchFamily="49" charset="0"/>
              </a:rPr>
              <a:t>getButtonPress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(</a:t>
            </a:r>
            <a:r>
              <a:rPr lang="en-US" altLang="ru-RU" sz="1600" dirty="0" err="1" smtClean="0">
                <a:latin typeface="Lucida Console" panose="020B0609040504020204" pitchFamily="49" charset="0"/>
              </a:rPr>
              <a:t>ButtonRight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)) </a:t>
            </a:r>
            <a:r>
              <a:rPr lang="en-US" altLang="ru-RU" sz="1600" dirty="0" err="1" smtClean="0">
                <a:latin typeface="Lucida Console" panose="020B0609040504020204" pitchFamily="49" charset="0"/>
              </a:rPr>
              <a:t>dir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=1</a:t>
            </a:r>
            <a:r>
              <a:rPr lang="en-US" altLang="ru-RU" sz="1600" dirty="0">
                <a:latin typeface="Lucida Console" panose="020B0609040504020204" pitchFamily="49" charset="0"/>
              </a:rPr>
              <a:t>;</a:t>
            </a:r>
            <a:endParaRPr lang="en-US" altLang="ru-RU" sz="1600" dirty="0" smtClean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600" dirty="0" smtClean="0">
                <a:latin typeface="Lucida Console" panose="020B0609040504020204" pitchFamily="49" charset="0"/>
              </a:rPr>
              <a:t>}</a:t>
            </a:r>
            <a:endParaRPr lang="en-US" altLang="ru-RU" sz="1600" dirty="0" smtClean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>
                <a:latin typeface="Lucida Console" panose="020B0609040504020204" pitchFamily="49" charset="0"/>
              </a:rPr>
              <a:t>void </a:t>
            </a:r>
            <a:r>
              <a:rPr lang="en-US" altLang="ru-RU" sz="1600" dirty="0" err="1">
                <a:latin typeface="Lucida Console" panose="020B0609040504020204" pitchFamily="49" charset="0"/>
              </a:rPr>
              <a:t>manevr</a:t>
            </a:r>
            <a:r>
              <a:rPr lang="en-US" altLang="ru-RU" sz="1600" dirty="0">
                <a:latin typeface="Lucida Console" panose="020B0609040504020204" pitchFamily="49" charset="0"/>
              </a:rPr>
              <a:t>()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 smtClean="0">
                <a:latin typeface="Lucida Console" panose="020B0609040504020204" pitchFamily="49" charset="0"/>
              </a:rPr>
              <a:t>...</a:t>
            </a:r>
            <a:endParaRPr lang="en-US" altLang="ru-RU" sz="1600" dirty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600" dirty="0" err="1" smtClean="0">
                <a:latin typeface="Lucida Console" panose="020B0609040504020204" pitchFamily="49" charset="0"/>
              </a:rPr>
              <a:t>task</a:t>
            </a:r>
            <a:r>
              <a:rPr lang="ru-RU" altLang="ru-RU" sz="1600" dirty="0" smtClean="0">
                <a:latin typeface="Lucida Console" panose="020B0609040504020204" pitchFamily="49" charset="0"/>
              </a:rPr>
              <a:t> </a:t>
            </a:r>
            <a:r>
              <a:rPr lang="ru-RU" altLang="ru-RU" sz="1600" dirty="0" err="1" smtClean="0">
                <a:latin typeface="Lucida Console" panose="020B0609040504020204" pitchFamily="49" charset="0"/>
              </a:rPr>
              <a:t>main</a:t>
            </a:r>
            <a:r>
              <a:rPr lang="ru-RU" altLang="ru-RU" sz="1600" dirty="0" smtClean="0">
                <a:latin typeface="Lucida Console" panose="020B0609040504020204" pitchFamily="49" charset="0"/>
              </a:rPr>
              <a:t>()  // Основная задача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600" dirty="0" smtClean="0">
                <a:latin typeface="Lucida Console" panose="020B0609040504020204" pitchFamily="49" charset="0"/>
              </a:rPr>
              <a:t>{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600" dirty="0" smtClean="0">
                <a:latin typeface="Lucida Console" panose="020B0609040504020204" pitchFamily="49" charset="0"/>
              </a:rPr>
              <a:t>  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direction();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>
                <a:latin typeface="Lucida Console" panose="020B0609040504020204" pitchFamily="49" charset="0"/>
              </a:rPr>
              <a:t> 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 sleep(5000);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 smtClean="0">
                <a:latin typeface="Lucida Console" panose="020B0609040504020204" pitchFamily="49" charset="0"/>
              </a:rPr>
              <a:t>  </a:t>
            </a:r>
            <a:r>
              <a:rPr lang="en-US" altLang="ru-RU" sz="1600" dirty="0" err="1">
                <a:latin typeface="Lucida Console" panose="020B0609040504020204" pitchFamily="49" charset="0"/>
              </a:rPr>
              <a:t>manevr</a:t>
            </a:r>
            <a:r>
              <a:rPr lang="en-US" altLang="ru-RU" sz="1600" dirty="0">
                <a:latin typeface="Lucida Console" panose="020B0609040504020204" pitchFamily="49" charset="0"/>
              </a:rPr>
              <a:t>();</a:t>
            </a:r>
            <a:endParaRPr lang="en-US" altLang="ru-RU" sz="1600" dirty="0" smtClean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>
                <a:latin typeface="Lucida Console" panose="020B0609040504020204" pitchFamily="49" charset="0"/>
              </a:rPr>
              <a:t> 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 </a:t>
            </a:r>
            <a:r>
              <a:rPr lang="ru-RU" altLang="ru-RU" sz="1600" dirty="0" err="1" smtClean="0">
                <a:latin typeface="Lucida Console" panose="020B0609040504020204" pitchFamily="49" charset="0"/>
              </a:rPr>
              <a:t>StartTask</a:t>
            </a:r>
            <a:r>
              <a:rPr lang="ru-RU" altLang="ru-RU" sz="1600" dirty="0" smtClean="0">
                <a:latin typeface="Lucida Console" panose="020B0609040504020204" pitchFamily="49" charset="0"/>
              </a:rPr>
              <a:t>(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sensors</a:t>
            </a:r>
            <a:r>
              <a:rPr lang="ru-RU" altLang="ru-RU" sz="1600" dirty="0" smtClean="0">
                <a:latin typeface="Lucida Console" panose="020B0609040504020204" pitchFamily="49" charset="0"/>
              </a:rPr>
              <a:t>); // Запуск параллельно</a:t>
            </a:r>
            <a:endParaRPr lang="en-US" altLang="ru-RU" sz="1600" dirty="0" smtClean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 smtClean="0">
                <a:latin typeface="Lucida Console" panose="020B0609040504020204" pitchFamily="49" charset="0"/>
              </a:rPr>
              <a:t>  ...</a:t>
            </a:r>
            <a:endParaRPr lang="en-US" altLang="ru-RU" sz="1600" dirty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 smtClean="0">
                <a:latin typeface="Lucida Console" panose="020B0609040504020204" pitchFamily="49" charset="0"/>
              </a:rPr>
              <a:t>}</a:t>
            </a:r>
            <a:endParaRPr lang="ru-RU" altLang="ru-RU" sz="1600" dirty="0" smtClean="0">
              <a:latin typeface="Lucida Console" panose="020B0609040504020204" pitchFamily="49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740229" y="2348880"/>
            <a:ext cx="5451771" cy="3168352"/>
          </a:xfrm>
        </p:spPr>
        <p:txBody>
          <a:bodyPr/>
          <a:lstStyle/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>
                <a:latin typeface="Lucida Console" panose="020B0609040504020204" pitchFamily="49" charset="0"/>
              </a:rPr>
              <a:t>void </a:t>
            </a:r>
            <a:r>
              <a:rPr lang="en-US" altLang="ru-RU" sz="1600" dirty="0" err="1">
                <a:latin typeface="Lucida Console" panose="020B0609040504020204" pitchFamily="49" charset="0"/>
              </a:rPr>
              <a:t>manevr</a:t>
            </a:r>
            <a:r>
              <a:rPr lang="en-US" altLang="ru-RU" sz="1600" dirty="0">
                <a:latin typeface="Lucida Console" panose="020B0609040504020204" pitchFamily="49" charset="0"/>
              </a:rPr>
              <a:t>()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>
                <a:latin typeface="Lucida Console" panose="020B0609040504020204" pitchFamily="49" charset="0"/>
              </a:rPr>
              <a:t>{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>
                <a:latin typeface="Lucida Console" panose="020B0609040504020204" pitchFamily="49" charset="0"/>
              </a:rPr>
              <a:t>  motor[</a:t>
            </a:r>
            <a:r>
              <a:rPr lang="en-US" altLang="ru-RU" sz="1600" dirty="0" err="1">
                <a:latin typeface="Lucida Console" panose="020B0609040504020204" pitchFamily="49" charset="0"/>
              </a:rPr>
              <a:t>motorB</a:t>
            </a:r>
            <a:r>
              <a:rPr lang="en-US" altLang="ru-RU" sz="1600" dirty="0">
                <a:latin typeface="Lucida Console" panose="020B0609040504020204" pitchFamily="49" charset="0"/>
              </a:rPr>
              <a:t>]=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100+25*</a:t>
            </a:r>
            <a:r>
              <a:rPr lang="en-US" altLang="ru-RU" sz="1600" dirty="0" err="1" smtClean="0">
                <a:latin typeface="Lucida Console" panose="020B0609040504020204" pitchFamily="49" charset="0"/>
              </a:rPr>
              <a:t>dir</a:t>
            </a:r>
            <a:r>
              <a:rPr lang="en-US" altLang="ru-RU" sz="1600" dirty="0">
                <a:latin typeface="Lucida Console" panose="020B0609040504020204" pitchFamily="49" charset="0"/>
              </a:rPr>
              <a:t>; // </a:t>
            </a:r>
            <a:r>
              <a:rPr lang="ru-RU" altLang="ru-RU" sz="1600" dirty="0">
                <a:latin typeface="Lucida Console" panose="020B0609040504020204" pitchFamily="49" charset="0"/>
              </a:rPr>
              <a:t>По дуге</a:t>
            </a:r>
            <a:endParaRPr lang="en-US" altLang="ru-RU" sz="1600" dirty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>
                <a:latin typeface="Lucida Console" panose="020B0609040504020204" pitchFamily="49" charset="0"/>
              </a:rPr>
              <a:t>  motor[</a:t>
            </a:r>
            <a:r>
              <a:rPr lang="en-US" altLang="ru-RU" sz="1600" dirty="0" err="1">
                <a:latin typeface="Lucida Console" panose="020B0609040504020204" pitchFamily="49" charset="0"/>
              </a:rPr>
              <a:t>motorC</a:t>
            </a:r>
            <a:r>
              <a:rPr lang="en-US" altLang="ru-RU" sz="1600" dirty="0">
                <a:latin typeface="Lucida Console" panose="020B0609040504020204" pitchFamily="49" charset="0"/>
              </a:rPr>
              <a:t>]=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100-25*</a:t>
            </a:r>
            <a:r>
              <a:rPr lang="en-US" altLang="ru-RU" sz="1600" dirty="0" err="1" smtClean="0">
                <a:latin typeface="Lucida Console" panose="020B0609040504020204" pitchFamily="49" charset="0"/>
              </a:rPr>
              <a:t>dir</a:t>
            </a:r>
            <a:r>
              <a:rPr lang="en-US" altLang="ru-RU" sz="1600" dirty="0">
                <a:latin typeface="Lucida Console" panose="020B0609040504020204" pitchFamily="49" charset="0"/>
              </a:rPr>
              <a:t>;  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>
                <a:latin typeface="Lucida Console" panose="020B0609040504020204" pitchFamily="49" charset="0"/>
              </a:rPr>
              <a:t>  sleep(1000);</a:t>
            </a: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>
                <a:latin typeface="Lucida Console" panose="020B0609040504020204" pitchFamily="49" charset="0"/>
              </a:rPr>
              <a:t>  if(abs(</a:t>
            </a:r>
            <a:r>
              <a:rPr lang="en-US" altLang="ru-RU" sz="1600" dirty="0" err="1">
                <a:latin typeface="Lucida Console" panose="020B0609040504020204" pitchFamily="49" charset="0"/>
              </a:rPr>
              <a:t>dir</a:t>
            </a:r>
            <a:r>
              <a:rPr lang="en-US" altLang="ru-RU" sz="1600" dirty="0">
                <a:latin typeface="Lucida Console" panose="020B0609040504020204" pitchFamily="49" charset="0"/>
              </a:rPr>
              <a:t>)) </a:t>
            </a:r>
            <a:r>
              <a:rPr lang="ru-RU" altLang="ru-RU" sz="1600" dirty="0" smtClean="0">
                <a:latin typeface="Lucida Console" panose="020B0609040504020204" pitchFamily="49" charset="0"/>
              </a:rPr>
              <a:t> // Если сбоку</a:t>
            </a:r>
            <a:endParaRPr lang="en-US" altLang="ru-RU" sz="1600" dirty="0" smtClean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>
                <a:latin typeface="Lucida Console" panose="020B0609040504020204" pitchFamily="49" charset="0"/>
              </a:rPr>
              <a:t> 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 {</a:t>
            </a:r>
            <a:endParaRPr lang="en-US" altLang="ru-RU" sz="1600" dirty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>
                <a:latin typeface="Lucida Console" panose="020B0609040504020204" pitchFamily="49" charset="0"/>
              </a:rPr>
              <a:t>    motor[</a:t>
            </a:r>
            <a:r>
              <a:rPr lang="en-US" altLang="ru-RU" sz="1600" dirty="0" err="1">
                <a:latin typeface="Lucida Console" panose="020B0609040504020204" pitchFamily="49" charset="0"/>
              </a:rPr>
              <a:t>motorB</a:t>
            </a:r>
            <a:r>
              <a:rPr lang="en-US" altLang="ru-RU" sz="1600" dirty="0">
                <a:latin typeface="Lucida Console" panose="020B0609040504020204" pitchFamily="49" charset="0"/>
              </a:rPr>
              <a:t>]=-100*</a:t>
            </a:r>
            <a:r>
              <a:rPr lang="en-US" altLang="ru-RU" sz="1600" dirty="0" err="1">
                <a:latin typeface="Lucida Console" panose="020B0609040504020204" pitchFamily="49" charset="0"/>
              </a:rPr>
              <a:t>dir</a:t>
            </a:r>
            <a:r>
              <a:rPr lang="en-US" altLang="ru-RU" sz="1600" dirty="0">
                <a:latin typeface="Lucida Console" panose="020B0609040504020204" pitchFamily="49" charset="0"/>
              </a:rPr>
              <a:t>;</a:t>
            </a:r>
            <a:r>
              <a:rPr lang="ru-RU" altLang="ru-RU" sz="1600" dirty="0">
                <a:latin typeface="Lucida Console" panose="020B0609040504020204" pitchFamily="49" charset="0"/>
              </a:rPr>
              <a:t>  </a:t>
            </a:r>
            <a:r>
              <a:rPr lang="ru-RU" altLang="ru-RU" sz="1600" dirty="0" smtClean="0">
                <a:latin typeface="Lucida Console" panose="020B0609040504020204" pitchFamily="49" charset="0"/>
              </a:rPr>
              <a:t>//</a:t>
            </a:r>
            <a:r>
              <a:rPr lang="ru-RU" altLang="ru-RU" sz="1600" dirty="0">
                <a:latin typeface="Lucida Console" panose="020B0609040504020204" pitchFamily="49" charset="0"/>
              </a:rPr>
              <a:t>К</a:t>
            </a:r>
            <a:r>
              <a:rPr lang="ru-RU" altLang="ru-RU" sz="1600" dirty="0" smtClean="0">
                <a:latin typeface="Lucida Console" panose="020B0609040504020204" pitchFamily="49" charset="0"/>
              </a:rPr>
              <a:t> сопернику</a:t>
            </a:r>
            <a:endParaRPr lang="en-US" altLang="ru-RU" sz="1600" dirty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>
                <a:latin typeface="Lucida Console" panose="020B0609040504020204" pitchFamily="49" charset="0"/>
              </a:rPr>
              <a:t>    motor[</a:t>
            </a:r>
            <a:r>
              <a:rPr lang="en-US" altLang="ru-RU" sz="1600" dirty="0" err="1">
                <a:latin typeface="Lucida Console" panose="020B0609040504020204" pitchFamily="49" charset="0"/>
              </a:rPr>
              <a:t>motorC</a:t>
            </a:r>
            <a:r>
              <a:rPr lang="en-US" altLang="ru-RU" sz="1600" dirty="0">
                <a:latin typeface="Lucida Console" panose="020B0609040504020204" pitchFamily="49" charset="0"/>
              </a:rPr>
              <a:t>]=100*</a:t>
            </a:r>
            <a:r>
              <a:rPr lang="en-US" altLang="ru-RU" sz="1600" dirty="0" err="1">
                <a:latin typeface="Lucida Console" panose="020B0609040504020204" pitchFamily="49" charset="0"/>
              </a:rPr>
              <a:t>dir</a:t>
            </a:r>
            <a:r>
              <a:rPr lang="en-US" altLang="ru-RU" sz="1600" dirty="0">
                <a:latin typeface="Lucida Console" panose="020B0609040504020204" pitchFamily="49" charset="0"/>
              </a:rPr>
              <a:t>;  </a:t>
            </a:r>
            <a:endParaRPr lang="ru-RU" altLang="ru-RU" sz="1600" dirty="0" smtClean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600" dirty="0" smtClean="0">
                <a:latin typeface="Lucida Console" panose="020B0609040504020204" pitchFamily="49" charset="0"/>
              </a:rPr>
              <a:t>   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 sleep(</a:t>
            </a:r>
            <a:r>
              <a:rPr lang="ru-RU" altLang="ru-RU" sz="1600" dirty="0" smtClean="0">
                <a:latin typeface="Lucida Console" panose="020B0609040504020204" pitchFamily="49" charset="0"/>
              </a:rPr>
              <a:t>5</a:t>
            </a:r>
            <a:r>
              <a:rPr lang="en-US" altLang="ru-RU" sz="1600" dirty="0" smtClean="0">
                <a:latin typeface="Lucida Console" panose="020B0609040504020204" pitchFamily="49" charset="0"/>
              </a:rPr>
              <a:t>00</a:t>
            </a:r>
            <a:r>
              <a:rPr lang="en-US" altLang="ru-RU" sz="1600" dirty="0">
                <a:latin typeface="Lucida Console" panose="020B0609040504020204" pitchFamily="49" charset="0"/>
              </a:rPr>
              <a:t>);</a:t>
            </a:r>
            <a:endParaRPr lang="en-US" altLang="ru-RU" sz="1600" dirty="0" smtClean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 smtClean="0">
                <a:latin typeface="Lucida Console" panose="020B0609040504020204" pitchFamily="49" charset="0"/>
              </a:rPr>
              <a:t>  }</a:t>
            </a:r>
            <a:endParaRPr lang="en-US" altLang="ru-RU" sz="1600" dirty="0">
              <a:latin typeface="Lucida Console" panose="020B0609040504020204" pitchFamily="49" charset="0"/>
            </a:endParaRPr>
          </a:p>
          <a:p>
            <a:pPr indent="-333375" eaLnBrk="1" hangingPunct="1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1600" dirty="0">
                <a:latin typeface="Lucida Console" panose="020B0609040504020204" pitchFamily="49" charset="0"/>
              </a:rPr>
              <a:t>}</a:t>
            </a:r>
            <a:endParaRPr lang="ru-RU" altLang="ru-RU" sz="16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4093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Garamond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Garamond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6033</TotalTime>
  <Words>347</Words>
  <Application>Microsoft Office PowerPoint</Application>
  <PresentationFormat>Широкоэкранный</PresentationFormat>
  <Paragraphs>100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Microsoft YaHei</vt:lpstr>
      <vt:lpstr>Arial</vt:lpstr>
      <vt:lpstr>Garamond</vt:lpstr>
      <vt:lpstr>Lucida Console</vt:lpstr>
      <vt:lpstr>Times New Roman</vt:lpstr>
      <vt:lpstr>Wingdings</vt:lpstr>
      <vt:lpstr>Тема Office</vt:lpstr>
      <vt:lpstr>1_Тема Office</vt:lpstr>
      <vt:lpstr>Сумо</vt:lpstr>
      <vt:lpstr>Движение в круге</vt:lpstr>
      <vt:lpstr>Четырехпозиционный регулятор</vt:lpstr>
      <vt:lpstr>Четырехпозиционный регулятор</vt:lpstr>
      <vt:lpstr>Отъезд назад от края круга</vt:lpstr>
      <vt:lpstr>«Доверие» датчикам - задержка</vt:lpstr>
      <vt:lpstr>Поворот в нужную сторону – с флагом</vt:lpstr>
      <vt:lpstr>Фильтрация показаний датчиков</vt:lpstr>
      <vt:lpstr>Выбор направления старта</vt:lpstr>
      <vt:lpstr>Звуковые сигналы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Просто о сложном или «Трудная радость»</dc:title>
  <dc:creator>Sergey Filippov</dc:creator>
  <cp:lastModifiedBy>Пользователь Windows</cp:lastModifiedBy>
  <cp:revision>314</cp:revision>
  <cp:lastPrinted>1601-01-01T00:00:00Z</cp:lastPrinted>
  <dcterms:created xsi:type="dcterms:W3CDTF">2008-03-22T10:03:13Z</dcterms:created>
  <dcterms:modified xsi:type="dcterms:W3CDTF">2022-03-19T17:51:17Z</dcterms:modified>
</cp:coreProperties>
</file>