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1.jpeg" ContentType="image/jpeg"/>
  <Override PartName="/ppt/media/image2.jpeg" ContentType="image/jpeg"/>
  <Override PartName="/ppt/media/image23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9.png" ContentType="image/png"/>
  <Override PartName="/ppt/media/image10.jpeg" ContentType="image/jpeg"/>
  <Override PartName="/ppt/media/image12.png" ContentType="image/png"/>
  <Override PartName="/ppt/media/image18.jpeg" ContentType="image/jpeg"/>
  <Override PartName="/ppt/media/image13.png" ContentType="image/png"/>
  <Override PartName="/ppt/media/image14.jpeg" ContentType="image/jpeg"/>
  <Override PartName="/ppt/media/image15.png" ContentType="image/png"/>
  <Override PartName="/ppt/media/image16.jpeg" ContentType="image/jpeg"/>
  <Override PartName="/ppt/media/image17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7.png" ContentType="image/png"/>
  <Override PartName="/ppt/media/image26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9155160" cy="6856560"/>
          </a:xfrm>
          <a:prstGeom prst="rect">
            <a:avLst/>
          </a:prstGeom>
          <a:ln w="9525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9155160" cy="6856560"/>
          </a:xfrm>
          <a:prstGeom prst="rect">
            <a:avLst/>
          </a:prstGeom>
          <a:ln w="9525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9155160" cy="6856560"/>
          </a:xfrm>
          <a:prstGeom prst="rect">
            <a:avLst/>
          </a:prstGeom>
          <a:ln w="9525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9155160" cy="6856560"/>
          </a:xfrm>
          <a:prstGeom prst="rect">
            <a:avLst/>
          </a:prstGeom>
          <a:ln w="9525"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9155160" cy="6856560"/>
          </a:xfrm>
          <a:prstGeom prst="rect">
            <a:avLst/>
          </a:prstGeom>
          <a:ln w="9525">
            <a:noFill/>
          </a:ln>
        </p:spPr>
      </p:pic>
      <p:pic>
        <p:nvPicPr>
          <p:cNvPr id="158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9155160" cy="6856560"/>
          </a:xfrm>
          <a:prstGeom prst="rect">
            <a:avLst/>
          </a:prstGeom>
          <a:ln w="9525"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9155160" cy="6856560"/>
          </a:xfrm>
          <a:prstGeom prst="rect">
            <a:avLst/>
          </a:prstGeom>
          <a:ln w="9525">
            <a:noFill/>
          </a:ln>
        </p:spPr>
      </p:pic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2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6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971640" y="-316080"/>
            <a:ext cx="7554960" cy="717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Муниципальное бюджетное общеобразовательное учреждение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«Гимназия №39»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(МБУ Гимназия №39)</a:t>
            </a:r>
            <a:br/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br/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Секция :</a:t>
            </a:r>
            <a:r>
              <a:rPr b="0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SimSun"/>
              </a:rPr>
              <a:t>Робототехника</a:t>
            </a:r>
            <a:br/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Название работы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: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«Механическая рука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MK-I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»</a:t>
            </a:r>
            <a:r>
              <a:rPr b="1" i="1" lang="en-US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Автор работы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Потапов Герман Кириллович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г.о. Тольятти, МБУ «Гимназия №39» 10 класс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br/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Научный руководитель: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Морева Анна Владимировна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Учитель  информатики и ИКТ, МБУ «Гимназия №39»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г.о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Тольятти 2021г.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  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971640" y="1103400"/>
            <a:ext cx="5637240" cy="19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45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2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5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8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1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4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7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0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3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6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9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457200" y="96840"/>
            <a:ext cx="8215560" cy="495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  <a:ea typeface="SimSun"/>
              </a:rPr>
              <a:t>МРК - что это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88920" y="593640"/>
            <a:ext cx="8469360" cy="828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МРК- абривиатура, расшифровывающаяся, как      </a:t>
            </a: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механическая-распределительная коробка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8305920" y="6126120"/>
            <a:ext cx="455760" cy="309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20"/>
              </a:spcBef>
              <a:tabLst>
                <a:tab algn="l" pos="0"/>
              </a:tabLst>
            </a:pPr>
            <a:r>
              <a:rPr b="0" lang="ru-RU" sz="100" spc="-1" strike="noStrike">
                <a:solidFill>
                  <a:srgbClr val="000000"/>
                </a:solidFill>
                <a:latin typeface="Arial"/>
                <a:ea typeface="SimSun"/>
              </a:rPr>
              <a:t>1</a:t>
            </a:r>
            <a:endParaRPr b="0" lang="ru-RU" sz="100" spc="-1" strike="noStrike">
              <a:latin typeface="Arial"/>
            </a:endParaRPr>
          </a:p>
        </p:txBody>
      </p:sp>
      <p:pic>
        <p:nvPicPr>
          <p:cNvPr id="329" name="Picture 4" descr="vhr3"/>
          <p:cNvPicPr/>
          <p:nvPr/>
        </p:nvPicPr>
        <p:blipFill>
          <a:blip r:embed="rId1"/>
          <a:stretch/>
        </p:blipFill>
        <p:spPr>
          <a:xfrm>
            <a:off x="457200" y="1511280"/>
            <a:ext cx="3349800" cy="4469040"/>
          </a:xfrm>
          <a:prstGeom prst="rect">
            <a:avLst/>
          </a:prstGeom>
          <a:ln w="9525">
            <a:noFill/>
          </a:ln>
        </p:spPr>
      </p:pic>
      <p:sp>
        <p:nvSpPr>
          <p:cNvPr id="330" name="CustomShape 4"/>
          <p:cNvSpPr/>
          <p:nvPr/>
        </p:nvSpPr>
        <p:spPr>
          <a:xfrm>
            <a:off x="3808440" y="1728720"/>
            <a:ext cx="5123160" cy="2833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Суть этого узла заключается в следующем: от одного мотора могут работать не зависимо друг от друга четыре функции.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МРК в нашем проекте приводится в действие с помощью одного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XL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мотора.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Принцип работы, как в коробке передачь автомобиля, только в нашем узле передачи направлены на 4 функции, а не на одну.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31" name="CustomShape 5"/>
          <p:cNvSpPr/>
          <p:nvPr/>
        </p:nvSpPr>
        <p:spPr>
          <a:xfrm>
            <a:off x="1321200" y="6068880"/>
            <a:ext cx="124236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Рис.7 МРК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7" dur="indefinite" restart="never" nodeType="tmRoot">
          <p:childTnLst>
            <p:seq>
              <p:cTn id="508" dur="indefinite" nodeType="mainSeq">
                <p:childTnLst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13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000"/>
                            </p:stCondLst>
                            <p:childTnLst>
                              <p:par>
                                <p:cTn id="515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17" dur="10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2000"/>
                            </p:stCondLst>
                            <p:childTnLst>
                              <p:par>
                                <p:cTn id="519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21" dur="10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3000"/>
                            </p:stCondLst>
                            <p:childTnLst>
                              <p:par>
                                <p:cTn id="523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2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28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3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685800" y="73080"/>
            <a:ext cx="7770960" cy="1030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Times New Roman"/>
                <a:ea typeface="SimSun"/>
              </a:rPr>
              <a:t>Четвертая часть протеза руки- кисть </a:t>
            </a:r>
            <a:br/>
            <a:r>
              <a:rPr b="0" lang="ru-RU" sz="3600" spc="-1" strike="noStrike">
                <a:solidFill>
                  <a:srgbClr val="ffffff"/>
                </a:solidFill>
                <a:latin typeface="Times New Roman"/>
                <a:ea typeface="SimSun"/>
              </a:rPr>
              <a:t>(Первый вариант.)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76320" y="1104840"/>
            <a:ext cx="4703760" cy="1751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Times New Roman"/>
                <a:ea typeface="SimSun"/>
              </a:rPr>
              <a:t>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334" name="Picture 6" descr="м14"/>
          <p:cNvPicPr/>
          <p:nvPr/>
        </p:nvPicPr>
        <p:blipFill>
          <a:blip r:embed="rId1"/>
          <a:stretch/>
        </p:blipFill>
        <p:spPr>
          <a:xfrm rot="5400000">
            <a:off x="4098960" y="1785960"/>
            <a:ext cx="5459400" cy="4094280"/>
          </a:xfrm>
          <a:prstGeom prst="rect">
            <a:avLst/>
          </a:prstGeom>
          <a:ln w="9525">
            <a:noFill/>
          </a:ln>
        </p:spPr>
      </p:pic>
      <p:sp>
        <p:nvSpPr>
          <p:cNvPr id="335" name="CustomShape 3"/>
          <p:cNvSpPr/>
          <p:nvPr/>
        </p:nvSpPr>
        <p:spPr>
          <a:xfrm>
            <a:off x="76320" y="2705040"/>
            <a:ext cx="4399200" cy="130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SimSun"/>
              </a:rPr>
              <a:t>Для сгибания и разгибания большого пальца пришлось сделать переход из двух шестерен под углом 90 градусов.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SimSun"/>
              </a:rPr>
              <a:t>(показано белым цветом)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36" name="CustomShape 4"/>
          <p:cNvSpPr/>
          <p:nvPr/>
        </p:nvSpPr>
        <p:spPr>
          <a:xfrm>
            <a:off x="76320" y="1339920"/>
            <a:ext cx="4399200" cy="130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SimSun"/>
              </a:rPr>
              <a:t>Кисть состоит из четырех пальцев. К каждому пальцу подключен линейный актуатор на сгибание и разгибание пальца.(показано черным цветом)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37" name="CustomShape 5"/>
          <p:cNvSpPr/>
          <p:nvPr/>
        </p:nvSpPr>
        <p:spPr>
          <a:xfrm>
            <a:off x="151200" y="4121280"/>
            <a:ext cx="455220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Каждый палец на прямую подключен к МРК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8" name="CustomShape 6"/>
          <p:cNvSpPr/>
          <p:nvPr/>
        </p:nvSpPr>
        <p:spPr>
          <a:xfrm>
            <a:off x="5884920" y="2265480"/>
            <a:ext cx="1971720" cy="2057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7"/>
          <p:cNvSpPr/>
          <p:nvPr/>
        </p:nvSpPr>
        <p:spPr>
          <a:xfrm rot="5400000">
            <a:off x="6648120" y="3456000"/>
            <a:ext cx="486000" cy="46044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8"/>
          <p:cNvSpPr/>
          <p:nvPr/>
        </p:nvSpPr>
        <p:spPr>
          <a:xfrm>
            <a:off x="7121520" y="2332080"/>
            <a:ext cx="640080" cy="13654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9"/>
          <p:cNvSpPr/>
          <p:nvPr/>
        </p:nvSpPr>
        <p:spPr>
          <a:xfrm>
            <a:off x="5884920" y="2332080"/>
            <a:ext cx="638280" cy="13654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10"/>
          <p:cNvSpPr/>
          <p:nvPr/>
        </p:nvSpPr>
        <p:spPr>
          <a:xfrm>
            <a:off x="6524640" y="2330280"/>
            <a:ext cx="640080" cy="111132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11"/>
          <p:cNvSpPr/>
          <p:nvPr/>
        </p:nvSpPr>
        <p:spPr>
          <a:xfrm>
            <a:off x="4845960" y="6494400"/>
            <a:ext cx="397296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Рис.8 Кистевая сать. (Первый вариант)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2" dur="indefinite" restart="never" nodeType="tmRoot">
          <p:childTnLst>
            <p:seq>
              <p:cTn id="533" dur="indefinite" nodeType="mainSeq">
                <p:childTnLst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38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2000"/>
                            </p:stCondLst>
                            <p:childTnLst>
                              <p:par>
                                <p:cTn id="540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4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4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4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3000"/>
                            </p:stCondLst>
                            <p:childTnLst>
                              <p:par>
                                <p:cTn id="548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5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5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5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5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6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6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6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7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457200" y="144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  <a:ea typeface="SimSun"/>
              </a:rPr>
              <a:t>Четвертая часть протеза руки- кисть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Arial"/>
                <a:ea typeface="SimSun"/>
              </a:rPr>
              <a:t>(Второй вариант)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345" name="Content Placeholder -2147482372" descr="к2"/>
          <p:cNvPicPr/>
          <p:nvPr/>
        </p:nvPicPr>
        <p:blipFill>
          <a:blip r:embed="rId1"/>
          <a:stretch/>
        </p:blipFill>
        <p:spPr>
          <a:xfrm rot="5400000">
            <a:off x="-109800" y="1800360"/>
            <a:ext cx="4037040" cy="3027600"/>
          </a:xfrm>
          <a:prstGeom prst="rect">
            <a:avLst/>
          </a:prstGeom>
          <a:ln w="9525">
            <a:noFill/>
          </a:ln>
        </p:spPr>
      </p:pic>
      <p:pic>
        <p:nvPicPr>
          <p:cNvPr id="346" name="Picture -2147482375" descr="IMG_256"/>
          <p:cNvPicPr/>
          <p:nvPr/>
        </p:nvPicPr>
        <p:blipFill>
          <a:blip r:embed="rId2"/>
          <a:srcRect l="21897" t="0" r="23225" b="0"/>
          <a:stretch/>
        </p:blipFill>
        <p:spPr>
          <a:xfrm>
            <a:off x="3616200" y="1144440"/>
            <a:ext cx="1911600" cy="1828800"/>
          </a:xfrm>
          <a:prstGeom prst="rect">
            <a:avLst/>
          </a:prstGeom>
          <a:ln w="9525">
            <a:noFill/>
          </a:ln>
        </p:spPr>
      </p:pic>
      <p:sp>
        <p:nvSpPr>
          <p:cNvPr id="347" name="CustomShape 2"/>
          <p:cNvSpPr/>
          <p:nvPr/>
        </p:nvSpPr>
        <p:spPr>
          <a:xfrm>
            <a:off x="3616200" y="3741840"/>
            <a:ext cx="50785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Механизм кисти руки состоит из червячной шестерни и двух шестеренок на 24 зубца.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3422520" y="2975040"/>
            <a:ext cx="5078520" cy="1063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Рис.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9</a:t>
            </a:r>
            <a:r>
              <a:rPr b="0" lang="en-US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 Шестерня на 24 зубца             Рис.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10 </a:t>
            </a:r>
            <a:r>
              <a:rPr b="0" lang="en-US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 Червячная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         </a:t>
            </a:r>
            <a:r>
              <a:rPr b="0" lang="en-US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шестерня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                     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349" name="Content Placeholder -2147482374" descr="IMG_256"/>
          <p:cNvPicPr/>
          <p:nvPr/>
        </p:nvPicPr>
        <p:blipFill>
          <a:blip r:embed="rId3"/>
          <a:stretch/>
        </p:blipFill>
        <p:spPr>
          <a:xfrm>
            <a:off x="6566040" y="1144440"/>
            <a:ext cx="1681200" cy="1681200"/>
          </a:xfrm>
          <a:prstGeom prst="rect">
            <a:avLst/>
          </a:prstGeom>
          <a:ln w="9525">
            <a:noFill/>
          </a:ln>
        </p:spPr>
      </p:pic>
      <p:sp>
        <p:nvSpPr>
          <p:cNvPr id="350" name="CustomShape 4"/>
          <p:cNvSpPr/>
          <p:nvPr/>
        </p:nvSpPr>
        <p:spPr>
          <a:xfrm>
            <a:off x="393840" y="5454720"/>
            <a:ext cx="507852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Рис.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9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 Кисть протеза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(Второй вариант)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2" dur="indefinite" restart="never" nodeType="tmRoot">
          <p:childTnLst>
            <p:seq>
              <p:cTn id="573" dur="indefinite" nodeType="mainSeq">
                <p:childTnLst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7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500"/>
                            </p:stCondLst>
                            <p:childTnLst>
                              <p:par>
                                <p:cTn id="580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82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8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500"/>
                            </p:stCondLst>
                            <p:childTnLst>
                              <p:par>
                                <p:cTn id="587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89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9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9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2500"/>
                            </p:stCondLst>
                            <p:childTnLst>
                              <p:par>
                                <p:cTn id="597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9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38160" y="3367440"/>
            <a:ext cx="3990960" cy="3594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533520" indent="-532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      </a:t>
            </a:r>
            <a:endParaRPr b="0" lang="ru-RU" sz="1800" spc="-1" strike="noStrike">
              <a:latin typeface="Arial"/>
            </a:endParaRPr>
          </a:p>
          <a:p>
            <a:pPr marL="533520" indent="-532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Проект состоит из:</a:t>
            </a:r>
            <a:endParaRPr b="0" lang="ru-RU" sz="1800" spc="-1" strike="noStrike">
              <a:latin typeface="Arial"/>
            </a:endParaRPr>
          </a:p>
          <a:p>
            <a:pPr marL="533520" indent="-532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а) Двух моторов типа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 XL</a:t>
            </a:r>
            <a:endParaRPr b="0" lang="ru-RU" sz="1800" spc="-1" strike="noStrike">
              <a:latin typeface="Arial"/>
            </a:endParaRPr>
          </a:p>
          <a:p>
            <a:pPr marL="533520" indent="-532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б) Одной платы</a:t>
            </a:r>
            <a:endParaRPr b="0" lang="ru-RU" sz="1800" spc="-1" strike="noStrike">
              <a:latin typeface="Arial"/>
            </a:endParaRPr>
          </a:p>
          <a:p>
            <a:pPr marL="533520" indent="-532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в) Одного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L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 и 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M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 моторов.</a:t>
            </a:r>
            <a:endParaRPr b="0" lang="ru-RU" sz="1800" spc="-1" strike="noStrike">
              <a:latin typeface="Arial"/>
            </a:endParaRPr>
          </a:p>
          <a:p>
            <a:pPr marL="533520" indent="-532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г) Дистанционного управления,</a:t>
            </a:r>
            <a:endParaRPr b="0" lang="ru-RU" sz="1800" spc="-1" strike="noStrike">
              <a:latin typeface="Arial"/>
            </a:endParaRPr>
          </a:p>
          <a:p>
            <a:pPr marL="533520" indent="-532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которое производится с помощью </a:t>
            </a:r>
            <a:endParaRPr b="0" lang="ru-RU" sz="1800" spc="-1" strike="noStrike">
              <a:latin typeface="Arial"/>
            </a:endParaRPr>
          </a:p>
          <a:p>
            <a:pPr marL="533520" indent="-532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ИК- пульта.</a:t>
            </a:r>
            <a:endParaRPr b="0" lang="ru-RU" sz="1800" spc="-1" strike="noStrike">
              <a:latin typeface="Arial"/>
            </a:endParaRPr>
          </a:p>
          <a:p>
            <a:pPr marL="533520" indent="-532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marL="533520" indent="-532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       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435600" y="-81000"/>
            <a:ext cx="685152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SimSun"/>
              </a:rPr>
              <a:t>Визуальное представление  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4095720" y="4302000"/>
            <a:ext cx="4929480" cy="1186920"/>
          </a:xfrm>
          <a:prstGeom prst="rect">
            <a:avLst/>
          </a:prstGeom>
          <a:noFill/>
          <a:ln w="9525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1. Шаровой сустав  (показан желтым цветом 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2. Плечо (показан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о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 красным цветом)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3. Предплечь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е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( показан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о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 фиолетовым цветом)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4. Кисть (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показана синим цветом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)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54" name="Picture 72" descr="рука7"/>
          <p:cNvPicPr/>
          <p:nvPr/>
        </p:nvPicPr>
        <p:blipFill>
          <a:blip r:embed="rId1"/>
          <a:stretch/>
        </p:blipFill>
        <p:spPr>
          <a:xfrm>
            <a:off x="38160" y="493560"/>
            <a:ext cx="3992760" cy="3057840"/>
          </a:xfrm>
          <a:prstGeom prst="rect">
            <a:avLst/>
          </a:prstGeom>
          <a:ln w="9525">
            <a:noFill/>
          </a:ln>
        </p:spPr>
      </p:pic>
      <p:pic>
        <p:nvPicPr>
          <p:cNvPr id="355" name="Picture 3" descr="рука1"/>
          <p:cNvPicPr/>
          <p:nvPr/>
        </p:nvPicPr>
        <p:blipFill>
          <a:blip r:embed="rId2"/>
          <a:stretch/>
        </p:blipFill>
        <p:spPr>
          <a:xfrm>
            <a:off x="4097160" y="708120"/>
            <a:ext cx="4829400" cy="3426120"/>
          </a:xfrm>
          <a:prstGeom prst="rect">
            <a:avLst/>
          </a:prstGeom>
          <a:ln w="9525">
            <a:noFill/>
          </a:ln>
        </p:spPr>
      </p:pic>
      <p:sp>
        <p:nvSpPr>
          <p:cNvPr id="356" name="CustomShape 4"/>
          <p:cNvSpPr/>
          <p:nvPr/>
        </p:nvSpPr>
        <p:spPr>
          <a:xfrm rot="19740000">
            <a:off x="4251960" y="775800"/>
            <a:ext cx="443160" cy="649440"/>
          </a:xfrm>
          <a:prstGeom prst="leftBracket">
            <a:avLst>
              <a:gd name="adj" fmla="val 73207"/>
            </a:avLst>
          </a:prstGeom>
          <a:noFill/>
          <a:ln w="381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Line 5"/>
          <p:cNvSpPr/>
          <p:nvPr/>
        </p:nvSpPr>
        <p:spPr>
          <a:xfrm>
            <a:off x="4832280" y="1285560"/>
            <a:ext cx="576000" cy="50760"/>
          </a:xfrm>
          <a:prstGeom prst="line">
            <a:avLst/>
          </a:prstGeom>
          <a:ln w="381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6"/>
          <p:cNvSpPr/>
          <p:nvPr/>
        </p:nvSpPr>
        <p:spPr>
          <a:xfrm rot="14520000">
            <a:off x="5019120" y="1723320"/>
            <a:ext cx="1032120" cy="19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Line 7"/>
          <p:cNvSpPr/>
          <p:nvPr/>
        </p:nvSpPr>
        <p:spPr>
          <a:xfrm flipH="1" flipV="1">
            <a:off x="4483440" y="713880"/>
            <a:ext cx="1080000" cy="186120"/>
          </a:xfrm>
          <a:prstGeom prst="line">
            <a:avLst/>
          </a:prstGeom>
          <a:ln w="381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8"/>
          <p:cNvSpPr/>
          <p:nvPr/>
        </p:nvSpPr>
        <p:spPr>
          <a:xfrm rot="10440000">
            <a:off x="5600520" y="880560"/>
            <a:ext cx="567000" cy="1435320"/>
          </a:xfrm>
          <a:prstGeom prst="leftBracket">
            <a:avLst>
              <a:gd name="adj" fmla="val 37052"/>
            </a:avLst>
          </a:prstGeom>
          <a:noFill/>
          <a:ln w="381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9"/>
          <p:cNvSpPr/>
          <p:nvPr/>
        </p:nvSpPr>
        <p:spPr>
          <a:xfrm rot="16200000">
            <a:off x="4725720" y="2101680"/>
            <a:ext cx="459000" cy="941400"/>
          </a:xfrm>
          <a:prstGeom prst="leftBracket">
            <a:avLst>
              <a:gd name="adj" fmla="val 46256"/>
            </a:avLst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Line 10"/>
          <p:cNvSpPr/>
          <p:nvPr/>
        </p:nvSpPr>
        <p:spPr>
          <a:xfrm>
            <a:off x="4484520" y="1349280"/>
            <a:ext cx="0" cy="1333440"/>
          </a:xfrm>
          <a:prstGeom prst="line">
            <a:avLst/>
          </a:prstGeom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11"/>
          <p:cNvSpPr/>
          <p:nvPr/>
        </p:nvSpPr>
        <p:spPr>
          <a:xfrm rot="16560000">
            <a:off x="4827960" y="822240"/>
            <a:ext cx="209520" cy="963720"/>
          </a:xfrm>
          <a:prstGeom prst="rightBracket">
            <a:avLst>
              <a:gd name="adj" fmla="val 228549"/>
            </a:avLst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Line 12"/>
          <p:cNvSpPr/>
          <p:nvPr/>
        </p:nvSpPr>
        <p:spPr>
          <a:xfrm flipH="1" flipV="1">
            <a:off x="5411160" y="1424880"/>
            <a:ext cx="24840" cy="1078920"/>
          </a:xfrm>
          <a:prstGeom prst="line">
            <a:avLst/>
          </a:prstGeom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13"/>
          <p:cNvSpPr/>
          <p:nvPr/>
        </p:nvSpPr>
        <p:spPr>
          <a:xfrm rot="480000">
            <a:off x="4708800" y="2592360"/>
            <a:ext cx="1116000" cy="884520"/>
          </a:xfrm>
          <a:prstGeom prst="leftBracket">
            <a:avLst>
              <a:gd name="adj" fmla="val 50000"/>
            </a:avLst>
          </a:prstGeom>
          <a:noFill/>
          <a:ln w="3810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14"/>
          <p:cNvSpPr/>
          <p:nvPr/>
        </p:nvSpPr>
        <p:spPr>
          <a:xfrm rot="720000">
            <a:off x="5736240" y="2764080"/>
            <a:ext cx="1140120" cy="912960"/>
          </a:xfrm>
          <a:prstGeom prst="rightBracket">
            <a:avLst>
              <a:gd name="adj" fmla="val 21273"/>
            </a:avLst>
          </a:prstGeom>
          <a:noFill/>
          <a:ln w="3810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Line 15"/>
          <p:cNvSpPr/>
          <p:nvPr/>
        </p:nvSpPr>
        <p:spPr>
          <a:xfrm>
            <a:off x="7081560" y="2957400"/>
            <a:ext cx="1473120" cy="182520"/>
          </a:xfrm>
          <a:prstGeom prst="line">
            <a:avLst/>
          </a:prstGeom>
          <a:ln w="3810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16"/>
          <p:cNvSpPr/>
          <p:nvPr/>
        </p:nvSpPr>
        <p:spPr>
          <a:xfrm rot="180000">
            <a:off x="6873840" y="2961000"/>
            <a:ext cx="182880" cy="897120"/>
          </a:xfrm>
          <a:prstGeom prst="leftBracket">
            <a:avLst>
              <a:gd name="adj" fmla="val 113963"/>
            </a:avLst>
          </a:prstGeom>
          <a:noFill/>
          <a:ln w="3810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Line 17"/>
          <p:cNvSpPr/>
          <p:nvPr/>
        </p:nvSpPr>
        <p:spPr>
          <a:xfrm>
            <a:off x="7008480" y="3839760"/>
            <a:ext cx="993960" cy="244800"/>
          </a:xfrm>
          <a:prstGeom prst="line">
            <a:avLst/>
          </a:prstGeom>
          <a:ln w="3810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18"/>
          <p:cNvSpPr/>
          <p:nvPr/>
        </p:nvSpPr>
        <p:spPr>
          <a:xfrm flipH="1" rot="180000">
            <a:off x="8034840" y="3133800"/>
            <a:ext cx="642960" cy="983880"/>
          </a:xfrm>
          <a:prstGeom prst="leftBracket">
            <a:avLst>
              <a:gd name="adj" fmla="val 15963"/>
            </a:avLst>
          </a:prstGeom>
          <a:noFill/>
          <a:ln w="3810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ransition spd="med">
    <p:fade/>
  </p:transition>
  <p:timing>
    <p:tnLst>
      <p:par>
        <p:cTn id="600" dur="indefinite" restart="never" nodeType="tmRoot">
          <p:childTnLst>
            <p:seq>
              <p:cTn id="601" dur="indefinite" nodeType="mainSeq">
                <p:childTnLst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0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500"/>
                            </p:stCondLst>
                            <p:childTnLst>
                              <p:par>
                                <p:cTn id="608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10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500"/>
                            </p:stCondLst>
                            <p:childTnLst>
                              <p:par>
                                <p:cTn id="612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14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2500"/>
                            </p:stCondLst>
                            <p:childTnLst>
                              <p:par>
                                <p:cTn id="616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1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3000"/>
                            </p:stCondLst>
                            <p:childTnLst>
                              <p:par>
                                <p:cTn id="620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2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3500"/>
                            </p:stCondLst>
                            <p:childTnLst>
                              <p:par>
                                <p:cTn id="624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26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4000"/>
                            </p:stCondLst>
                            <p:childTnLst>
                              <p:par>
                                <p:cTn id="628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3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4500"/>
                            </p:stCondLst>
                            <p:childTnLst>
                              <p:par>
                                <p:cTn id="632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3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5000"/>
                            </p:stCondLst>
                            <p:childTnLst>
                              <p:par>
                                <p:cTn id="636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3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5500"/>
                            </p:stCondLst>
                            <p:childTnLst>
                              <p:par>
                                <p:cTn id="640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4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4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4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6500"/>
                            </p:stCondLst>
                            <p:childTnLst>
                              <p:par>
                                <p:cTn id="648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50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7000"/>
                            </p:stCondLst>
                            <p:childTnLst>
                              <p:par>
                                <p:cTn id="652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5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7500"/>
                            </p:stCondLst>
                            <p:childTnLst>
                              <p:par>
                                <p:cTn id="656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5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60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6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64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6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68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7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9500"/>
                            </p:stCondLst>
                            <p:childTnLst>
                              <p:par>
                                <p:cTn id="672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7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6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78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3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4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7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8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1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2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5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6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9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0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3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4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7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8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1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2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5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6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9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0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3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4" dur="5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457200" y="368280"/>
            <a:ext cx="8228160" cy="581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4800" spc="-1" strike="noStrike">
                <a:solidFill>
                  <a:srgbClr val="000000"/>
                </a:solidFill>
                <a:latin typeface="Times New Roman"/>
                <a:ea typeface="SimSun"/>
              </a:rPr>
              <a:t>Технические характеристики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-41400" y="1095480"/>
            <a:ext cx="9367920" cy="5634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Длина плечевой части -  30 см</a:t>
            </a:r>
            <a:endParaRPr b="0" lang="ru-RU" sz="2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Длина предплечьевой части -  18 см</a:t>
            </a:r>
            <a:endParaRPr b="0" lang="ru-RU" sz="2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Длина кисти -  16 см</a:t>
            </a:r>
            <a:endParaRPr b="0" lang="ru-RU" sz="2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Модель в длину (при полном разгибе)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-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62 см</a:t>
            </a:r>
            <a:endParaRPr b="0" lang="ru-RU" sz="2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Модель в ширину (без учета шарового сустава) 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-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11см</a:t>
            </a:r>
            <a:endParaRPr b="0" lang="ru-RU" sz="2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Модель в ширину (с учетом шарового сустава) - 23 см</a:t>
            </a:r>
            <a:endParaRPr b="0" lang="ru-RU" sz="2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Масса модели - 1кг </a:t>
            </a:r>
            <a:endParaRPr b="0" lang="ru-RU" sz="2800" spc="-1" strike="noStrike">
              <a:latin typeface="Arial"/>
            </a:endParaRPr>
          </a:p>
        </p:txBody>
      </p:sp>
    </p:spTree>
  </p:cSld>
  <p:transition>
    <p:cut thruBlk="true"/>
  </p:transition>
  <p:timing>
    <p:tnLst>
      <p:par>
        <p:cTn id="725" dur="indefinite" restart="never" nodeType="tmRoot">
          <p:childTnLst>
            <p:seq>
              <p:cTn id="726" dur="indefinite" nodeType="mainSeq">
                <p:childTnLst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31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3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35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500"/>
                            </p:stCondLst>
                            <p:childTnLst>
                              <p:par>
                                <p:cTn id="737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39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3000"/>
                            </p:stCondLst>
                            <p:childTnLst>
                              <p:par>
                                <p:cTn id="741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43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3500"/>
                            </p:stCondLst>
                            <p:childTnLst>
                              <p:par>
                                <p:cTn id="745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47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4000"/>
                            </p:stCondLst>
                            <p:childTnLst>
                              <p:par>
                                <p:cTn id="749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51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4500"/>
                            </p:stCondLst>
                            <p:childTnLst>
                              <p:par>
                                <p:cTn id="753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55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5000"/>
                            </p:stCondLst>
                            <p:childTnLst>
                              <p:par>
                                <p:cTn id="757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59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-252360" y="981000"/>
            <a:ext cx="9263160" cy="609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999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Для управления моей модели </a:t>
            </a:r>
            <a:endParaRPr b="0" lang="ru-RU" sz="2400" spc="-1" strike="noStrike">
              <a:latin typeface="Arial"/>
            </a:endParaRPr>
          </a:p>
          <a:p>
            <a:pPr marL="3999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используется ИК-Пульт и ИК-Приемник.</a:t>
            </a:r>
            <a:endParaRPr b="0" lang="ru-RU" sz="2400" spc="-1" strike="noStrike">
              <a:latin typeface="Arial"/>
            </a:endParaRPr>
          </a:p>
          <a:p>
            <a:pPr marL="39996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endParaRPr b="0" lang="ru-RU" sz="2400" spc="-1" strike="noStrike">
              <a:latin typeface="Arial"/>
            </a:endParaRPr>
          </a:p>
          <a:p>
            <a:pPr marL="399960" algn="just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Изучив ИК-Пульт и ИК-Приемник мы теперь знаем, что: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endParaRPr b="0" lang="ru-RU" sz="2400" spc="-1" strike="noStrike">
              <a:latin typeface="Arial"/>
            </a:endParaRPr>
          </a:p>
          <a:p>
            <a:pPr marL="399960" algn="just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1. Радиус действия составляет примерно 10 метров.</a:t>
            </a:r>
            <a:endParaRPr b="0" lang="ru-RU" sz="2400" spc="-1" strike="noStrike">
              <a:latin typeface="Arial"/>
            </a:endParaRPr>
          </a:p>
          <a:p>
            <a:pPr marL="399960" algn="just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2. Команды поступают по ИК-сигналу.</a:t>
            </a:r>
            <a:endParaRPr b="0" lang="ru-RU" sz="2400" spc="-1" strike="noStrike">
              <a:latin typeface="Arial"/>
            </a:endParaRPr>
          </a:p>
          <a:p>
            <a:pPr marL="399960" algn="just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3. В пульте присутствует ИК-сигнал, что позволяет управлять </a:t>
            </a:r>
            <a:endParaRPr b="0" lang="ru-RU" sz="2400" spc="-1" strike="noStrike">
              <a:latin typeface="Arial"/>
            </a:endParaRPr>
          </a:p>
          <a:p>
            <a:pPr marL="399960" algn="just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платой с моторами. </a:t>
            </a:r>
            <a:endParaRPr b="0" lang="ru-RU" sz="2400" spc="-1" strike="noStrike">
              <a:latin typeface="Arial"/>
            </a:endParaRPr>
          </a:p>
          <a:p>
            <a:pPr marL="399960" algn="just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4.Так, помимо ИК-связи, рукой можно управлять через специальное приложение, через Bluetooth сигнал.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457200" y="190440"/>
            <a:ext cx="8228160" cy="581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SimSun"/>
              </a:rPr>
              <a:t>Наши Эксперименты</a:t>
            </a:r>
            <a:endParaRPr b="0" lang="ru-RU" sz="32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760" dur="indefinite" restart="never" nodeType="tmRoot">
          <p:childTnLst>
            <p:seq>
              <p:cTn id="761" dur="indefinite" nodeType="mainSeq">
                <p:childTnLst>
                  <p:par>
                    <p:cTn id="762" fill="hold">
                      <p:stCondLst>
                        <p:cond delay="indefinite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66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1000"/>
                            </p:stCondLst>
                            <p:childTnLst>
                              <p:par>
                                <p:cTn id="768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70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72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74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76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78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00"/>
                            </p:stCondLst>
                            <p:childTnLst>
                              <p:par>
                                <p:cTn id="780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82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3000"/>
                            </p:stCondLst>
                            <p:childTnLst>
                              <p:par>
                                <p:cTn id="784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86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8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90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4000"/>
                            </p:stCondLst>
                            <p:childTnLst>
                              <p:par>
                                <p:cTn id="792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94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4500"/>
                            </p:stCondLst>
                            <p:childTnLst>
                              <p:par>
                                <p:cTn id="796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98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0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802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5500"/>
                            </p:stCondLst>
                            <p:childTnLst>
                              <p:par>
                                <p:cTn id="804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806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Picture 1" descr=""/>
          <p:cNvPicPr/>
          <p:nvPr/>
        </p:nvPicPr>
        <p:blipFill>
          <a:blip r:embed="rId1"/>
          <a:stretch/>
        </p:blipFill>
        <p:spPr>
          <a:xfrm>
            <a:off x="133200" y="743040"/>
            <a:ext cx="8875800" cy="6016680"/>
          </a:xfrm>
          <a:prstGeom prst="rect">
            <a:avLst/>
          </a:prstGeom>
          <a:ln w="9525">
            <a:noFill/>
          </a:ln>
        </p:spPr>
      </p:pic>
      <p:sp>
        <p:nvSpPr>
          <p:cNvPr id="376" name="CustomShape 1"/>
          <p:cNvSpPr/>
          <p:nvPr/>
        </p:nvSpPr>
        <p:spPr>
          <a:xfrm>
            <a:off x="1743480" y="98280"/>
            <a:ext cx="5657040" cy="759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i="1" lang="ru-RU" sz="4400" spc="-1" strike="noStrike">
                <a:solidFill>
                  <a:srgbClr val="000000"/>
                </a:solidFill>
                <a:latin typeface="Times New Roman"/>
                <a:ea typeface="SimSun"/>
              </a:rPr>
              <a:t>Спасибо за внимание!</a:t>
            </a:r>
            <a:endParaRPr b="0" lang="ru-RU" sz="44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807" dur="indefinite" restart="never" nodeType="tmRoot">
          <p:childTnLst>
            <p:seq>
              <p:cTn id="808" dur="indefinite" nodeType="mainSeq">
                <p:childTnLst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813" dur="10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1000"/>
                            </p:stCondLst>
                            <p:childTnLst>
                              <p:par>
                                <p:cTn id="815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817" dur="3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380880" y="167652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SimSun"/>
              </a:rPr>
              <a:t>Построить полнофункциональный протез руки</a:t>
            </a:r>
            <a:endParaRPr b="0" lang="ru-RU" sz="3200" spc="-1" strike="noStrike"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SimSun"/>
              </a:rPr>
              <a:t>«</a:t>
            </a: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SimSun"/>
              </a:rPr>
              <a:t>MK-I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SimSun"/>
              </a:rPr>
              <a:t>»</a:t>
            </a:r>
            <a:endParaRPr b="0" lang="ru-RU" sz="3200" spc="-1" strike="noStrike"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ПРОЕКТ ВЫПОЛНЕН ИЗ КОНСТРУКТОРА </a:t>
            </a:r>
            <a:endParaRPr b="0" lang="ru-RU" sz="2400" spc="-1" strike="noStrike"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LEGO TECHNIC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, с применением электроники.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457200" y="190440"/>
            <a:ext cx="8228160" cy="581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SimSun"/>
              </a:rPr>
              <a:t>Цель нашего проекта:</a:t>
            </a:r>
            <a:endParaRPr b="0" lang="ru-RU" sz="40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40" dur="indefinite" restart="never" nodeType="tmRoot">
          <p:childTnLst>
            <p:seq>
              <p:cTn id="41" dur="indefinite" nodeType="mainSeq"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6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60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30320" y="706320"/>
            <a:ext cx="5089680" cy="6561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SimSun"/>
              </a:rPr>
              <a:t>Исследование аналогичных продуктов, с целью исключения плагиата</a:t>
            </a:r>
            <a:endParaRPr b="0" lang="ru-RU" sz="2200" spc="-1" strike="noStrike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SimSun"/>
              </a:rPr>
              <a:t>Проектирование внешнего </a:t>
            </a:r>
            <a:endParaRPr b="0" lang="ru-RU" sz="2200" spc="-1" strike="noStrike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SimSun"/>
              </a:rPr>
              <a:t>вида продукта</a:t>
            </a:r>
            <a:endParaRPr b="0" lang="ru-RU" sz="2200" spc="-1" strike="noStrike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SimSun"/>
              </a:rPr>
              <a:t>Работа над сборкой и функционалом моего проекта</a:t>
            </a:r>
            <a:endParaRPr b="0" lang="ru-RU" sz="2200" spc="-1" strike="noStrike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SimSun"/>
              </a:rPr>
              <a:t>Создание не тяжелой модели.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241" name="Content Placeholder 1" descr=""/>
          <p:cNvPicPr/>
          <p:nvPr/>
        </p:nvPicPr>
        <p:blipFill>
          <a:blip r:embed="rId1"/>
          <a:stretch/>
        </p:blipFill>
        <p:spPr>
          <a:xfrm>
            <a:off x="4368960" y="1874880"/>
            <a:ext cx="4694400" cy="2638440"/>
          </a:xfrm>
          <a:prstGeom prst="rect">
            <a:avLst/>
          </a:prstGeom>
          <a:ln w="9525">
            <a:noFill/>
          </a:ln>
        </p:spPr>
      </p:pic>
      <p:sp>
        <p:nvSpPr>
          <p:cNvPr id="242" name="CustomShape 2"/>
          <p:cNvSpPr/>
          <p:nvPr/>
        </p:nvSpPr>
        <p:spPr>
          <a:xfrm>
            <a:off x="457200" y="190440"/>
            <a:ext cx="8228160" cy="581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4000" spc="-1" strike="noStrike">
                <a:solidFill>
                  <a:srgbClr val="000000"/>
                </a:solidFill>
                <a:latin typeface="Times New Roman"/>
                <a:ea typeface="SimSun"/>
              </a:rPr>
              <a:t>Задачи: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95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630360" y="1681200"/>
            <a:ext cx="3867120" cy="822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101520" y="3403440"/>
            <a:ext cx="4122720" cy="3373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SimSun"/>
              </a:rPr>
              <a:t>        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SimSun"/>
              </a:rPr>
              <a:t>Суть работы:</a:t>
            </a:r>
            <a:endParaRPr b="0" lang="ru-RU" sz="32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Протезы играют важную роль в</a:t>
            </a:r>
            <a:endParaRPr b="0" lang="ru-RU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жизни человека, потерявшего</a:t>
            </a:r>
            <a:endParaRPr b="0" lang="ru-RU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конечность.</a:t>
            </a:r>
            <a:endParaRPr b="0" lang="ru-RU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Протез руки -- это механизм, с</a:t>
            </a:r>
            <a:endParaRPr b="0" lang="ru-RU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помощью которого можно</a:t>
            </a:r>
            <a:endParaRPr b="0" lang="ru-RU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совершать различные действия, как</a:t>
            </a:r>
            <a:endParaRPr b="0" lang="ru-RU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совершал человек раньше, до</a:t>
            </a:r>
            <a:endParaRPr b="0" lang="ru-RU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1584360" y="-115920"/>
            <a:ext cx="6293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5400" spc="-1" strike="noStrike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b="1" lang="en-US" sz="3600" spc="-1" strike="noStrike">
                <a:solidFill>
                  <a:srgbClr val="000000"/>
                </a:solidFill>
                <a:latin typeface="Times New Roman"/>
                <a:ea typeface="SimSun"/>
              </a:rPr>
              <a:t>MK-I </a:t>
            </a:r>
            <a:br/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(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ПРОТЕЗ РУКИ)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4505400" y="2200320"/>
            <a:ext cx="4211640" cy="4373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Протез помогает человеку справиться с трудностями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,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 он выполняет следующие функции: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1.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д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олжна поворачиваться кисть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2.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д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олжен быть элемент захвата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3.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с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гибаться и разгибаться локтевой сустав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4. д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е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й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ствия должны быть максимально точными.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47" name="Content Placeholder 2" descr=""/>
          <p:cNvPicPr/>
          <p:nvPr/>
        </p:nvPicPr>
        <p:blipFill>
          <a:blip r:embed="rId1"/>
          <a:stretch/>
        </p:blipFill>
        <p:spPr>
          <a:xfrm>
            <a:off x="5429160" y="1065240"/>
            <a:ext cx="3297240" cy="2040120"/>
          </a:xfrm>
          <a:prstGeom prst="rect">
            <a:avLst/>
          </a:prstGeom>
          <a:ln w="9525">
            <a:noFill/>
          </a:ln>
        </p:spPr>
      </p:pic>
      <p:pic>
        <p:nvPicPr>
          <p:cNvPr id="248" name="Picture 2" descr="рука1"/>
          <p:cNvPicPr/>
          <p:nvPr/>
        </p:nvPicPr>
        <p:blipFill>
          <a:blip r:embed="rId2"/>
          <a:stretch/>
        </p:blipFill>
        <p:spPr>
          <a:xfrm>
            <a:off x="119160" y="768240"/>
            <a:ext cx="3616560" cy="2633760"/>
          </a:xfrm>
          <a:prstGeom prst="rect">
            <a:avLst/>
          </a:prstGeom>
          <a:ln w="9525">
            <a:noFill/>
          </a:ln>
        </p:spPr>
      </p:pic>
    </p:spTree>
  </p:cSld>
  <p:transition spd="med">
    <p:fade/>
  </p:transition>
  <p:timing>
    <p:tnLst>
      <p:par>
        <p:cTn id="96" dur="indefinite" restart="never" nodeType="tmRoot">
          <p:childTnLst>
            <p:seq>
              <p:cTn id="97" dur="indefinite" nodeType="mainSeq">
                <p:childTnLst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0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0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0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4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8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2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6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0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4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8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2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4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50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55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59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63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67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457200" y="1174680"/>
            <a:ext cx="4037040" cy="4951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Font typeface="Symbol"/>
              <a:buChar char=""/>
            </a:pPr>
            <a:r>
              <a:rPr b="0" lang="ru-RU" sz="100" spc="-1" strike="noStrike">
                <a:solidFill>
                  <a:srgbClr val="000000"/>
                </a:solidFill>
                <a:latin typeface="Arial"/>
                <a:ea typeface="SimSun"/>
              </a:rPr>
              <a:t>1</a:t>
            </a:r>
            <a:endParaRPr b="0" lang="ru-RU" sz="100" spc="-1" strike="noStrike"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2038320" y="-8100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Arial"/>
                <a:ea typeface="SimSun"/>
              </a:rPr>
              <a:t>Схема протеза руки 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7035840" y="4576680"/>
            <a:ext cx="471600" cy="51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Font typeface="Symbol"/>
              <a:buChar char=""/>
            </a:pPr>
            <a:r>
              <a:rPr b="0" lang="ru-RU" sz="100" spc="-1" strike="noStrike">
                <a:solidFill>
                  <a:srgbClr val="000000"/>
                </a:solidFill>
                <a:latin typeface="Arial"/>
                <a:ea typeface="SimSun"/>
              </a:rPr>
              <a:t>1</a:t>
            </a:r>
            <a:endParaRPr b="0" lang="ru-RU" sz="100" spc="-1" strike="noStrike">
              <a:latin typeface="Arial"/>
            </a:endParaRPr>
          </a:p>
        </p:txBody>
      </p:sp>
      <p:pic>
        <p:nvPicPr>
          <p:cNvPr id="252" name="Picture 1" descr=""/>
          <p:cNvPicPr/>
          <p:nvPr/>
        </p:nvPicPr>
        <p:blipFill>
          <a:blip r:embed="rId1"/>
          <a:stretch/>
        </p:blipFill>
        <p:spPr>
          <a:xfrm>
            <a:off x="457200" y="852480"/>
            <a:ext cx="6392880" cy="2395800"/>
          </a:xfrm>
          <a:prstGeom prst="rect">
            <a:avLst/>
          </a:prstGeom>
          <a:ln w="9525">
            <a:noFill/>
          </a:ln>
        </p:spPr>
      </p:pic>
      <p:pic>
        <p:nvPicPr>
          <p:cNvPr id="253" name="Picture 2" descr=""/>
          <p:cNvPicPr/>
          <p:nvPr/>
        </p:nvPicPr>
        <p:blipFill>
          <a:blip r:embed="rId2"/>
          <a:stretch/>
        </p:blipFill>
        <p:spPr>
          <a:xfrm>
            <a:off x="247680" y="3249720"/>
            <a:ext cx="3814920" cy="3459240"/>
          </a:xfrm>
          <a:prstGeom prst="rect">
            <a:avLst/>
          </a:prstGeom>
          <a:ln w="9525">
            <a:noFill/>
          </a:ln>
        </p:spPr>
      </p:pic>
      <p:pic>
        <p:nvPicPr>
          <p:cNvPr id="254" name="Picture 3" descr=""/>
          <p:cNvPicPr/>
          <p:nvPr/>
        </p:nvPicPr>
        <p:blipFill>
          <a:blip r:embed="rId3"/>
          <a:stretch/>
        </p:blipFill>
        <p:spPr>
          <a:xfrm>
            <a:off x="4064040" y="3736800"/>
            <a:ext cx="4786560" cy="2971800"/>
          </a:xfrm>
          <a:prstGeom prst="rect">
            <a:avLst/>
          </a:prstGeom>
          <a:ln w="9525">
            <a:noFill/>
          </a:ln>
        </p:spPr>
      </p:pic>
    </p:spTree>
  </p:cSld>
  <p:transition spd="med">
    <p:fade/>
  </p:transition>
  <p:timing>
    <p:tnLst>
      <p:par>
        <p:cTn id="168" dur="indefinite" restart="never" nodeType="tmRoot">
          <p:childTnLst>
            <p:seq>
              <p:cTn id="169" dur="indefinite" nodeType="mainSeq">
                <p:childTnLst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79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83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500"/>
                            </p:stCondLst>
                            <p:childTnLst>
                              <p:par>
                                <p:cTn id="185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8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457200" y="44280"/>
            <a:ext cx="8228160" cy="581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SimSun"/>
              </a:rPr>
              <a:t>Узлы в нашем проекте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2062080" y="627120"/>
            <a:ext cx="5305680" cy="4951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SimSun"/>
              </a:rPr>
              <a:t>Виды узлов в нашем проекте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 flipH="1">
            <a:off x="1722600" y="1197000"/>
            <a:ext cx="757440" cy="787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4"/>
          <p:cNvSpPr/>
          <p:nvPr/>
        </p:nvSpPr>
        <p:spPr>
          <a:xfrm>
            <a:off x="4168800" y="1339920"/>
            <a:ext cx="360" cy="78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5"/>
          <p:cNvSpPr/>
          <p:nvPr/>
        </p:nvSpPr>
        <p:spPr>
          <a:xfrm>
            <a:off x="5662440" y="1303200"/>
            <a:ext cx="360" cy="79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6"/>
          <p:cNvSpPr/>
          <p:nvPr/>
        </p:nvSpPr>
        <p:spPr>
          <a:xfrm>
            <a:off x="340200" y="2060640"/>
            <a:ext cx="2267640" cy="1309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1. Угловой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(переход ведущего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вала под углом 90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градусов)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61" name="CustomShape 7"/>
          <p:cNvSpPr/>
          <p:nvPr/>
        </p:nvSpPr>
        <p:spPr>
          <a:xfrm>
            <a:off x="2552760" y="2060640"/>
            <a:ext cx="2251080" cy="1004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2. Повышающий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или понижающий.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62" name="CustomShape 8"/>
          <p:cNvSpPr/>
          <p:nvPr/>
        </p:nvSpPr>
        <p:spPr>
          <a:xfrm>
            <a:off x="4582440" y="2060640"/>
            <a:ext cx="2179080" cy="394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3. Червячный узел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63" name="CustomShape 9"/>
          <p:cNvSpPr/>
          <p:nvPr/>
        </p:nvSpPr>
        <p:spPr>
          <a:xfrm>
            <a:off x="6737400" y="2060640"/>
            <a:ext cx="2336040" cy="699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4. Выдвижной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(линейный актутор)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64" name="CustomShape 10"/>
          <p:cNvSpPr/>
          <p:nvPr/>
        </p:nvSpPr>
        <p:spPr>
          <a:xfrm>
            <a:off x="6948360" y="1197000"/>
            <a:ext cx="648000" cy="787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65" name="Content Placeholder 11" descr="червяк плеча"/>
          <p:cNvPicPr/>
          <p:nvPr/>
        </p:nvPicPr>
        <p:blipFill>
          <a:blip r:embed="rId1"/>
          <a:stretch/>
        </p:blipFill>
        <p:spPr>
          <a:xfrm>
            <a:off x="1136520" y="3741840"/>
            <a:ext cx="3676680" cy="2757600"/>
          </a:xfrm>
          <a:prstGeom prst="rect">
            <a:avLst/>
          </a:prstGeom>
          <a:ln w="9525">
            <a:noFill/>
          </a:ln>
        </p:spPr>
      </p:pic>
      <p:sp>
        <p:nvSpPr>
          <p:cNvPr id="266" name="CustomShape 11"/>
          <p:cNvSpPr/>
          <p:nvPr/>
        </p:nvSpPr>
        <p:spPr>
          <a:xfrm rot="5400000">
            <a:off x="2663640" y="4913280"/>
            <a:ext cx="716040" cy="79056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Line 12"/>
          <p:cNvSpPr/>
          <p:nvPr/>
        </p:nvSpPr>
        <p:spPr>
          <a:xfrm>
            <a:off x="610920" y="3259080"/>
            <a:ext cx="0" cy="1609560"/>
          </a:xfrm>
          <a:prstGeom prst="line">
            <a:avLst/>
          </a:prstGeom>
          <a:ln w="381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13"/>
          <p:cNvSpPr/>
          <p:nvPr/>
        </p:nvSpPr>
        <p:spPr>
          <a:xfrm>
            <a:off x="611280" y="4797360"/>
            <a:ext cx="1798920" cy="57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fff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14"/>
          <p:cNvSpPr/>
          <p:nvPr/>
        </p:nvSpPr>
        <p:spPr>
          <a:xfrm rot="8520000">
            <a:off x="2232720" y="4627440"/>
            <a:ext cx="817560" cy="39708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15"/>
          <p:cNvSpPr/>
          <p:nvPr/>
        </p:nvSpPr>
        <p:spPr>
          <a:xfrm flipH="1">
            <a:off x="2517840" y="2781360"/>
            <a:ext cx="898560" cy="1887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Line 16"/>
          <p:cNvSpPr/>
          <p:nvPr/>
        </p:nvSpPr>
        <p:spPr>
          <a:xfrm>
            <a:off x="3420720" y="5661000"/>
            <a:ext cx="241560" cy="288720"/>
          </a:xfrm>
          <a:prstGeom prst="line">
            <a:avLst/>
          </a:prstGeom>
          <a:ln w="4445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Line 17"/>
          <p:cNvSpPr/>
          <p:nvPr/>
        </p:nvSpPr>
        <p:spPr>
          <a:xfrm flipH="1">
            <a:off x="3636720" y="5229000"/>
            <a:ext cx="801720" cy="720720"/>
          </a:xfrm>
          <a:prstGeom prst="line">
            <a:avLst/>
          </a:prstGeom>
          <a:ln w="41275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Line 18"/>
          <p:cNvSpPr/>
          <p:nvPr/>
        </p:nvSpPr>
        <p:spPr>
          <a:xfrm>
            <a:off x="4140000" y="4581360"/>
            <a:ext cx="298440" cy="647640"/>
          </a:xfrm>
          <a:prstGeom prst="line">
            <a:avLst/>
          </a:prstGeom>
          <a:ln w="3810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19"/>
          <p:cNvSpPr/>
          <p:nvPr/>
        </p:nvSpPr>
        <p:spPr>
          <a:xfrm flipH="1">
            <a:off x="4138920" y="2637000"/>
            <a:ext cx="1006560" cy="194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00b05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75" name="Picture 37" descr=""/>
          <p:cNvPicPr/>
          <p:nvPr/>
        </p:nvPicPr>
        <p:blipFill>
          <a:blip r:embed="rId2"/>
          <a:stretch/>
        </p:blipFill>
        <p:spPr>
          <a:xfrm rot="5400000">
            <a:off x="5857920" y="3811680"/>
            <a:ext cx="3772080" cy="1595520"/>
          </a:xfrm>
          <a:prstGeom prst="rect">
            <a:avLst/>
          </a:prstGeom>
          <a:ln w="9525">
            <a:noFill/>
          </a:ln>
        </p:spPr>
      </p:pic>
      <p:sp>
        <p:nvSpPr>
          <p:cNvPr id="276" name="CustomShape 20"/>
          <p:cNvSpPr/>
          <p:nvPr/>
        </p:nvSpPr>
        <p:spPr>
          <a:xfrm>
            <a:off x="431280" y="6132600"/>
            <a:ext cx="70272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Рис.1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7" name="CustomShape 21"/>
          <p:cNvSpPr/>
          <p:nvPr/>
        </p:nvSpPr>
        <p:spPr>
          <a:xfrm>
            <a:off x="6153840" y="6132600"/>
            <a:ext cx="70308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Рис.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2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8" name="Line 22"/>
          <p:cNvSpPr/>
          <p:nvPr/>
        </p:nvSpPr>
        <p:spPr>
          <a:xfrm flipH="1">
            <a:off x="3419280" y="4581360"/>
            <a:ext cx="720720" cy="287280"/>
          </a:xfrm>
          <a:prstGeom prst="line">
            <a:avLst/>
          </a:prstGeom>
          <a:ln w="4445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8" dur="indefinite" restart="never" nodeType="tmRoot">
          <p:childTnLst>
            <p:seq>
              <p:cTn id="189" dur="indefinite" nodeType="mainSeq"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8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9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0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0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1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5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5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9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457200" y="-3024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SimSun"/>
              </a:rPr>
              <a:t>Первая часть руки-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SimSun"/>
              </a:rPr>
              <a:t>шаровой сустав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457200" y="1600200"/>
            <a:ext cx="4037040" cy="397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SimSun"/>
              </a:rPr>
              <a:t>	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9360" y="892080"/>
            <a:ext cx="4932360" cy="1186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 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82" name="CustomShape 4"/>
          <p:cNvSpPr/>
          <p:nvPr/>
        </p:nvSpPr>
        <p:spPr>
          <a:xfrm>
            <a:off x="3646440" y="6346800"/>
            <a:ext cx="3565800" cy="509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Рис.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3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Ш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аров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ой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 сустав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83" name="Picture 3" descr="шар2"/>
          <p:cNvPicPr/>
          <p:nvPr/>
        </p:nvPicPr>
        <p:blipFill>
          <a:blip r:embed="rId1"/>
          <a:stretch/>
        </p:blipFill>
        <p:spPr>
          <a:xfrm>
            <a:off x="3317760" y="2487600"/>
            <a:ext cx="4224600" cy="3857760"/>
          </a:xfrm>
          <a:prstGeom prst="rect">
            <a:avLst/>
          </a:prstGeom>
          <a:ln w="9525">
            <a:noFill/>
          </a:ln>
        </p:spPr>
      </p:pic>
      <p:sp>
        <p:nvSpPr>
          <p:cNvPr id="284" name="CustomShape 5"/>
          <p:cNvSpPr/>
          <p:nvPr/>
        </p:nvSpPr>
        <p:spPr>
          <a:xfrm rot="5400000">
            <a:off x="5611680" y="3397320"/>
            <a:ext cx="716040" cy="49068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6"/>
          <p:cNvSpPr/>
          <p:nvPr/>
        </p:nvSpPr>
        <p:spPr>
          <a:xfrm rot="5400000">
            <a:off x="5052600" y="3632400"/>
            <a:ext cx="516240" cy="2304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7"/>
          <p:cNvSpPr/>
          <p:nvPr/>
        </p:nvSpPr>
        <p:spPr>
          <a:xfrm rot="5400000">
            <a:off x="4757760" y="3683160"/>
            <a:ext cx="317520" cy="31752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8"/>
          <p:cNvSpPr/>
          <p:nvPr/>
        </p:nvSpPr>
        <p:spPr>
          <a:xfrm rot="10800000">
            <a:off x="4027320" y="4087440"/>
            <a:ext cx="979560" cy="41616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9"/>
          <p:cNvSpPr/>
          <p:nvPr/>
        </p:nvSpPr>
        <p:spPr>
          <a:xfrm rot="10800000">
            <a:off x="3994200" y="3176280"/>
            <a:ext cx="979560" cy="41616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10"/>
          <p:cNvSpPr/>
          <p:nvPr/>
        </p:nvSpPr>
        <p:spPr>
          <a:xfrm flipH="1">
            <a:off x="5969160" y="2336760"/>
            <a:ext cx="1784520" cy="947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fff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11"/>
          <p:cNvSpPr/>
          <p:nvPr/>
        </p:nvSpPr>
        <p:spPr>
          <a:xfrm flipH="1">
            <a:off x="5305680" y="2133720"/>
            <a:ext cx="847800" cy="135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12"/>
          <p:cNvSpPr/>
          <p:nvPr/>
        </p:nvSpPr>
        <p:spPr>
          <a:xfrm>
            <a:off x="6598080" y="1968480"/>
            <a:ext cx="231516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Червячный механизм.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2" name="CustomShape 13"/>
          <p:cNvSpPr/>
          <p:nvPr/>
        </p:nvSpPr>
        <p:spPr>
          <a:xfrm>
            <a:off x="3502800" y="1308240"/>
            <a:ext cx="541476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Механизм из двух шестерен и разводкой на два конца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3" name="CustomShape 14"/>
          <p:cNvSpPr/>
          <p:nvPr/>
        </p:nvSpPr>
        <p:spPr>
          <a:xfrm flipV="1">
            <a:off x="3203640" y="3376800"/>
            <a:ext cx="787680" cy="49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Line 15"/>
          <p:cNvSpPr/>
          <p:nvPr/>
        </p:nvSpPr>
        <p:spPr>
          <a:xfrm flipH="1" flipV="1">
            <a:off x="3066840" y="2090520"/>
            <a:ext cx="2009880" cy="762120"/>
          </a:xfrm>
          <a:prstGeom prst="line">
            <a:avLst/>
          </a:prstGeom>
          <a:ln w="38100">
            <a:solidFill>
              <a:srgbClr val="0066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16"/>
          <p:cNvSpPr/>
          <p:nvPr/>
        </p:nvSpPr>
        <p:spPr>
          <a:xfrm>
            <a:off x="128160" y="1747800"/>
            <a:ext cx="584604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Угловой переход шестерен (предеаточное  отношение 1:1)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6" name="Line 17"/>
          <p:cNvSpPr/>
          <p:nvPr/>
        </p:nvSpPr>
        <p:spPr>
          <a:xfrm flipH="1">
            <a:off x="6156000" y="1676160"/>
            <a:ext cx="60480" cy="457200"/>
          </a:xfrm>
          <a:prstGeom prst="line">
            <a:avLst/>
          </a:prstGeom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18"/>
          <p:cNvSpPr/>
          <p:nvPr/>
        </p:nvSpPr>
        <p:spPr>
          <a:xfrm>
            <a:off x="3203640" y="3645000"/>
            <a:ext cx="820800" cy="58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19"/>
          <p:cNvSpPr/>
          <p:nvPr/>
        </p:nvSpPr>
        <p:spPr>
          <a:xfrm>
            <a:off x="-1080" y="3174840"/>
            <a:ext cx="329616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Механизм поворотного стола.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(передаточное отношение 3,5:1)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9" name="CustomShape 20"/>
          <p:cNvSpPr/>
          <p:nvPr/>
        </p:nvSpPr>
        <p:spPr>
          <a:xfrm>
            <a:off x="5076720" y="2852640"/>
            <a:ext cx="360" cy="79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0066cc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21"/>
          <p:cNvSpPr/>
          <p:nvPr/>
        </p:nvSpPr>
        <p:spPr>
          <a:xfrm>
            <a:off x="3505320" y="1308240"/>
            <a:ext cx="5423040" cy="36684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22"/>
          <p:cNvSpPr/>
          <p:nvPr/>
        </p:nvSpPr>
        <p:spPr>
          <a:xfrm>
            <a:off x="6597720" y="1968480"/>
            <a:ext cx="2330640" cy="36684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23"/>
          <p:cNvSpPr/>
          <p:nvPr/>
        </p:nvSpPr>
        <p:spPr>
          <a:xfrm>
            <a:off x="9360" y="3247920"/>
            <a:ext cx="3194280" cy="565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24"/>
          <p:cNvSpPr/>
          <p:nvPr/>
        </p:nvSpPr>
        <p:spPr>
          <a:xfrm>
            <a:off x="162000" y="1819440"/>
            <a:ext cx="5807160" cy="270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66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25"/>
          <p:cNvSpPr/>
          <p:nvPr/>
        </p:nvSpPr>
        <p:spPr>
          <a:xfrm>
            <a:off x="1081440" y="1112760"/>
            <a:ext cx="144036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СТРОЕНИЕ: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8" dur="indefinite" restart="never" nodeType="tmRoot">
          <p:childTnLst>
            <p:seq>
              <p:cTn id="289" dur="indefinite" nodeType="mainSeq">
                <p:childTnLst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9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000"/>
                            </p:stCondLst>
                            <p:childTnLst>
                              <p:par>
                                <p:cTn id="301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0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0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1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4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5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9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6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7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0" dur="500" fill="hold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1" dur="500" fill="hold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3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0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1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500"/>
                            </p:stCondLst>
                            <p:childTnLst>
                              <p:par>
                                <p:cTn id="343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5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6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000"/>
                            </p:stCondLst>
                            <p:childTnLst>
                              <p:par>
                                <p:cTn id="348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0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"/>
                            </p:stCondLst>
                            <p:childTnLst>
                              <p:par>
                                <p:cTn id="353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5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6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9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0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1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2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5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6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0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1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500"/>
                            </p:stCondLst>
                            <p:childTnLst>
                              <p:par>
                                <p:cTn id="383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5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8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500"/>
                            </p:stCondLst>
                            <p:childTnLst>
                              <p:par>
                                <p:cTn id="393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5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374760" y="9036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  <a:ea typeface="SimSun"/>
              </a:rPr>
              <a:t>Вторая часть руки - плечо</a:t>
            </a:r>
            <a:br/>
            <a:endParaRPr b="0" lang="ru-RU" sz="3200" spc="-1" strike="noStrike"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431640" y="866880"/>
            <a:ext cx="324972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Узел состоит из двух узловых компонентов.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7" name="CustomShape 3"/>
          <p:cNvSpPr/>
          <p:nvPr/>
        </p:nvSpPr>
        <p:spPr>
          <a:xfrm>
            <a:off x="216000" y="1511280"/>
            <a:ext cx="4745160" cy="2558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1.Узел из двух шестеренок на повышение оборотов мотора.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2. Четырехступенчетый узел с общим передаточным отношением 15:1.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 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Общее передаточное отношение в данном узле ( с учетом повышения и понижения) - 45:1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8" name="CustomShape 4"/>
          <p:cNvSpPr/>
          <p:nvPr/>
        </p:nvSpPr>
        <p:spPr>
          <a:xfrm>
            <a:off x="6726240" y="3979800"/>
            <a:ext cx="433440" cy="4446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5"/>
          <p:cNvSpPr/>
          <p:nvPr/>
        </p:nvSpPr>
        <p:spPr>
          <a:xfrm>
            <a:off x="5099040" y="6462720"/>
            <a:ext cx="304632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Рис.4 Плечевая часть протеза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0" name="CustomShape 6"/>
          <p:cNvSpPr/>
          <p:nvPr/>
        </p:nvSpPr>
        <p:spPr>
          <a:xfrm>
            <a:off x="272880" y="1511280"/>
            <a:ext cx="4687920" cy="62244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11" name="Content Placeholder 21" descr="Ur4_OOm1Lok"/>
          <p:cNvPicPr/>
          <p:nvPr/>
        </p:nvPicPr>
        <p:blipFill>
          <a:blip r:embed="rId1"/>
          <a:stretch/>
        </p:blipFill>
        <p:spPr>
          <a:xfrm>
            <a:off x="5613480" y="946080"/>
            <a:ext cx="2016360" cy="5373720"/>
          </a:xfrm>
          <a:prstGeom prst="rect">
            <a:avLst/>
          </a:prstGeom>
          <a:ln w="9525">
            <a:noFill/>
          </a:ln>
        </p:spPr>
      </p:pic>
      <p:sp>
        <p:nvSpPr>
          <p:cNvPr id="312" name="CustomShape 7"/>
          <p:cNvSpPr/>
          <p:nvPr/>
        </p:nvSpPr>
        <p:spPr>
          <a:xfrm>
            <a:off x="272880" y="2403360"/>
            <a:ext cx="4687920" cy="6210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8"/>
          <p:cNvSpPr/>
          <p:nvPr/>
        </p:nvSpPr>
        <p:spPr>
          <a:xfrm>
            <a:off x="4962600" y="1822320"/>
            <a:ext cx="1335240" cy="741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9"/>
          <p:cNvSpPr/>
          <p:nvPr/>
        </p:nvSpPr>
        <p:spPr>
          <a:xfrm>
            <a:off x="4962600" y="2671920"/>
            <a:ext cx="1192320" cy="68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ff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10"/>
          <p:cNvSpPr/>
          <p:nvPr/>
        </p:nvSpPr>
        <p:spPr>
          <a:xfrm rot="5400000">
            <a:off x="5395680" y="3855600"/>
            <a:ext cx="2770200" cy="111312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11"/>
          <p:cNvSpPr/>
          <p:nvPr/>
        </p:nvSpPr>
        <p:spPr>
          <a:xfrm>
            <a:off x="6222960" y="2565360"/>
            <a:ext cx="1281240" cy="57492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7" dur="indefinite" restart="never" nodeType="tmRoot">
          <p:childTnLst>
            <p:seq>
              <p:cTn id="398" dur="indefinite" nodeType="mainSeq">
                <p:childTnLst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0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"/>
                            </p:stCondLst>
                            <p:childTnLst>
                              <p:par>
                                <p:cTn id="405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07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00"/>
                            </p:stCondLst>
                            <p:childTnLst>
                              <p:par>
                                <p:cTn id="409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11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500"/>
                            </p:stCondLst>
                            <p:childTnLst>
                              <p:par>
                                <p:cTn id="413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15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2000"/>
                            </p:stCondLst>
                            <p:childTnLst>
                              <p:par>
                                <p:cTn id="417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19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2500"/>
                            </p:stCondLst>
                            <p:childTnLst>
                              <p:par>
                                <p:cTn id="421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23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000"/>
                            </p:stCondLst>
                            <p:childTnLst>
                              <p:par>
                                <p:cTn id="425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2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43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43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6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1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4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5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6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7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3500"/>
                            </p:stCondLst>
                            <p:childTnLst>
                              <p:par>
                                <p:cTn id="459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1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457200" y="-22716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SimSun"/>
              </a:rPr>
              <a:t>Третья часть руки-предплечье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244440" y="4497480"/>
            <a:ext cx="3159360" cy="2284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                 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	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Желтым цветом показан узел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МРК (механическая-распределительная коробка)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292680" y="4497480"/>
            <a:ext cx="2962800" cy="607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Рис.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5</a:t>
            </a:r>
            <a:r>
              <a:rPr b="0" lang="en-US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 Механизм сгиба и разгиба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пальцев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протеза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0" name="CustomShape 4"/>
          <p:cNvSpPr/>
          <p:nvPr/>
        </p:nvSpPr>
        <p:spPr>
          <a:xfrm>
            <a:off x="4524480" y="4497480"/>
            <a:ext cx="3341880" cy="57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Рис.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6</a:t>
            </a:r>
            <a:r>
              <a:rPr b="0" lang="en-US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 Механизм поворота кистевой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части протеза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21" name="CustomShape 5"/>
          <p:cNvSpPr/>
          <p:nvPr/>
        </p:nvSpPr>
        <p:spPr>
          <a:xfrm>
            <a:off x="3684600" y="4979880"/>
            <a:ext cx="500076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Черным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цветом показан узел с понижающим  передаточным отношением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15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:1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322" name="Content Placeholder 9" descr="м18"/>
          <p:cNvPicPr/>
          <p:nvPr/>
        </p:nvPicPr>
        <p:blipFill>
          <a:blip r:embed="rId1"/>
          <a:srcRect l="0" t="181" r="0" b="0"/>
          <a:stretch/>
        </p:blipFill>
        <p:spPr>
          <a:xfrm>
            <a:off x="262080" y="525600"/>
            <a:ext cx="3025800" cy="4035600"/>
          </a:xfrm>
          <a:prstGeom prst="rect">
            <a:avLst/>
          </a:prstGeom>
          <a:ln w="9525">
            <a:noFill/>
          </a:ln>
        </p:spPr>
      </p:pic>
      <p:sp>
        <p:nvSpPr>
          <p:cNvPr id="323" name="CustomShape 6"/>
          <p:cNvSpPr/>
          <p:nvPr/>
        </p:nvSpPr>
        <p:spPr>
          <a:xfrm>
            <a:off x="1422360" y="1909800"/>
            <a:ext cx="693720" cy="1979640"/>
          </a:xfrm>
          <a:prstGeom prst="roundRect">
            <a:avLst>
              <a:gd name="adj" fmla="val 16667"/>
            </a:avLst>
          </a:prstGeom>
          <a:noFill/>
          <a:ln w="1143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24" name="Content Placeholder 12" descr="м1711"/>
          <p:cNvPicPr/>
          <p:nvPr/>
        </p:nvPicPr>
        <p:blipFill>
          <a:blip r:embed="rId2"/>
          <a:stretch/>
        </p:blipFill>
        <p:spPr>
          <a:xfrm>
            <a:off x="4692600" y="525600"/>
            <a:ext cx="3092760" cy="3990960"/>
          </a:xfrm>
          <a:prstGeom prst="rect">
            <a:avLst/>
          </a:prstGeom>
          <a:ln w="9525">
            <a:noFill/>
          </a:ln>
        </p:spPr>
      </p:pic>
      <p:sp>
        <p:nvSpPr>
          <p:cNvPr id="325" name="CustomShape 7"/>
          <p:cNvSpPr/>
          <p:nvPr/>
        </p:nvSpPr>
        <p:spPr>
          <a:xfrm>
            <a:off x="5622840" y="3110040"/>
            <a:ext cx="1059120" cy="5032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3" dur="indefinite" restart="never" nodeType="tmRoot">
          <p:childTnLst>
            <p:seq>
              <p:cTn id="464" dur="indefinite" nodeType="mainSeq">
                <p:childTnLst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6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47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500"/>
                            </p:stCondLst>
                            <p:childTnLst>
                              <p:par>
                                <p:cTn id="474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76" dur="5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000"/>
                            </p:stCondLst>
                            <p:childTnLst>
                              <p:par>
                                <p:cTn id="478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80" dur="5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483" dur="50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00"/>
                            </p:stCondLst>
                            <p:childTnLst>
                              <p:par>
                                <p:cTn id="485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87" dur="5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2000"/>
                            </p:stCondLst>
                            <p:childTnLst>
                              <p:par>
                                <p:cTn id="489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1" dur="50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49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2500"/>
                            </p:stCondLst>
                            <p:childTnLst>
                              <p:par>
                                <p:cTn id="496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8" dur="5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0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0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3500"/>
                            </p:stCondLst>
                            <p:childTnLst>
                              <p:par>
                                <p:cTn id="504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0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Application>LibreOffice/7.1.0.3$Windows_X86_64 LibreOffice_project/f6099ecf3d29644b5008cc8f48f42f4a40986e4c</Application>
  <AppVersion>15.0000</AppVersion>
  <Words>4556</Words>
  <Paragraphs>215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1969-12-31T21:00:00Z</dcterms:created>
  <dc:creator>Anna</dc:creator>
  <dc:description/>
  <dc:language>ru-RU</dc:language>
  <cp:lastModifiedBy/>
  <dcterms:modified xsi:type="dcterms:W3CDTF">2021-11-17T13:02:22Z</dcterms:modified>
  <cp:revision>91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KSOProductBuildVer">
    <vt:lpwstr>1033-11.2.0.9669</vt:lpwstr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16</vt:i4>
  </property>
</Properties>
</file>