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7" r:id="rId12"/>
    <p:sldId id="271" r:id="rId13"/>
    <p:sldId id="278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0" clrIdx="0">
    <p:extLst>
      <p:ext uri="{19B8F6BF-5375-455C-9EA6-DF929625EA0E}">
        <p15:presenceInfo xmlns:p15="http://schemas.microsoft.com/office/powerpoint/2012/main" userId="Stu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Неподвижная панель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10°</c:v>
                </c:pt>
                <c:pt idx="1">
                  <c:v>30°</c:v>
                </c:pt>
                <c:pt idx="2">
                  <c:v>50°</c:v>
                </c:pt>
                <c:pt idx="3">
                  <c:v>70°</c:v>
                </c:pt>
                <c:pt idx="4">
                  <c:v>90°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0.2</c:v>
                </c:pt>
                <c:pt idx="3">
                  <c:v>0.21</c:v>
                </c:pt>
                <c:pt idx="4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19-4B48-A4B4-5E187C314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Подвижная панель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10°</c:v>
                </c:pt>
                <c:pt idx="1">
                  <c:v>30°</c:v>
                </c:pt>
                <c:pt idx="2">
                  <c:v>50°</c:v>
                </c:pt>
                <c:pt idx="3">
                  <c:v>70°</c:v>
                </c:pt>
                <c:pt idx="4">
                  <c:v>90°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0.34</c:v>
                </c:pt>
                <c:pt idx="1">
                  <c:v>0.33</c:v>
                </c:pt>
                <c:pt idx="2">
                  <c:v>0.32</c:v>
                </c:pt>
                <c:pt idx="3">
                  <c:v>0.35</c:v>
                </c:pt>
                <c:pt idx="4">
                  <c:v>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19-4B48-A4B4-5E187C3140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10°</c:v>
                </c:pt>
                <c:pt idx="1">
                  <c:v>30°</c:v>
                </c:pt>
                <c:pt idx="2">
                  <c:v>50°</c:v>
                </c:pt>
                <c:pt idx="3">
                  <c:v>70°</c:v>
                </c:pt>
                <c:pt idx="4">
                  <c:v>90°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19-4B48-A4B4-5E187C314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1466939552"/>
        <c:axId val="1466942464"/>
      </c:lineChart>
      <c:catAx>
        <c:axId val="1466939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Угол</a:t>
                </a:r>
                <a:r>
                  <a:rPr lang="ru-RU" baseline="0"/>
                  <a:t> падения лучей источника света на солнечную панель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942464"/>
        <c:crosses val="autoZero"/>
        <c:auto val="1"/>
        <c:lblAlgn val="ctr"/>
        <c:lblOffset val="100"/>
        <c:noMultiLvlLbl val="0"/>
      </c:catAx>
      <c:valAx>
        <c:axId val="14669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КПД</a:t>
                </a:r>
                <a:r>
                  <a:rPr lang="ru-RU" baseline="0"/>
                  <a:t> солнечной панели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9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DD88-9106-44A5-998B-C314C00F74C7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6B7F-42E3-4F64-A1D5-DEEDBFD35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6B7F-42E3-4F64-A1D5-DEEDBFD352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5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6B7F-42E3-4F64-A1D5-DEEDBFD352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7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6B7F-42E3-4F64-A1D5-DEEDBFD352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7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76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5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12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5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4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0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1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8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3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7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5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59CB-B0C3-453F-B394-ADE0FA7A22A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327" y="429492"/>
            <a:ext cx="10654146" cy="243839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Автономное </a:t>
            </a:r>
            <a:r>
              <a:rPr lang="ru-RU" sz="4800" b="1" dirty="0">
                <a:solidFill>
                  <a:srgbClr val="C00000"/>
                </a:solidFill>
              </a:rPr>
              <a:t>энергообеспечение </a:t>
            </a:r>
            <a:r>
              <a:rPr lang="ru-RU" sz="4800" b="1" dirty="0" smtClean="0">
                <a:solidFill>
                  <a:srgbClr val="C00000"/>
                </a:solidFill>
              </a:rPr>
              <a:t>дома </a:t>
            </a:r>
            <a:r>
              <a:rPr lang="ru-RU" sz="4800" b="1" dirty="0">
                <a:solidFill>
                  <a:srgbClr val="C00000"/>
                </a:solidFill>
              </a:rPr>
              <a:t>кинетической архитектуры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050" y="3754582"/>
            <a:ext cx="8915399" cy="2563091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Проект выполнили: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Вилисов Иван; Толмачев Александр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МАОУ МО г. Ирбит «Средняя общеобразовательная школа №13»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Руководитель проекта: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Толмачев Владислав Григорьевич учитель технологии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МАОУ МО г. Ирбит «Средняя общеобразовательная школа №13»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4380" y="1206000"/>
            <a:ext cx="8911687" cy="9553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Программа работы второго этажа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473" y="2341418"/>
            <a:ext cx="11061086" cy="31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10" y="360218"/>
            <a:ext cx="10307782" cy="1371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Виды </a:t>
            </a:r>
            <a:r>
              <a:rPr lang="ru-RU" sz="4000" b="1" dirty="0" err="1" smtClean="0">
                <a:solidFill>
                  <a:srgbClr val="002060"/>
                </a:solidFill>
              </a:rPr>
              <a:t>трекеров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(системы для ориентации на Солнце)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604" y="1979907"/>
            <a:ext cx="9627994" cy="44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4379" y="471055"/>
            <a:ext cx="8911687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помощью учителя физики мы вывели формулу для расчета КПД солнечной панели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9673" y="5786107"/>
            <a:ext cx="70418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Площадь прямоугольной солнечной панели.</a:t>
            </a:r>
          </a:p>
          <a:p>
            <a:pPr algn="ctr"/>
            <a:r>
              <a:rPr lang="ru-RU" dirty="0" smtClean="0"/>
              <a:t> Высота 55мм =0,055м. Ширина 80мм =0,08м </a:t>
            </a:r>
            <a:r>
              <a:rPr lang="en-US" dirty="0" smtClean="0"/>
              <a:t>S</a:t>
            </a:r>
            <a:r>
              <a:rPr lang="ru-RU" dirty="0" smtClean="0"/>
              <a:t> = 0,0044м²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8931" y="2860691"/>
            <a:ext cx="6802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- световой поток, падающий на малую поверхность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62" y="2128452"/>
            <a:ext cx="1532135" cy="736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063" y="3260586"/>
            <a:ext cx="1006313" cy="536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1091" y="3879755"/>
            <a:ext cx="4738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 – полезная мощность фотоэлемента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837" y="4382111"/>
            <a:ext cx="3544762" cy="763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8555" y="5279010"/>
            <a:ext cx="2960672" cy="374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КПД солнечной панели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1" y="304800"/>
            <a:ext cx="9684326" cy="11499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График изменения КПД неподвижной и подвижной солнечной панели от угла падения световых лучей фонарика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133601" y="1593273"/>
          <a:ext cx="9684326" cy="501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7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0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Оборудование для эксперимента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5521" y="1765323"/>
            <a:ext cx="1787976" cy="136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736" y="1670052"/>
            <a:ext cx="1787976" cy="1352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6878"/>
          <a:stretch/>
        </p:blipFill>
        <p:spPr>
          <a:xfrm>
            <a:off x="2825385" y="1639725"/>
            <a:ext cx="1787976" cy="1413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638" t="9110" r="5878" b="9435"/>
          <a:stretch/>
        </p:blipFill>
        <p:spPr>
          <a:xfrm>
            <a:off x="2592925" y="4415998"/>
            <a:ext cx="1787235" cy="1233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925" y="3203964"/>
            <a:ext cx="236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Солнечная панель Выдающая ток напряжением 5В; силой тока 5мА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4591" y="3308698"/>
            <a:ext cx="2410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Модуль заряда одного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Li-ion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аккумулятора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4891" y="3240992"/>
            <a:ext cx="254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Преобразователь повышающий на базе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XL6019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5А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2925" y="5733663"/>
            <a:ext cx="202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Аккумулятор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LI-ION (18650), 2800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МАЧ, 4А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139" y="4465775"/>
            <a:ext cx="1598937" cy="12313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7535" y="5848988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Светодиодный фонарик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14809" r="4681" b="23508"/>
          <a:stretch/>
        </p:blipFill>
        <p:spPr>
          <a:xfrm>
            <a:off x="7525853" y="4450459"/>
            <a:ext cx="1825966" cy="1301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64758" y="5905617"/>
            <a:ext cx="170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Мульти метр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3497" y="4404293"/>
            <a:ext cx="1337052" cy="13370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84328" y="5872162"/>
            <a:ext cx="196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Светодиодная лента  12В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Многие городские жители стремятся построить свой дом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45673" y="5467748"/>
            <a:ext cx="10072254" cy="11789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Многие участки для застройки удалены от централизованного электроснабжения.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Необходим альтернативный источник энергоснабжения дома.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7353"/>
          <a:stretch/>
        </p:blipFill>
        <p:spPr>
          <a:xfrm>
            <a:off x="3858863" y="1905000"/>
            <a:ext cx="5045193" cy="34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28" y="4423905"/>
            <a:ext cx="2697764" cy="2257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336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Использование солнечных панелей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008"/>
          <a:stretch/>
        </p:blipFill>
        <p:spPr>
          <a:xfrm>
            <a:off x="2022763" y="1573736"/>
            <a:ext cx="4867937" cy="273502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90700" y="1357745"/>
            <a:ext cx="4871809" cy="14039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Использование кинетической архитектуры зданий с подвижными частями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048767" y="2761728"/>
            <a:ext cx="2778020" cy="2211269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3"/>
          </p:nvPr>
        </p:nvSpPr>
        <p:spPr>
          <a:xfrm>
            <a:off x="1690255" y="4524754"/>
            <a:ext cx="5200445" cy="15989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Больше всего электроэнергии солнечные панели вырабатывают при падении солнечных лучей под углом 90°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401782"/>
            <a:ext cx="9878290" cy="12884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 </a:t>
            </a:r>
            <a:r>
              <a:rPr lang="ru-RU" sz="2400" b="1" dirty="0">
                <a:solidFill>
                  <a:srgbClr val="002060"/>
                </a:solidFill>
              </a:rPr>
              <a:t>проекта: </a:t>
            </a:r>
            <a:r>
              <a:rPr lang="ru-RU" sz="2400" b="1" dirty="0" smtClean="0">
                <a:solidFill>
                  <a:srgbClr val="C00000"/>
                </a:solidFill>
              </a:rPr>
              <a:t>Разработать </a:t>
            </a:r>
            <a:r>
              <a:rPr lang="ru-RU" sz="2400" b="1" dirty="0">
                <a:solidFill>
                  <a:srgbClr val="C00000"/>
                </a:solidFill>
              </a:rPr>
              <a:t>малоэтажное здание кинетической (подвижной) архитектуры для повышения КПД солнечной панели размещённой на крыше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1" y="1690255"/>
            <a:ext cx="9767454" cy="4946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Задачи проекта: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Выделить типы движения частей динамических зданий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Исследовать здания динамической архитектуры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Сконструировать </a:t>
            </a:r>
            <a:r>
              <a:rPr lang="ru-RU" sz="2000" b="1" dirty="0" smtClean="0">
                <a:solidFill>
                  <a:srgbClr val="002060"/>
                </a:solidFill>
              </a:rPr>
              <a:t>дом </a:t>
            </a:r>
            <a:r>
              <a:rPr lang="ru-RU" sz="2000" b="1" dirty="0">
                <a:solidFill>
                  <a:srgbClr val="002060"/>
                </a:solidFill>
              </a:rPr>
              <a:t>с элементами динамической архитектуры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Провести эксперименты с солнечной панелью с использованием систем слежения за Солнцем и без них с целью определения экономического эффекта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Изготовить модель дома с установленной солнечной панелью с использованием элементов конструктора EV3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Написать программу работы дома с системой слежения за Солнцем и провести испытания 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22409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7" y="448889"/>
            <a:ext cx="9869776" cy="7912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Типы </a:t>
            </a:r>
            <a:r>
              <a:rPr lang="ru-RU" sz="3200" b="1" dirty="0">
                <a:solidFill>
                  <a:srgbClr val="002060"/>
                </a:solidFill>
              </a:rPr>
              <a:t>движения частей динамических зданий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00" r="13416"/>
          <a:stretch/>
        </p:blipFill>
        <p:spPr>
          <a:xfrm>
            <a:off x="3467876" y="1240182"/>
            <a:ext cx="2836987" cy="2470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09" y="1295793"/>
            <a:ext cx="2295808" cy="2472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723" y="3837584"/>
            <a:ext cx="2534713" cy="2418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218" r="4486"/>
          <a:stretch/>
        </p:blipFill>
        <p:spPr>
          <a:xfrm>
            <a:off x="6345805" y="3895600"/>
            <a:ext cx="2867468" cy="23608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6585" y="3375919"/>
            <a:ext cx="239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Скользящие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7963" y="3304166"/>
            <a:ext cx="214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Складные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945" y="6025660"/>
            <a:ext cx="298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Вращающиеся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4834" y="6010738"/>
            <a:ext cx="348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Раскрывающиеся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11" y="272508"/>
            <a:ext cx="9814356" cy="8583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Систематизация объектов кинетической </a:t>
            </a:r>
            <a:r>
              <a:rPr lang="ru-RU" sz="2400" b="1" dirty="0" smtClean="0">
                <a:solidFill>
                  <a:srgbClr val="C00000"/>
                </a:solidFill>
              </a:rPr>
              <a:t>архитектуры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(часть таблицы)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64653"/>
              </p:ext>
            </p:extLst>
          </p:nvPr>
        </p:nvGraphicFramePr>
        <p:xfrm>
          <a:off x="110835" y="1334808"/>
          <a:ext cx="11914909" cy="542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162">
                  <a:extLst>
                    <a:ext uri="{9D8B030D-6E8A-4147-A177-3AD203B41FA5}">
                      <a16:colId xmlns:a16="http://schemas.microsoft.com/office/drawing/2014/main" val="2917624861"/>
                    </a:ext>
                  </a:extLst>
                </a:gridCol>
                <a:gridCol w="1960150">
                  <a:extLst>
                    <a:ext uri="{9D8B030D-6E8A-4147-A177-3AD203B41FA5}">
                      <a16:colId xmlns:a16="http://schemas.microsoft.com/office/drawing/2014/main" val="2469251010"/>
                    </a:ext>
                  </a:extLst>
                </a:gridCol>
                <a:gridCol w="1869351">
                  <a:extLst>
                    <a:ext uri="{9D8B030D-6E8A-4147-A177-3AD203B41FA5}">
                      <a16:colId xmlns:a16="http://schemas.microsoft.com/office/drawing/2014/main" val="3542628626"/>
                    </a:ext>
                  </a:extLst>
                </a:gridCol>
                <a:gridCol w="1489364">
                  <a:extLst>
                    <a:ext uri="{9D8B030D-6E8A-4147-A177-3AD203B41FA5}">
                      <a16:colId xmlns:a16="http://schemas.microsoft.com/office/drawing/2014/main" val="3790722401"/>
                    </a:ext>
                  </a:extLst>
                </a:gridCol>
                <a:gridCol w="1972028">
                  <a:extLst>
                    <a:ext uri="{9D8B030D-6E8A-4147-A177-3AD203B41FA5}">
                      <a16:colId xmlns:a16="http://schemas.microsoft.com/office/drawing/2014/main" val="149326557"/>
                    </a:ext>
                  </a:extLst>
                </a:gridCol>
                <a:gridCol w="2509854">
                  <a:extLst>
                    <a:ext uri="{9D8B030D-6E8A-4147-A177-3AD203B41FA5}">
                      <a16:colId xmlns:a16="http://schemas.microsoft.com/office/drawing/2014/main" val="399774338"/>
                    </a:ext>
                  </a:extLst>
                </a:gridCol>
              </a:tblGrid>
              <a:tr h="44197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Исследуемый объект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Изображение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Физические характеристики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Назначение элемента движения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88002"/>
                  </a:ext>
                </a:extLst>
              </a:tr>
              <a:tr h="7628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Кинетическая 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Элемент движения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движения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82928"/>
                  </a:ext>
                </a:extLst>
              </a:tr>
              <a:tr h="1417009">
                <a:tc>
                  <a:txBody>
                    <a:bodyPr/>
                    <a:lstStyle/>
                    <a:p>
                      <a:r>
                        <a:rPr lang="ru-RU" dirty="0" smtClean="0"/>
                        <a:t>1. Вилла</a:t>
                      </a:r>
                    </a:p>
                    <a:p>
                      <a:r>
                        <a:rPr lang="ru-RU" dirty="0" smtClean="0"/>
                        <a:t>«Подсолнух»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Объём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Вращательное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Регулирование дневного освещения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96892"/>
                  </a:ext>
                </a:extLst>
              </a:tr>
              <a:tr h="157549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Останкинская</a:t>
                      </a:r>
                    </a:p>
                    <a:p>
                      <a:r>
                        <a:rPr lang="ru-RU" dirty="0" smtClean="0"/>
                        <a:t>Телебашня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Объём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Вращательное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Обеспечение разнообразных</a:t>
                      </a:r>
                      <a:r>
                        <a:rPr lang="ru-RU" baseline="0" dirty="0" smtClean="0"/>
                        <a:t> видов из окон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665664"/>
                  </a:ext>
                </a:extLst>
              </a:tr>
              <a:tr h="1228882">
                <a:tc>
                  <a:txBody>
                    <a:bodyPr/>
                    <a:lstStyle/>
                    <a:p>
                      <a:r>
                        <a:rPr lang="ru-RU" dirty="0" smtClean="0"/>
                        <a:t>3. Института</a:t>
                      </a:r>
                    </a:p>
                    <a:p>
                      <a:r>
                        <a:rPr lang="ru-RU" dirty="0" smtClean="0"/>
                        <a:t>арабское мира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Поверхность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Фасад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Открывающее</a:t>
                      </a:r>
                      <a:r>
                        <a:rPr lang="ru-RU" baseline="0" dirty="0" smtClean="0"/>
                        <a:t> - закрывающее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Привлечение внимания,</a:t>
                      </a:r>
                    </a:p>
                    <a:p>
                      <a:pPr algn="ctr"/>
                      <a:r>
                        <a:rPr lang="ru-RU" dirty="0" smtClean="0"/>
                        <a:t>Регулирование</a:t>
                      </a:r>
                    </a:p>
                    <a:p>
                      <a:pPr algn="ctr"/>
                      <a:r>
                        <a:rPr lang="ru-RU" dirty="0" smtClean="0"/>
                        <a:t>микроклимата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1347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91" y="2652666"/>
            <a:ext cx="1627025" cy="1224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5886" b="10511"/>
          <a:stretch/>
        </p:blipFill>
        <p:spPr>
          <a:xfrm>
            <a:off x="2390791" y="4047912"/>
            <a:ext cx="1488480" cy="1341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26" y="5593845"/>
            <a:ext cx="1557753" cy="10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79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Результаты конструирования частного дома кинетической архитектуры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4964" y="2407313"/>
            <a:ext cx="4738929" cy="3554196"/>
          </a:xfrm>
        </p:spPr>
      </p:pic>
      <p:sp>
        <p:nvSpPr>
          <p:cNvPr id="5" name="TextBox 4"/>
          <p:cNvSpPr txBox="1"/>
          <p:nvPr/>
        </p:nvSpPr>
        <p:spPr>
          <a:xfrm>
            <a:off x="7003472" y="5029200"/>
            <a:ext cx="414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Первый этаж в форме восьмигранника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1236" y="3519055"/>
            <a:ext cx="375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Второй этаж цилиндрической формы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1236" y="2103750"/>
            <a:ext cx="3906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Двухскатная крыша с различными углами их наклона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735782" y="5292437"/>
            <a:ext cx="1925782" cy="9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514109" y="3872998"/>
            <a:ext cx="2147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070764" y="2466109"/>
            <a:ext cx="2590800" cy="290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82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Чертеж частного дома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1" y="1848179"/>
            <a:ext cx="8740605" cy="3846039"/>
          </a:xfrm>
        </p:spPr>
      </p:pic>
      <p:sp>
        <p:nvSpPr>
          <p:cNvPr id="6" name="TextBox 5"/>
          <p:cNvSpPr txBox="1"/>
          <p:nvPr/>
        </p:nvSpPr>
        <p:spPr>
          <a:xfrm>
            <a:off x="3566499" y="1458409"/>
            <a:ext cx="244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Общий план дома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19455" y="1852735"/>
            <a:ext cx="27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 первого этажа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93384" y="1848179"/>
            <a:ext cx="26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 второго этажа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127" y="5133154"/>
            <a:ext cx="275012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Фундамент с механизмом поворота первого этажа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 flipV="1">
            <a:off x="3214254" y="5416900"/>
            <a:ext cx="1122219" cy="37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128" y="3655181"/>
            <a:ext cx="274887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Основание с механизмом поворота второго этажа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84740" y="3968568"/>
            <a:ext cx="1151733" cy="47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128" y="2500375"/>
            <a:ext cx="241657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Основная колонна конструкции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24" name="Прямая со стрелкой 23"/>
          <p:cNvCxnSpPr>
            <a:stCxn id="17" idx="3"/>
          </p:cNvCxnSpPr>
          <p:nvPr/>
        </p:nvCxnSpPr>
        <p:spPr>
          <a:xfrm flipV="1">
            <a:off x="2880700" y="2990624"/>
            <a:ext cx="1746719" cy="1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Управление поворотом второго этажа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9" t="12886" b="5303"/>
          <a:stretch/>
        </p:blipFill>
        <p:spPr>
          <a:xfrm>
            <a:off x="4177307" y="1953491"/>
            <a:ext cx="5742921" cy="4488873"/>
          </a:xfrm>
        </p:spPr>
      </p:pic>
      <p:sp>
        <p:nvSpPr>
          <p:cNvPr id="6" name="TextBox 5"/>
          <p:cNvSpPr txBox="1"/>
          <p:nvPr/>
        </p:nvSpPr>
        <p:spPr>
          <a:xfrm>
            <a:off x="2495943" y="1426320"/>
            <a:ext cx="251940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Цветовой датчик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>
            <a:off x="3755644" y="1826430"/>
            <a:ext cx="2645156" cy="75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35091" y="1457097"/>
            <a:ext cx="27851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Солнечная панель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 flipH="1">
            <a:off x="7661566" y="1857207"/>
            <a:ext cx="866094" cy="74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3345" y="3173013"/>
            <a:ext cx="19605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Ось поворота панели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893127" y="2909456"/>
            <a:ext cx="2729346" cy="64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65863" y="2895600"/>
            <a:ext cx="181494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Трекер</a:t>
            </a:r>
            <a:r>
              <a:rPr lang="ru-RU" sz="2000" b="1" dirty="0" smtClean="0">
                <a:solidFill>
                  <a:srgbClr val="002060"/>
                </a:solidFill>
              </a:rPr>
              <a:t> поворота панели средний мотор </a:t>
            </a:r>
            <a:r>
              <a:rPr lang="en-US" sz="2000" b="1" dirty="0" smtClean="0">
                <a:solidFill>
                  <a:srgbClr val="002060"/>
                </a:solidFill>
              </a:rPr>
              <a:t>EV3</a:t>
            </a:r>
            <a:r>
              <a:rPr lang="ru-RU" sz="2000" b="1" dirty="0" smtClean="0">
                <a:solidFill>
                  <a:srgbClr val="002060"/>
                </a:solidFill>
              </a:rPr>
              <a:t> с редуктором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398327" y="3408218"/>
            <a:ext cx="2840182" cy="45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507</TotalTime>
  <Words>371</Words>
  <Application>Microsoft Office PowerPoint</Application>
  <PresentationFormat>Широкоэкранный</PresentationFormat>
  <Paragraphs>94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Легкий дым</vt:lpstr>
      <vt:lpstr>Автономное энергообеспечение дома кинетической архитектуры</vt:lpstr>
      <vt:lpstr>Многие городские жители стремятся построить свой дом</vt:lpstr>
      <vt:lpstr>Использование солнечных панелей</vt:lpstr>
      <vt:lpstr>Цель проекта: Разработать малоэтажное здание кинетической (подвижной) архитектуры для повышения КПД солнечной панели размещённой на крыше дома</vt:lpstr>
      <vt:lpstr>Типы движения частей динамических зданий </vt:lpstr>
      <vt:lpstr>Систематизация объектов кинетической архитектуры (часть таблицы)</vt:lpstr>
      <vt:lpstr>Результаты конструирования частного дома кинетической архитектуры</vt:lpstr>
      <vt:lpstr>Чертеж частного дома</vt:lpstr>
      <vt:lpstr>Управление поворотом второго этажа</vt:lpstr>
      <vt:lpstr>Программа работы второго этажа</vt:lpstr>
      <vt:lpstr>Виды трекеров  (системы для ориентации на Солнце)</vt:lpstr>
      <vt:lpstr>С помощью учителя физики мы вывели формулу для расчета КПД солнечной панели</vt:lpstr>
      <vt:lpstr>График изменения КПД неподвижной и подвижной солнечной панели от угла падения световых лучей фонарика</vt:lpstr>
      <vt:lpstr>Оборудование для эксперимента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ОРС 2021 Команда  Не чёртова дюжина Автономное энергообеспечение частного дома кинетической архитектуры</dc:title>
  <dc:creator>Student</dc:creator>
  <cp:lastModifiedBy>Student</cp:lastModifiedBy>
  <cp:revision>47</cp:revision>
  <dcterms:created xsi:type="dcterms:W3CDTF">2021-03-24T06:33:30Z</dcterms:created>
  <dcterms:modified xsi:type="dcterms:W3CDTF">2021-08-27T07:26:16Z</dcterms:modified>
</cp:coreProperties>
</file>