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5"/>
  </p:notesMasterIdLst>
  <p:sldIdLst>
    <p:sldId id="256" r:id="rId2"/>
    <p:sldId id="257" r:id="rId3"/>
    <p:sldId id="258" r:id="rId4"/>
    <p:sldId id="262" r:id="rId5"/>
    <p:sldId id="260" r:id="rId6"/>
    <p:sldId id="261" r:id="rId7"/>
    <p:sldId id="263" r:id="rId8"/>
    <p:sldId id="264" r:id="rId9"/>
    <p:sldId id="270" r:id="rId10"/>
    <p:sldId id="265"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initials="A" lastIdx="2" clrIdx="0">
    <p:extLst>
      <p:ext uri="{19B8F6BF-5375-455C-9EA6-DF929625EA0E}">
        <p15:presenceInfo xmlns:p15="http://schemas.microsoft.com/office/powerpoint/2012/main" userId="Andre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04" d="100"/>
          <a:sy n="104" d="100"/>
        </p:scale>
        <p:origin x="138"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commentAuthors" Target="commentAuthors.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0T20:45:27.165" idx="1">
    <p:pos x="10" y="10"/>
    <p:text>3,4,5,8,9,12</p:text>
    <p:extLst>
      <p:ext uri="{C676402C-5697-4E1C-873F-D02D1690AC5C}">
        <p15:threadingInfo xmlns:p15="http://schemas.microsoft.com/office/powerpoint/2012/main" timeZoneBias="-300"/>
      </p:ext>
    </p:extLst>
  </p:cm>
  <p:cm authorId="1" dt="2021-05-20T20:45:56.564" idx="2">
    <p:pos x="10" y="146"/>
    <p:text>Я</p:text>
    <p:extLst>
      <p:ext uri="{C676402C-5697-4E1C-873F-D02D1690AC5C}">
        <p15:threadingInfo xmlns:p15="http://schemas.microsoft.com/office/powerpoint/2012/main" timeZoneBias="-30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714AD-D041-447E-B8FA-45F027EAF160}" type="datetimeFigureOut">
              <a:rPr lang="ru-RU" smtClean="0"/>
              <a:t>20.05.2021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F5E9B-D6DA-4F82-B6AE-AB436594B1FF}" type="slidenum">
              <a:rPr lang="ru-RU" smtClean="0"/>
              <a:t>‹#›</a:t>
            </a:fld>
            <a:endParaRPr lang="ru-RU"/>
          </a:p>
        </p:txBody>
      </p:sp>
    </p:spTree>
    <p:extLst>
      <p:ext uri="{BB962C8B-B14F-4D97-AF65-F5344CB8AC3E}">
        <p14:creationId xmlns:p14="http://schemas.microsoft.com/office/powerpoint/2010/main" val="136547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4EF5E9B-D6DA-4F82-B6AE-AB436594B1FF}" type="slidenum">
              <a:rPr lang="ru-RU" smtClean="0"/>
              <a:t>3</a:t>
            </a:fld>
            <a:endParaRPr lang="ru-RU"/>
          </a:p>
        </p:txBody>
      </p:sp>
    </p:spTree>
    <p:extLst>
      <p:ext uri="{BB962C8B-B14F-4D97-AF65-F5344CB8AC3E}">
        <p14:creationId xmlns:p14="http://schemas.microsoft.com/office/powerpoint/2010/main" val="45221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C89880F-CBCF-4D5B-9376-DB4A6512C5B8}"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2B0219-0249-43C7-8981-7B82C814589C}"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591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8C89880F-CBCF-4D5B-9376-DB4A6512C5B8}" type="datetimeFigureOut">
              <a:rPr lang="ru-RU" smtClean="0"/>
              <a:t>20.05.2021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334724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C89880F-CBCF-4D5B-9376-DB4A6512C5B8}"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144777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C89880F-CBCF-4D5B-9376-DB4A6512C5B8}"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2B0219-0249-43C7-8981-7B82C814589C}"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97305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C89880F-CBCF-4D5B-9376-DB4A6512C5B8}"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257008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C89880F-CBCF-4D5B-9376-DB4A6512C5B8}"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2B0219-0249-43C7-8981-7B82C814589C}"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9066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C89880F-CBCF-4D5B-9376-DB4A6512C5B8}"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3930944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C89880F-CBCF-4D5B-9376-DB4A6512C5B8}"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202207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C89880F-CBCF-4D5B-9376-DB4A6512C5B8}"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73357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C89880F-CBCF-4D5B-9376-DB4A6512C5B8}"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22146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C89880F-CBCF-4D5B-9376-DB4A6512C5B8}"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123151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C89880F-CBCF-4D5B-9376-DB4A6512C5B8}" type="datetimeFigureOut">
              <a:rPr lang="ru-RU" smtClean="0"/>
              <a:t>20.05.2021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167173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C89880F-CBCF-4D5B-9376-DB4A6512C5B8}" type="datetimeFigureOut">
              <a:rPr lang="ru-RU" smtClean="0"/>
              <a:t>20.05.2021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224725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C89880F-CBCF-4D5B-9376-DB4A6512C5B8}" type="datetimeFigureOut">
              <a:rPr lang="ru-RU" smtClean="0"/>
              <a:t>20.05.2021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365365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9880F-CBCF-4D5B-9376-DB4A6512C5B8}" type="datetimeFigureOut">
              <a:rPr lang="ru-RU" smtClean="0"/>
              <a:t>20.05.2021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152467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C89880F-CBCF-4D5B-9376-DB4A6512C5B8}" type="datetimeFigureOut">
              <a:rPr lang="ru-RU" smtClean="0"/>
              <a:t>20.05.2021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3839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C89880F-CBCF-4D5B-9376-DB4A6512C5B8}" type="datetimeFigureOut">
              <a:rPr lang="ru-RU" smtClean="0"/>
              <a:t>20.05.2021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2B0219-0249-43C7-8981-7B82C814589C}" type="slidenum">
              <a:rPr lang="ru-RU" smtClean="0"/>
              <a:t>‹#›</a:t>
            </a:fld>
            <a:endParaRPr lang="ru-RU"/>
          </a:p>
        </p:txBody>
      </p:sp>
    </p:spTree>
    <p:extLst>
      <p:ext uri="{BB962C8B-B14F-4D97-AF65-F5344CB8AC3E}">
        <p14:creationId xmlns:p14="http://schemas.microsoft.com/office/powerpoint/2010/main" val="45111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C89880F-CBCF-4D5B-9376-DB4A6512C5B8}" type="datetimeFigureOut">
              <a:rPr lang="ru-RU" smtClean="0"/>
              <a:t>20.05.2021</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F2B0219-0249-43C7-8981-7B82C814589C}" type="slidenum">
              <a:rPr lang="ru-RU" smtClean="0"/>
              <a:t>‹#›</a:t>
            </a:fld>
            <a:endParaRPr lang="ru-RU"/>
          </a:p>
        </p:txBody>
      </p:sp>
    </p:spTree>
    <p:extLst>
      <p:ext uri="{BB962C8B-B14F-4D97-AF65-F5344CB8AC3E}">
        <p14:creationId xmlns:p14="http://schemas.microsoft.com/office/powerpoint/2010/main" val="326315265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hyperlink" Target="https://creately.com/" TargetMode="External" /><Relationship Id="rId2" Type="http://schemas.openxmlformats.org/officeDocument/2006/relationships/hyperlink" Target="https://github.com/Qero-byte/Solar-UPS" TargetMode="External" /><Relationship Id="rId1" Type="http://schemas.openxmlformats.org/officeDocument/2006/relationships/slideLayout" Target="../slideLayouts/slideLayout2.xml" /><Relationship Id="rId4" Type="http://schemas.openxmlformats.org/officeDocument/2006/relationships/hyperlink" Target="https://flprog.ru/" TargetMode="Externa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6.xml.rels><?xml version="1.0" encoding="UTF-8" standalone="yes"?>
<Relationships xmlns="http://schemas.openxmlformats.org/package/2006/relationships"><Relationship Id="rId3" Type="http://schemas.openxmlformats.org/officeDocument/2006/relationships/image" Target="../media/image8.jpeg" /><Relationship Id="rId7" Type="http://schemas.openxmlformats.org/officeDocument/2006/relationships/image" Target="../media/image12.jpeg" /><Relationship Id="rId2" Type="http://schemas.openxmlformats.org/officeDocument/2006/relationships/image" Target="../media/image7.jpeg" /><Relationship Id="rId1" Type="http://schemas.openxmlformats.org/officeDocument/2006/relationships/slideLayout" Target="../slideLayouts/slideLayout2.xml" /><Relationship Id="rId6" Type="http://schemas.openxmlformats.org/officeDocument/2006/relationships/image" Target="../media/image11.jpeg" /><Relationship Id="rId5" Type="http://schemas.openxmlformats.org/officeDocument/2006/relationships/image" Target="../media/image10.jpeg" /><Relationship Id="rId4" Type="http://schemas.openxmlformats.org/officeDocument/2006/relationships/image" Target="../media/image9.jpe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5.tmp"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192" y="374754"/>
            <a:ext cx="8354857" cy="2728210"/>
          </a:xfrm>
        </p:spPr>
        <p:txBody>
          <a:bodyPr>
            <a:normAutofit fontScale="90000"/>
          </a:bodyPr>
          <a:lstStyle/>
          <a:p>
            <a:r>
              <a:rPr lang="ru-RU" b="1" dirty="0"/>
              <a:t>Творческий проект «Бесперебойный источник питания на основе солнечных панелей»</a:t>
            </a:r>
          </a:p>
        </p:txBody>
      </p:sp>
      <p:sp>
        <p:nvSpPr>
          <p:cNvPr id="3" name="Подзаголовок 2"/>
          <p:cNvSpPr>
            <a:spLocks noGrp="1"/>
          </p:cNvSpPr>
          <p:nvPr>
            <p:ph type="subTitle" idx="1"/>
          </p:nvPr>
        </p:nvSpPr>
        <p:spPr>
          <a:xfrm>
            <a:off x="7954781" y="4466757"/>
            <a:ext cx="3992380" cy="1039413"/>
          </a:xfrm>
        </p:spPr>
        <p:txBody>
          <a:bodyPr>
            <a:normAutofit fontScale="25000" lnSpcReduction="20000"/>
          </a:bodyPr>
          <a:lstStyle/>
          <a:p>
            <a:r>
              <a:rPr lang="ru-RU" sz="9600" b="1" dirty="0">
                <a:solidFill>
                  <a:schemeClr val="bg1"/>
                </a:solidFill>
                <a:latin typeface="Times New Roman" panose="02020603050405020304" pitchFamily="18" charset="0"/>
                <a:cs typeface="Times New Roman" panose="02020603050405020304" pitchFamily="18" charset="0"/>
              </a:rPr>
              <a:t>Авторы: Волков Андрей, Щёкотов Даниил</a:t>
            </a:r>
          </a:p>
        </p:txBody>
      </p:sp>
      <p:pic>
        <p:nvPicPr>
          <p:cNvPr id="1026" name="Picture 2" descr="http://ae01.alicdn.com/kf/HTB1vDNcbDJ_SKJjSZPiq6z3LpXaj.jpg?size=150763&amp;height=800&amp;width=800&amp;hash=a5d3b536dae8fe666728ec6ab7aba6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80" y="3102964"/>
            <a:ext cx="3468063" cy="346806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91227" y="6201262"/>
            <a:ext cx="2574099" cy="369332"/>
          </a:xfrm>
          <a:prstGeom prst="rect">
            <a:avLst/>
          </a:prstGeom>
        </p:spPr>
        <p:txBody>
          <a:bodyPr wrap="square">
            <a:spAutoFit/>
          </a:bodyPr>
          <a:lstStyle/>
          <a:p>
            <a:r>
              <a:rPr lang="ru-RU" b="1" dirty="0">
                <a:solidFill>
                  <a:schemeClr val="bg1"/>
                </a:solidFill>
                <a:latin typeface="Times New Roman" panose="02020603050405020304" pitchFamily="18" charset="0"/>
                <a:cs typeface="Times New Roman" panose="02020603050405020304" pitchFamily="18" charset="0"/>
              </a:rPr>
              <a:t>Арти - 2021</a:t>
            </a:r>
          </a:p>
        </p:txBody>
      </p:sp>
    </p:spTree>
    <p:extLst>
      <p:ext uri="{BB962C8B-B14F-4D97-AF65-F5344CB8AC3E}">
        <p14:creationId xmlns:p14="http://schemas.microsoft.com/office/powerpoint/2010/main" val="363522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0805" y="0"/>
            <a:ext cx="8534400" cy="1079292"/>
          </a:xfrm>
        </p:spPr>
        <p:txBody>
          <a:bodyPr/>
          <a:lstStyle/>
          <a:p>
            <a:r>
              <a:rPr lang="ru-RU" b="1" dirty="0"/>
              <a:t>Художественное оформление</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7324" y="884420"/>
            <a:ext cx="10265896" cy="5778708"/>
          </a:xfrm>
        </p:spPr>
      </p:pic>
    </p:spTree>
    <p:extLst>
      <p:ext uri="{BB962C8B-B14F-4D97-AF65-F5344CB8AC3E}">
        <p14:creationId xmlns:p14="http://schemas.microsoft.com/office/powerpoint/2010/main" val="401826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0132" y="0"/>
            <a:ext cx="8534400" cy="880672"/>
          </a:xfrm>
        </p:spPr>
        <p:txBody>
          <a:bodyPr/>
          <a:lstStyle/>
          <a:p>
            <a:r>
              <a:rPr lang="ru-RU" b="1" dirty="0"/>
              <a:t>Перспективы развития проекта</a:t>
            </a:r>
          </a:p>
        </p:txBody>
      </p:sp>
      <p:sp>
        <p:nvSpPr>
          <p:cNvPr id="3" name="Объект 2"/>
          <p:cNvSpPr>
            <a:spLocks noGrp="1"/>
          </p:cNvSpPr>
          <p:nvPr>
            <p:ph idx="1"/>
          </p:nvPr>
        </p:nvSpPr>
        <p:spPr>
          <a:xfrm>
            <a:off x="341311" y="1239716"/>
            <a:ext cx="11485927" cy="5328138"/>
          </a:xfrm>
        </p:spPr>
        <p:txBody>
          <a:bodyPr>
            <a:noAutofit/>
          </a:bodyPr>
          <a:lstStyle/>
          <a:p>
            <a:r>
              <a:rPr lang="ru-RU" sz="2600" dirty="0">
                <a:solidFill>
                  <a:schemeClr val="bg1"/>
                </a:solidFill>
                <a:latin typeface="Times New Roman" panose="02020603050405020304" pitchFamily="18" charset="0"/>
                <a:cs typeface="Times New Roman" panose="02020603050405020304" pitchFamily="18" charset="0"/>
              </a:rPr>
              <a:t>В будущем в проект необходимо добавить подзарядку батарей от солнечных панелей во время достатка энергии, чтобы не менять их каждый раз после разрядки. Также это актуально, если масштабировать проект до условий дома, ведь нельзя использовать батарейки для питания большой нагрузки в виде бытовой техники, лампочек и другого.</a:t>
            </a:r>
          </a:p>
          <a:p>
            <a:r>
              <a:rPr lang="ru-RU" sz="2600" dirty="0">
                <a:solidFill>
                  <a:schemeClr val="bg1"/>
                </a:solidFill>
                <a:latin typeface="Times New Roman" panose="02020603050405020304" pitchFamily="18" charset="0"/>
                <a:cs typeface="Times New Roman" panose="02020603050405020304" pitchFamily="18" charset="0"/>
              </a:rPr>
              <a:t>Прототип хотелось бы увеличить, чтобы его работа была наглядней. Также добавить больше светодиодов, или же заменить их на другую нагрузку (моторы, другие устройства).</a:t>
            </a:r>
          </a:p>
          <a:p>
            <a:r>
              <a:rPr lang="ru-RU" sz="2600" dirty="0">
                <a:solidFill>
                  <a:schemeClr val="bg1"/>
                </a:solidFill>
                <a:latin typeface="Times New Roman" panose="02020603050405020304" pitchFamily="18" charset="0"/>
                <a:cs typeface="Times New Roman" panose="02020603050405020304" pitchFamily="18" charset="0"/>
              </a:rPr>
              <a:t>Проект необходимо доработать, переделав макет дома. Он должен быть сделан из фанеры, так он будет смотреться более реалистично.</a:t>
            </a:r>
          </a:p>
        </p:txBody>
      </p:sp>
    </p:spTree>
    <p:extLst>
      <p:ext uri="{BB962C8B-B14F-4D97-AF65-F5344CB8AC3E}">
        <p14:creationId xmlns:p14="http://schemas.microsoft.com/office/powerpoint/2010/main" val="69730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3202" y="194872"/>
            <a:ext cx="6045940" cy="809469"/>
          </a:xfrm>
        </p:spPr>
        <p:txBody>
          <a:bodyPr/>
          <a:lstStyle/>
          <a:p>
            <a:r>
              <a:rPr lang="ru-RU" b="1" dirty="0"/>
              <a:t>Ссылки на материалы</a:t>
            </a:r>
          </a:p>
        </p:txBody>
      </p:sp>
      <p:sp>
        <p:nvSpPr>
          <p:cNvPr id="3" name="Объект 2"/>
          <p:cNvSpPr>
            <a:spLocks noGrp="1"/>
          </p:cNvSpPr>
          <p:nvPr>
            <p:ph idx="1"/>
          </p:nvPr>
        </p:nvSpPr>
        <p:spPr>
          <a:xfrm>
            <a:off x="534742" y="1591408"/>
            <a:ext cx="10842792" cy="3615267"/>
          </a:xfrm>
        </p:spPr>
        <p:txBody>
          <a:bodyPr>
            <a:normAutofit lnSpcReduction="10000"/>
          </a:bodyPr>
          <a:lstStyle/>
          <a:p>
            <a:r>
              <a:rPr lang="ru-RU" sz="3600" dirty="0">
                <a:solidFill>
                  <a:schemeClr val="bg1"/>
                </a:solidFill>
                <a:latin typeface="Times New Roman" panose="02020603050405020304" pitchFamily="18" charset="0"/>
                <a:cs typeface="Times New Roman" panose="02020603050405020304" pitchFamily="18" charset="0"/>
              </a:rPr>
              <a:t>Ссылка на исходники: </a:t>
            </a:r>
            <a:r>
              <a:rPr lang="en-US" sz="3600" dirty="0">
                <a:solidFill>
                  <a:schemeClr val="bg1"/>
                </a:solidFill>
                <a:latin typeface="Times New Roman" panose="02020603050405020304" pitchFamily="18" charset="0"/>
                <a:cs typeface="Times New Roman" panose="02020603050405020304" pitchFamily="18" charset="0"/>
                <a:hlinkClick r:id="rId2"/>
              </a:rPr>
              <a:t>https://github.com/Qero-byte/Solar-UPS</a:t>
            </a:r>
            <a:endParaRPr lang="ru-RU" sz="3600" dirty="0">
              <a:solidFill>
                <a:schemeClr val="bg1"/>
              </a:solidFill>
              <a:latin typeface="Times New Roman" panose="02020603050405020304" pitchFamily="18" charset="0"/>
              <a:cs typeface="Times New Roman" panose="02020603050405020304" pitchFamily="18" charset="0"/>
            </a:endParaRPr>
          </a:p>
          <a:p>
            <a:r>
              <a:rPr lang="ru-RU" sz="3600" dirty="0">
                <a:solidFill>
                  <a:schemeClr val="bg1"/>
                </a:solidFill>
                <a:latin typeface="Times New Roman" panose="02020603050405020304" pitchFamily="18" charset="0"/>
                <a:cs typeface="Times New Roman" panose="02020603050405020304" pitchFamily="18" charset="0"/>
              </a:rPr>
              <a:t>Ссылка на сайт для создания блок схем: </a:t>
            </a:r>
            <a:r>
              <a:rPr lang="en-US" sz="3600" dirty="0">
                <a:solidFill>
                  <a:schemeClr val="bg1"/>
                </a:solidFill>
                <a:latin typeface="Times New Roman" panose="02020603050405020304" pitchFamily="18" charset="0"/>
                <a:cs typeface="Times New Roman" panose="02020603050405020304" pitchFamily="18" charset="0"/>
                <a:hlinkClick r:id="rId3"/>
              </a:rPr>
              <a:t>https://creately.com</a:t>
            </a:r>
            <a:endParaRPr lang="ru-RU" sz="3600" dirty="0">
              <a:solidFill>
                <a:schemeClr val="bg1"/>
              </a:solidFill>
              <a:latin typeface="Times New Roman" panose="02020603050405020304" pitchFamily="18" charset="0"/>
              <a:cs typeface="Times New Roman" panose="02020603050405020304" pitchFamily="18" charset="0"/>
            </a:endParaRPr>
          </a:p>
          <a:p>
            <a:r>
              <a:rPr lang="ru-RU" sz="3600" dirty="0">
                <a:solidFill>
                  <a:schemeClr val="bg1"/>
                </a:solidFill>
                <a:latin typeface="Times New Roman" panose="02020603050405020304" pitchFamily="18" charset="0"/>
                <a:cs typeface="Times New Roman" panose="02020603050405020304" pitchFamily="18" charset="0"/>
              </a:rPr>
              <a:t>Ссылка на программу для создания программ на </a:t>
            </a:r>
            <a:r>
              <a:rPr lang="en-US" sz="3600" dirty="0">
                <a:solidFill>
                  <a:schemeClr val="bg1"/>
                </a:solidFill>
                <a:latin typeface="Times New Roman" panose="02020603050405020304" pitchFamily="18" charset="0"/>
                <a:cs typeface="Times New Roman" panose="02020603050405020304" pitchFamily="18" charset="0"/>
              </a:rPr>
              <a:t>Arduino:</a:t>
            </a:r>
            <a:r>
              <a:rPr lang="ru-RU" sz="3600" dirty="0">
                <a:solidFill>
                  <a:schemeClr val="bg1"/>
                </a:solidFill>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hlinkClick r:id="rId4"/>
              </a:rPr>
              <a:t>https://flprog.ru</a:t>
            </a:r>
            <a:endParaRPr lang="ru-RU" sz="3600" dirty="0">
              <a:solidFill>
                <a:schemeClr val="bg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82449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88553" y="2263514"/>
            <a:ext cx="8001000" cy="989351"/>
          </a:xfrm>
        </p:spPr>
        <p:txBody>
          <a:bodyPr/>
          <a:lstStyle/>
          <a:p>
            <a:r>
              <a:rPr lang="ru-RU" b="1" dirty="0"/>
              <a:t>Спасибо за внимание!</a:t>
            </a:r>
          </a:p>
        </p:txBody>
      </p:sp>
    </p:spTree>
    <p:extLst>
      <p:ext uri="{BB962C8B-B14F-4D97-AF65-F5344CB8AC3E}">
        <p14:creationId xmlns:p14="http://schemas.microsoft.com/office/powerpoint/2010/main" val="25047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477" y="179882"/>
            <a:ext cx="6162207" cy="719527"/>
          </a:xfrm>
        </p:spPr>
        <p:txBody>
          <a:bodyPr/>
          <a:lstStyle/>
          <a:p>
            <a:r>
              <a:rPr lang="ru-RU" b="1" dirty="0"/>
              <a:t>Актуальность проекта</a:t>
            </a:r>
          </a:p>
        </p:txBody>
      </p:sp>
      <p:sp>
        <p:nvSpPr>
          <p:cNvPr id="3" name="Объект 2"/>
          <p:cNvSpPr>
            <a:spLocks noGrp="1"/>
          </p:cNvSpPr>
          <p:nvPr>
            <p:ph idx="1"/>
          </p:nvPr>
        </p:nvSpPr>
        <p:spPr>
          <a:xfrm>
            <a:off x="254834" y="899409"/>
            <a:ext cx="6535710" cy="5546817"/>
          </a:xfrm>
        </p:spPr>
        <p:txBody>
          <a:bodyPr>
            <a:normAutofit/>
          </a:bodyPr>
          <a:lstStyle/>
          <a:p>
            <a:r>
              <a:rPr lang="ru-RU" dirty="0">
                <a:solidFill>
                  <a:schemeClr val="bg1"/>
                </a:solidFill>
                <a:latin typeface="Times New Roman" panose="02020603050405020304" pitchFamily="18" charset="0"/>
                <a:cs typeface="Times New Roman" panose="02020603050405020304" pitchFamily="18" charset="0"/>
              </a:rPr>
              <a:t>В наше время зеленые источники энергии становятся всё более популярными, так как появилась необходимость в улучшении окружающей среды, уменьшении роли ископаемых топлив в энергетике. Именно поэтому мы решили изучить данную проблему. Как известно, невозможно рассчитать изменение погоды. В любой момент солнечная погода может смениться пасмурной, легкий ветерок перерасти в ураган. От этого особенно сильно страдают зелёные источники энергии. Солнечные панели могут перестать давать электричество без солнца, ветряки не будут вращаться без ветра. </a:t>
            </a:r>
          </a:p>
          <a:p>
            <a:r>
              <a:rPr lang="ru-RU" dirty="0">
                <a:solidFill>
                  <a:schemeClr val="bg1"/>
                </a:solidFill>
                <a:latin typeface="Times New Roman" panose="02020603050405020304" pitchFamily="18" charset="0"/>
                <a:cs typeface="Times New Roman" panose="02020603050405020304" pitchFamily="18" charset="0"/>
              </a:rPr>
              <a:t>Мы поняли, что необходимо создать какой-то «буфер» электроэнергии. Этим буфером может служить батарея, которая будет запасать энергию на время отсутствия выработки электроэнергии.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835" y="3402767"/>
            <a:ext cx="4968544" cy="3281310"/>
          </a:xfrm>
          <a:prstGeom prst="rect">
            <a:avLst/>
          </a:prstGeom>
        </p:spPr>
      </p:pic>
    </p:spTree>
    <p:extLst>
      <p:ext uri="{BB962C8B-B14F-4D97-AF65-F5344CB8AC3E}">
        <p14:creationId xmlns:p14="http://schemas.microsoft.com/office/powerpoint/2010/main" val="300643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1248" y="0"/>
            <a:ext cx="5933224" cy="914400"/>
          </a:xfrm>
        </p:spPr>
        <p:txBody>
          <a:bodyPr/>
          <a:lstStyle/>
          <a:p>
            <a:r>
              <a:rPr lang="ru-RU" b="1" dirty="0"/>
              <a:t>Цель и задачи проекта</a:t>
            </a:r>
          </a:p>
        </p:txBody>
      </p:sp>
      <p:sp>
        <p:nvSpPr>
          <p:cNvPr id="3" name="Объект 2"/>
          <p:cNvSpPr>
            <a:spLocks noGrp="1"/>
          </p:cNvSpPr>
          <p:nvPr>
            <p:ph idx="1"/>
          </p:nvPr>
        </p:nvSpPr>
        <p:spPr>
          <a:xfrm>
            <a:off x="587496" y="674557"/>
            <a:ext cx="11254733" cy="6026046"/>
          </a:xfrm>
        </p:spPr>
        <p:txBody>
          <a:bodyPr>
            <a:noAutofit/>
          </a:bodyPr>
          <a:lstStyle/>
          <a:p>
            <a:r>
              <a:rPr lang="ru-RU" sz="2800" dirty="0">
                <a:solidFill>
                  <a:schemeClr val="bg1"/>
                </a:solidFill>
                <a:latin typeface="Times New Roman" panose="02020603050405020304" pitchFamily="18" charset="0"/>
                <a:cs typeface="Times New Roman" panose="02020603050405020304" pitchFamily="18" charset="0"/>
              </a:rPr>
              <a:t>Цель: создать систему бесперебойного питания от зеленых источников энергии (в нашем случае от кластера солнечных панелей)</a:t>
            </a:r>
          </a:p>
          <a:p>
            <a:r>
              <a:rPr lang="ru-RU" sz="2800" dirty="0">
                <a:solidFill>
                  <a:schemeClr val="bg1"/>
                </a:solidFill>
                <a:latin typeface="Times New Roman" panose="02020603050405020304" pitchFamily="18" charset="0"/>
                <a:cs typeface="Times New Roman" panose="02020603050405020304" pitchFamily="18" charset="0"/>
              </a:rPr>
              <a:t>Задачи</a:t>
            </a:r>
          </a:p>
          <a:p>
            <a:pPr marL="514350" indent="-514350">
              <a:buFont typeface="+mj-lt"/>
              <a:buAutoNum type="arabicPeriod"/>
            </a:pPr>
            <a:r>
              <a:rPr lang="ru-RU" sz="2800" dirty="0">
                <a:solidFill>
                  <a:schemeClr val="bg1"/>
                </a:solidFill>
                <a:latin typeface="Times New Roman" panose="02020603050405020304" pitchFamily="18" charset="0"/>
                <a:cs typeface="Times New Roman" panose="02020603050405020304" pitchFamily="18" charset="0"/>
              </a:rPr>
              <a:t>Углубить свои знания в программировании на платформе </a:t>
            </a:r>
            <a:r>
              <a:rPr lang="en-US" sz="2800" dirty="0">
                <a:solidFill>
                  <a:schemeClr val="bg1"/>
                </a:solidFill>
                <a:latin typeface="Times New Roman" panose="02020603050405020304" pitchFamily="18" charset="0"/>
                <a:cs typeface="Times New Roman" panose="02020603050405020304" pitchFamily="18" charset="0"/>
              </a:rPr>
              <a:t>Arduino</a:t>
            </a:r>
          </a:p>
          <a:p>
            <a:pPr marL="514350" indent="-514350">
              <a:buFont typeface="+mj-lt"/>
              <a:buAutoNum type="arabicPeriod"/>
            </a:pPr>
            <a:r>
              <a:rPr lang="ru-RU" sz="2800" dirty="0">
                <a:solidFill>
                  <a:schemeClr val="bg1"/>
                </a:solidFill>
                <a:latin typeface="Times New Roman" panose="02020603050405020304" pitchFamily="18" charset="0"/>
                <a:cs typeface="Times New Roman" panose="02020603050405020304" pitchFamily="18" charset="0"/>
              </a:rPr>
              <a:t>Изучить готовые аналоги и использовать их лучшие качества в своем проекте</a:t>
            </a:r>
          </a:p>
          <a:p>
            <a:pPr marL="514350" indent="-514350">
              <a:buFont typeface="+mj-lt"/>
              <a:buAutoNum type="arabicPeriod"/>
            </a:pPr>
            <a:r>
              <a:rPr lang="ru-RU" sz="2800" dirty="0">
                <a:solidFill>
                  <a:schemeClr val="bg1"/>
                </a:solidFill>
                <a:latin typeface="Times New Roman" panose="02020603050405020304" pitchFamily="18" charset="0"/>
                <a:cs typeface="Times New Roman" panose="02020603050405020304" pitchFamily="18" charset="0"/>
              </a:rPr>
              <a:t>Создать на основе солнечных панелей </a:t>
            </a:r>
            <a:r>
              <a:rPr lang="en-US" sz="2800" dirty="0">
                <a:solidFill>
                  <a:schemeClr val="bg1"/>
                </a:solidFill>
                <a:latin typeface="Times New Roman" panose="02020603050405020304" pitchFamily="18" charset="0"/>
                <a:cs typeface="Times New Roman" panose="02020603050405020304" pitchFamily="18" charset="0"/>
              </a:rPr>
              <a:t>Lego Education </a:t>
            </a:r>
            <a:r>
              <a:rPr lang="ru-RU" sz="2800" dirty="0">
                <a:solidFill>
                  <a:schemeClr val="bg1"/>
                </a:solidFill>
                <a:latin typeface="Times New Roman" panose="02020603050405020304" pitchFamily="18" charset="0"/>
                <a:cs typeface="Times New Roman" panose="02020603050405020304" pitchFamily="18" charset="0"/>
              </a:rPr>
              <a:t>кластер солнечных панелей для получения с них энергии</a:t>
            </a:r>
          </a:p>
          <a:p>
            <a:pPr marL="514350" indent="-514350">
              <a:buFont typeface="+mj-lt"/>
              <a:buAutoNum type="arabicPeriod"/>
            </a:pPr>
            <a:r>
              <a:rPr lang="ru-RU" sz="2800" dirty="0">
                <a:solidFill>
                  <a:schemeClr val="bg1"/>
                </a:solidFill>
                <a:latin typeface="Times New Roman" panose="02020603050405020304" pitchFamily="18" charset="0"/>
                <a:cs typeface="Times New Roman" panose="02020603050405020304" pitchFamily="18" charset="0"/>
              </a:rPr>
              <a:t>Разработать и спроектировать прототип бесперебойной системы питания от зелёных источников энергии</a:t>
            </a:r>
          </a:p>
        </p:txBody>
      </p:sp>
    </p:spTree>
    <p:extLst>
      <p:ext uri="{BB962C8B-B14F-4D97-AF65-F5344CB8AC3E}">
        <p14:creationId xmlns:p14="http://schemas.microsoft.com/office/powerpoint/2010/main" val="213774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5624" y="214977"/>
            <a:ext cx="5106988" cy="527538"/>
          </a:xfrm>
        </p:spPr>
        <p:txBody>
          <a:bodyPr>
            <a:noAutofit/>
          </a:bodyPr>
          <a:lstStyle/>
          <a:p>
            <a:r>
              <a:rPr lang="ru-RU" sz="3200" b="1" dirty="0"/>
              <a:t>Описание проекта</a:t>
            </a: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94884"/>
            <a:ext cx="7094462" cy="4133254"/>
          </a:xfrm>
        </p:spPr>
      </p:pic>
      <p:sp>
        <p:nvSpPr>
          <p:cNvPr id="4" name="Текст 3"/>
          <p:cNvSpPr>
            <a:spLocks noGrp="1"/>
          </p:cNvSpPr>
          <p:nvPr>
            <p:ph type="body" sz="half" idx="2"/>
          </p:nvPr>
        </p:nvSpPr>
        <p:spPr>
          <a:xfrm>
            <a:off x="7094462" y="1194884"/>
            <a:ext cx="4967080" cy="5777988"/>
          </a:xfrm>
        </p:spPr>
        <p:txBody>
          <a:bodyPr>
            <a:noAutofit/>
          </a:bodyPr>
          <a:lstStyle/>
          <a:p>
            <a:r>
              <a:rPr lang="ru-RU" sz="2400" dirty="0">
                <a:solidFill>
                  <a:schemeClr val="bg1"/>
                </a:solidFill>
                <a:latin typeface="Times New Roman" panose="02020603050405020304" pitchFamily="18" charset="0"/>
                <a:cs typeface="Times New Roman" panose="02020603050405020304" pitchFamily="18" charset="0"/>
              </a:rPr>
              <a:t>После подачи питания на </a:t>
            </a:r>
            <a:r>
              <a:rPr lang="en-US" sz="2400" dirty="0">
                <a:solidFill>
                  <a:schemeClr val="bg1"/>
                </a:solidFill>
                <a:latin typeface="Times New Roman" panose="02020603050405020304" pitchFamily="18" charset="0"/>
                <a:cs typeface="Times New Roman" panose="02020603050405020304" pitchFamily="18" charset="0"/>
              </a:rPr>
              <a:t>Arduino Uno </a:t>
            </a:r>
            <a:r>
              <a:rPr lang="ru-RU" sz="2400" dirty="0">
                <a:solidFill>
                  <a:schemeClr val="bg1"/>
                </a:solidFill>
                <a:latin typeface="Times New Roman" panose="02020603050405020304" pitchFamily="18" charset="0"/>
                <a:cs typeface="Times New Roman" panose="02020603050405020304" pitchFamily="18" charset="0"/>
              </a:rPr>
              <a:t>начинается измерение напряжения с солнечных панелей. Если оно больше заданного значения (в прототипе 4 вольта), то ток идет напрямую на белые светодиоды. Если же напряжение меньше, то ток белых светодиодов отключается, включается реле и загорается зеленый светодиод. Он питается от батареи, которая заряжается, когда есть ток с солнечных панелей. </a:t>
            </a:r>
          </a:p>
        </p:txBody>
      </p:sp>
    </p:spTree>
    <p:extLst>
      <p:ext uri="{BB962C8B-B14F-4D97-AF65-F5344CB8AC3E}">
        <p14:creationId xmlns:p14="http://schemas.microsoft.com/office/powerpoint/2010/main" val="242285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08576" y="0"/>
            <a:ext cx="5280394" cy="1325563"/>
          </a:xfrm>
        </p:spPr>
        <p:txBody>
          <a:bodyPr/>
          <a:lstStyle/>
          <a:p>
            <a:r>
              <a:rPr lang="ru-RU" b="1" dirty="0"/>
              <a:t>Аналоги проекта</a:t>
            </a:r>
          </a:p>
        </p:txBody>
      </p:sp>
      <p:pic>
        <p:nvPicPr>
          <p:cNvPr id="1026" name="Picture 2" descr="http://www.ekskon.ru/wp-content/uploads/Eaton_93E_20kV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327439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S_igJtTGBjHiLw_9U9aZKWA5tArocSh5nGc7jPixq8LM_5tN20gzm6muo5TB_WPt6P-cjym6mr&amp;usqp=C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862" y="1690688"/>
            <a:ext cx="3094444" cy="30944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Инвертор источник бесперебойного питания для дома и коттеджа 3кВт 3000Вт от  компании СпецСтрой купить в городе Красноярс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047" y="1690688"/>
            <a:ext cx="3579277" cy="357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3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142" y="179148"/>
            <a:ext cx="10579529" cy="840183"/>
          </a:xfrm>
        </p:spPr>
        <p:txBody>
          <a:bodyPr/>
          <a:lstStyle/>
          <a:p>
            <a:r>
              <a:rPr lang="ru-RU" b="1" dirty="0"/>
              <a:t>Компоненты, используемые в проекте</a:t>
            </a:r>
          </a:p>
        </p:txBody>
      </p:sp>
      <p:sp>
        <p:nvSpPr>
          <p:cNvPr id="3" name="Объект 2"/>
          <p:cNvSpPr>
            <a:spLocks noGrp="1"/>
          </p:cNvSpPr>
          <p:nvPr>
            <p:ph idx="1"/>
          </p:nvPr>
        </p:nvSpPr>
        <p:spPr>
          <a:xfrm>
            <a:off x="588143" y="1019331"/>
            <a:ext cx="8534400" cy="5501390"/>
          </a:xfrm>
        </p:spPr>
        <p:txBody>
          <a:bodyPr>
            <a:noAutofit/>
          </a:bodyPr>
          <a:lstStyle/>
          <a:p>
            <a:r>
              <a:rPr lang="en-US" sz="1800" dirty="0">
                <a:solidFill>
                  <a:schemeClr val="bg1"/>
                </a:solidFill>
                <a:latin typeface="Times New Roman" panose="02020603050405020304" pitchFamily="18" charset="0"/>
                <a:cs typeface="Times New Roman" panose="02020603050405020304" pitchFamily="18" charset="0"/>
              </a:rPr>
              <a:t>Arduino Uno</a:t>
            </a:r>
            <a:r>
              <a:rPr lang="ru-RU" sz="1800" dirty="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2x</a:t>
            </a:r>
            <a:r>
              <a:rPr lang="ru-RU" sz="1800" dirty="0">
                <a:solidFill>
                  <a:schemeClr val="bg1"/>
                </a:solidFill>
                <a:latin typeface="Times New Roman" panose="02020603050405020304" pitchFamily="18" charset="0"/>
                <a:cs typeface="Times New Roman" panose="02020603050405020304" pitchFamily="18" charset="0"/>
              </a:rPr>
              <a:t>)</a:t>
            </a:r>
            <a:endParaRPr lang="en-US" sz="1800" dirty="0">
              <a:solidFill>
                <a:schemeClr val="bg1"/>
              </a:solidFill>
              <a:latin typeface="Times New Roman" panose="02020603050405020304" pitchFamily="18" charset="0"/>
              <a:cs typeface="Times New Roman" panose="02020603050405020304" pitchFamily="18" charset="0"/>
            </a:endParaRPr>
          </a:p>
          <a:p>
            <a:r>
              <a:rPr lang="en-US" sz="1800" dirty="0">
                <a:solidFill>
                  <a:schemeClr val="bg1"/>
                </a:solidFill>
                <a:latin typeface="Times New Roman" panose="02020603050405020304" pitchFamily="18" charset="0"/>
                <a:cs typeface="Times New Roman" panose="02020603050405020304" pitchFamily="18" charset="0"/>
              </a:rPr>
              <a:t>Relay shield </a:t>
            </a:r>
            <a:r>
              <a:rPr lang="ru-RU" sz="1800" dirty="0">
                <a:solidFill>
                  <a:schemeClr val="bg1"/>
                </a:solidFill>
                <a:latin typeface="Times New Roman" panose="02020603050405020304" pitchFamily="18" charset="0"/>
                <a:cs typeface="Times New Roman" panose="02020603050405020304" pitchFamily="18" charset="0"/>
              </a:rPr>
              <a:t>для </a:t>
            </a:r>
            <a:r>
              <a:rPr lang="en-US" sz="1800" dirty="0">
                <a:solidFill>
                  <a:schemeClr val="bg1"/>
                </a:solidFill>
                <a:latin typeface="Times New Roman" panose="02020603050405020304" pitchFamily="18" charset="0"/>
                <a:cs typeface="Times New Roman" panose="02020603050405020304" pitchFamily="18" charset="0"/>
              </a:rPr>
              <a:t>Arduino Uno (1x)</a:t>
            </a:r>
          </a:p>
          <a:p>
            <a:r>
              <a:rPr lang="en-US" sz="1800" dirty="0">
                <a:solidFill>
                  <a:schemeClr val="bg1"/>
                </a:solidFill>
                <a:latin typeface="Times New Roman" panose="02020603050405020304" pitchFamily="18" charset="0"/>
                <a:cs typeface="Times New Roman" panose="02020603050405020304" pitchFamily="18" charset="0"/>
              </a:rPr>
              <a:t>Sensor shield </a:t>
            </a:r>
            <a:r>
              <a:rPr lang="ru-RU" sz="1800" dirty="0">
                <a:solidFill>
                  <a:schemeClr val="bg1"/>
                </a:solidFill>
                <a:latin typeface="Times New Roman" panose="02020603050405020304" pitchFamily="18" charset="0"/>
                <a:cs typeface="Times New Roman" panose="02020603050405020304" pitchFamily="18" charset="0"/>
              </a:rPr>
              <a:t>для </a:t>
            </a:r>
            <a:r>
              <a:rPr lang="en-US" sz="1800" dirty="0">
                <a:solidFill>
                  <a:schemeClr val="bg1"/>
                </a:solidFill>
                <a:latin typeface="Times New Roman" panose="02020603050405020304" pitchFamily="18" charset="0"/>
                <a:cs typeface="Times New Roman" panose="02020603050405020304" pitchFamily="18" charset="0"/>
              </a:rPr>
              <a:t>Arduino Uno (1x)</a:t>
            </a:r>
          </a:p>
          <a:p>
            <a:r>
              <a:rPr lang="ru-RU" sz="1800" dirty="0">
                <a:solidFill>
                  <a:schemeClr val="bg1"/>
                </a:solidFill>
                <a:latin typeface="Times New Roman" panose="02020603050405020304" pitchFamily="18" charset="0"/>
                <a:cs typeface="Times New Roman" panose="02020603050405020304" pitchFamily="18" charset="0"/>
              </a:rPr>
              <a:t>Часы реального времени </a:t>
            </a:r>
            <a:r>
              <a:rPr lang="en-US" sz="1800" dirty="0">
                <a:solidFill>
                  <a:schemeClr val="bg1"/>
                </a:solidFill>
                <a:latin typeface="Times New Roman" panose="02020603050405020304" pitchFamily="18" charset="0"/>
                <a:cs typeface="Times New Roman" panose="02020603050405020304" pitchFamily="18" charset="0"/>
              </a:rPr>
              <a:t>DS3231</a:t>
            </a:r>
            <a:r>
              <a:rPr lang="ru-RU" sz="1800" dirty="0">
                <a:solidFill>
                  <a:schemeClr val="bg1"/>
                </a:solidFill>
                <a:latin typeface="Times New Roman" panose="02020603050405020304" pitchFamily="18" charset="0"/>
                <a:cs typeface="Times New Roman" panose="02020603050405020304" pitchFamily="18" charset="0"/>
              </a:rPr>
              <a:t> (1</a:t>
            </a:r>
            <a:r>
              <a:rPr lang="en-US" sz="1800" dirty="0">
                <a:solidFill>
                  <a:schemeClr val="bg1"/>
                </a:solidFill>
                <a:latin typeface="Times New Roman" panose="02020603050405020304" pitchFamily="18" charset="0"/>
                <a:cs typeface="Times New Roman" panose="02020603050405020304" pitchFamily="18" charset="0"/>
              </a:rPr>
              <a:t>x</a:t>
            </a:r>
            <a:r>
              <a:rPr lang="ru-RU" sz="1800" dirty="0">
                <a:solidFill>
                  <a:schemeClr val="bg1"/>
                </a:solidFill>
                <a:latin typeface="Times New Roman" panose="02020603050405020304" pitchFamily="18" charset="0"/>
                <a:cs typeface="Times New Roman" panose="02020603050405020304" pitchFamily="18" charset="0"/>
              </a:rPr>
              <a:t>)</a:t>
            </a:r>
            <a:endParaRPr lang="en-US" sz="1800" dirty="0">
              <a:solidFill>
                <a:schemeClr val="bg1"/>
              </a:solidFill>
              <a:latin typeface="Times New Roman" panose="02020603050405020304" pitchFamily="18" charset="0"/>
              <a:cs typeface="Times New Roman" panose="02020603050405020304" pitchFamily="18" charset="0"/>
            </a:endParaRPr>
          </a:p>
          <a:p>
            <a:r>
              <a:rPr lang="ru-RU" sz="1800" dirty="0">
                <a:solidFill>
                  <a:schemeClr val="bg1"/>
                </a:solidFill>
                <a:latin typeface="Times New Roman" panose="02020603050405020304" pitchFamily="18" charset="0"/>
                <a:cs typeface="Times New Roman" panose="02020603050405020304" pitchFamily="18" charset="0"/>
              </a:rPr>
              <a:t>Батарейка </a:t>
            </a:r>
            <a:r>
              <a:rPr lang="en-US" sz="1800" dirty="0">
                <a:solidFill>
                  <a:schemeClr val="bg1"/>
                </a:solidFill>
                <a:latin typeface="Times New Roman" panose="02020603050405020304" pitchFamily="18" charset="0"/>
                <a:cs typeface="Times New Roman" panose="02020603050405020304" pitchFamily="18" charset="0"/>
              </a:rPr>
              <a:t>CR2032 (1x)</a:t>
            </a:r>
            <a:endParaRPr lang="ru-RU" sz="1800" dirty="0">
              <a:solidFill>
                <a:schemeClr val="bg1"/>
              </a:solidFill>
              <a:latin typeface="Times New Roman" panose="02020603050405020304" pitchFamily="18" charset="0"/>
              <a:cs typeface="Times New Roman" panose="02020603050405020304" pitchFamily="18" charset="0"/>
            </a:endParaRPr>
          </a:p>
          <a:p>
            <a:r>
              <a:rPr lang="ru-RU" sz="1800" dirty="0">
                <a:solidFill>
                  <a:schemeClr val="bg1"/>
                </a:solidFill>
                <a:latin typeface="Times New Roman" panose="02020603050405020304" pitchFamily="18" charset="0"/>
                <a:cs typeface="Times New Roman" panose="02020603050405020304" pitchFamily="18" charset="0"/>
              </a:rPr>
              <a:t>Сервоприводы (</a:t>
            </a:r>
            <a:r>
              <a:rPr lang="en-US" sz="1800" dirty="0">
                <a:solidFill>
                  <a:schemeClr val="bg1"/>
                </a:solidFill>
                <a:latin typeface="Times New Roman" panose="02020603050405020304" pitchFamily="18" charset="0"/>
                <a:cs typeface="Times New Roman" panose="02020603050405020304" pitchFamily="18" charset="0"/>
              </a:rPr>
              <a:t>2x</a:t>
            </a:r>
            <a:r>
              <a:rPr lang="ru-RU" sz="1800" dirty="0">
                <a:solidFill>
                  <a:schemeClr val="bg1"/>
                </a:solidFill>
                <a:latin typeface="Times New Roman" panose="02020603050405020304" pitchFamily="18" charset="0"/>
                <a:cs typeface="Times New Roman" panose="02020603050405020304" pitchFamily="18" charset="0"/>
              </a:rPr>
              <a:t>)</a:t>
            </a:r>
            <a:endParaRPr lang="en-US" sz="1800" dirty="0">
              <a:solidFill>
                <a:schemeClr val="bg1"/>
              </a:solidFill>
              <a:latin typeface="Times New Roman" panose="02020603050405020304" pitchFamily="18" charset="0"/>
              <a:cs typeface="Times New Roman" panose="02020603050405020304" pitchFamily="18" charset="0"/>
            </a:endParaRPr>
          </a:p>
          <a:p>
            <a:r>
              <a:rPr lang="ru-RU" sz="1800" dirty="0">
                <a:solidFill>
                  <a:schemeClr val="bg1"/>
                </a:solidFill>
                <a:latin typeface="Times New Roman" panose="02020603050405020304" pitchFamily="18" charset="0"/>
                <a:cs typeface="Times New Roman" panose="02020603050405020304" pitchFamily="18" charset="0"/>
              </a:rPr>
              <a:t>Зеленый светодиод</a:t>
            </a:r>
            <a:r>
              <a:rPr lang="en-US" sz="1800" dirty="0">
                <a:solidFill>
                  <a:schemeClr val="bg1"/>
                </a:solidFill>
                <a:latin typeface="Times New Roman" panose="02020603050405020304" pitchFamily="18" charset="0"/>
                <a:cs typeface="Times New Roman" panose="02020603050405020304" pitchFamily="18" charset="0"/>
              </a:rPr>
              <a:t> (1x)</a:t>
            </a:r>
            <a:endParaRPr lang="ru-RU" sz="1800" dirty="0">
              <a:solidFill>
                <a:schemeClr val="bg1"/>
              </a:solidFill>
              <a:latin typeface="Times New Roman" panose="02020603050405020304" pitchFamily="18" charset="0"/>
              <a:cs typeface="Times New Roman" panose="02020603050405020304" pitchFamily="18" charset="0"/>
            </a:endParaRPr>
          </a:p>
          <a:p>
            <a:r>
              <a:rPr lang="ru-RU" sz="1800" dirty="0">
                <a:solidFill>
                  <a:schemeClr val="bg1"/>
                </a:solidFill>
                <a:latin typeface="Times New Roman" panose="02020603050405020304" pitchFamily="18" charset="0"/>
                <a:cs typeface="Times New Roman" panose="02020603050405020304" pitchFamily="18" charset="0"/>
              </a:rPr>
              <a:t>Белые светодиоды </a:t>
            </a:r>
            <a:r>
              <a:rPr lang="en-US" sz="1800" dirty="0">
                <a:solidFill>
                  <a:schemeClr val="bg1"/>
                </a:solidFill>
                <a:latin typeface="Times New Roman" panose="02020603050405020304" pitchFamily="18" charset="0"/>
                <a:cs typeface="Times New Roman" panose="02020603050405020304" pitchFamily="18" charset="0"/>
              </a:rPr>
              <a:t>Lego (1x)</a:t>
            </a:r>
          </a:p>
          <a:p>
            <a:r>
              <a:rPr lang="ru-RU" sz="1800" dirty="0">
                <a:solidFill>
                  <a:schemeClr val="bg1"/>
                </a:solidFill>
                <a:latin typeface="Times New Roman" panose="02020603050405020304" pitchFamily="18" charset="0"/>
                <a:cs typeface="Times New Roman" panose="02020603050405020304" pitchFamily="18" charset="0"/>
              </a:rPr>
              <a:t>Солнечные панели (</a:t>
            </a:r>
            <a:r>
              <a:rPr lang="en-US" sz="1800" dirty="0">
                <a:solidFill>
                  <a:schemeClr val="bg1"/>
                </a:solidFill>
                <a:latin typeface="Times New Roman" panose="02020603050405020304" pitchFamily="18" charset="0"/>
                <a:cs typeface="Times New Roman" panose="02020603050405020304" pitchFamily="18" charset="0"/>
              </a:rPr>
              <a:t>7x</a:t>
            </a:r>
            <a:r>
              <a:rPr lang="ru-RU" sz="1800" dirty="0">
                <a:solidFill>
                  <a:schemeClr val="bg1"/>
                </a:solidFill>
                <a:latin typeface="Times New Roman" panose="02020603050405020304" pitchFamily="18" charset="0"/>
                <a:cs typeface="Times New Roman" panose="02020603050405020304" pitchFamily="18" charset="0"/>
              </a:rPr>
              <a:t>)</a:t>
            </a:r>
            <a:endParaRPr lang="en-US" sz="1800" dirty="0">
              <a:solidFill>
                <a:schemeClr val="bg1"/>
              </a:solidFill>
              <a:latin typeface="Times New Roman" panose="02020603050405020304" pitchFamily="18" charset="0"/>
              <a:cs typeface="Times New Roman" panose="02020603050405020304" pitchFamily="18" charset="0"/>
            </a:endParaRPr>
          </a:p>
          <a:p>
            <a:r>
              <a:rPr lang="ru-RU" sz="1800" dirty="0">
                <a:solidFill>
                  <a:schemeClr val="bg1"/>
                </a:solidFill>
                <a:latin typeface="Times New Roman" panose="02020603050405020304" pitchFamily="18" charset="0"/>
                <a:cs typeface="Times New Roman" panose="02020603050405020304" pitchFamily="18" charset="0"/>
              </a:rPr>
              <a:t>Резистор </a:t>
            </a:r>
            <a:r>
              <a:rPr lang="en-US" sz="1800" dirty="0">
                <a:solidFill>
                  <a:schemeClr val="bg1"/>
                </a:solidFill>
                <a:latin typeface="Times New Roman" panose="02020603050405020304" pitchFamily="18" charset="0"/>
                <a:cs typeface="Times New Roman" panose="02020603050405020304" pitchFamily="18" charset="0"/>
              </a:rPr>
              <a:t>220 </a:t>
            </a:r>
            <a:r>
              <a:rPr lang="ru-RU" sz="1800" dirty="0">
                <a:solidFill>
                  <a:schemeClr val="bg1"/>
                </a:solidFill>
                <a:latin typeface="Times New Roman" panose="02020603050405020304" pitchFamily="18" charset="0"/>
                <a:cs typeface="Times New Roman" panose="02020603050405020304" pitchFamily="18" charset="0"/>
              </a:rPr>
              <a:t>ом (</a:t>
            </a:r>
            <a:r>
              <a:rPr lang="en-US" sz="1800" dirty="0">
                <a:solidFill>
                  <a:schemeClr val="bg1"/>
                </a:solidFill>
                <a:latin typeface="Times New Roman" panose="02020603050405020304" pitchFamily="18" charset="0"/>
                <a:cs typeface="Times New Roman" panose="02020603050405020304" pitchFamily="18" charset="0"/>
              </a:rPr>
              <a:t>1x</a:t>
            </a:r>
            <a:r>
              <a:rPr lang="ru-RU" sz="1800" dirty="0">
                <a:solidFill>
                  <a:schemeClr val="bg1"/>
                </a:solidFill>
                <a:latin typeface="Times New Roman" panose="02020603050405020304" pitchFamily="18" charset="0"/>
                <a:cs typeface="Times New Roman" panose="02020603050405020304" pitchFamily="18" charset="0"/>
              </a:rPr>
              <a:t>)</a:t>
            </a:r>
            <a:endParaRPr lang="en-US" sz="1800" dirty="0">
              <a:solidFill>
                <a:schemeClr val="bg1"/>
              </a:solidFill>
              <a:latin typeface="Times New Roman" panose="02020603050405020304" pitchFamily="18" charset="0"/>
              <a:cs typeface="Times New Roman" panose="02020603050405020304" pitchFamily="18" charset="0"/>
            </a:endParaRPr>
          </a:p>
          <a:p>
            <a:r>
              <a:rPr lang="ru-RU" sz="1800" dirty="0">
                <a:solidFill>
                  <a:schemeClr val="bg1"/>
                </a:solidFill>
                <a:latin typeface="Times New Roman" panose="02020603050405020304" pitchFamily="18" charset="0"/>
                <a:cs typeface="Times New Roman" panose="02020603050405020304" pitchFamily="18" charset="0"/>
              </a:rPr>
              <a:t>Дисплей </a:t>
            </a:r>
            <a:r>
              <a:rPr lang="en-US" sz="1800" dirty="0">
                <a:solidFill>
                  <a:schemeClr val="bg1"/>
                </a:solidFill>
                <a:latin typeface="Times New Roman" panose="02020603050405020304" pitchFamily="18" charset="0"/>
                <a:cs typeface="Times New Roman" panose="02020603050405020304" pitchFamily="18" charset="0"/>
              </a:rPr>
              <a:t>LCD2004 (1x)</a:t>
            </a:r>
          </a:p>
          <a:p>
            <a:r>
              <a:rPr lang="ru-RU" sz="1800" dirty="0">
                <a:solidFill>
                  <a:schemeClr val="bg1"/>
                </a:solidFill>
                <a:latin typeface="Times New Roman" panose="02020603050405020304" pitchFamily="18" charset="0"/>
                <a:cs typeface="Times New Roman" panose="02020603050405020304" pitchFamily="18" charset="0"/>
              </a:rPr>
              <a:t>Батареи (2</a:t>
            </a:r>
            <a:r>
              <a:rPr lang="en-US" sz="1800" dirty="0">
                <a:solidFill>
                  <a:schemeClr val="bg1"/>
                </a:solidFill>
                <a:latin typeface="Times New Roman" panose="02020603050405020304" pitchFamily="18" charset="0"/>
                <a:cs typeface="Times New Roman" panose="02020603050405020304" pitchFamily="18" charset="0"/>
              </a:rPr>
              <a:t>x</a:t>
            </a:r>
            <a:r>
              <a:rPr lang="ru-RU" sz="1800" dirty="0">
                <a:solidFill>
                  <a:schemeClr val="bg1"/>
                </a:solidFill>
                <a:latin typeface="Times New Roman" panose="02020603050405020304" pitchFamily="18" charset="0"/>
                <a:cs typeface="Times New Roman" panose="02020603050405020304" pitchFamily="18" charset="0"/>
              </a:rPr>
              <a:t>)</a:t>
            </a:r>
          </a:p>
          <a:p>
            <a:r>
              <a:rPr lang="ru-RU" sz="1800" dirty="0">
                <a:solidFill>
                  <a:schemeClr val="bg1"/>
                </a:solidFill>
                <a:latin typeface="Times New Roman" panose="02020603050405020304" pitchFamily="18" charset="0"/>
                <a:cs typeface="Times New Roman" panose="02020603050405020304" pitchFamily="18" charset="0"/>
              </a:rPr>
              <a:t>Провода </a:t>
            </a:r>
            <a:r>
              <a:rPr lang="en-US" sz="1800" dirty="0">
                <a:solidFill>
                  <a:schemeClr val="bg1"/>
                </a:solidFill>
                <a:latin typeface="Times New Roman" panose="02020603050405020304" pitchFamily="18" charset="0"/>
                <a:cs typeface="Times New Roman" panose="02020603050405020304" pitchFamily="18" charset="0"/>
              </a:rPr>
              <a:t>Lego </a:t>
            </a:r>
            <a:r>
              <a:rPr lang="ru-RU" sz="1800" dirty="0">
                <a:solidFill>
                  <a:schemeClr val="bg1"/>
                </a:solidFill>
                <a:latin typeface="Times New Roman" panose="02020603050405020304" pitchFamily="18" charset="0"/>
                <a:cs typeface="Times New Roman" panose="02020603050405020304" pitchFamily="18" charset="0"/>
              </a:rPr>
              <a:t>(</a:t>
            </a:r>
            <a:r>
              <a:rPr lang="en-US" sz="1800" dirty="0">
                <a:solidFill>
                  <a:schemeClr val="bg1"/>
                </a:solidFill>
                <a:latin typeface="Times New Roman" panose="02020603050405020304" pitchFamily="18" charset="0"/>
                <a:cs typeface="Times New Roman" panose="02020603050405020304" pitchFamily="18" charset="0"/>
              </a:rPr>
              <a:t>2x</a:t>
            </a:r>
            <a:r>
              <a:rPr lang="ru-RU" sz="1800" dirty="0">
                <a:solidFill>
                  <a:schemeClr val="bg1"/>
                </a:solidFill>
                <a:latin typeface="Times New Roman" panose="02020603050405020304" pitchFamily="18" charset="0"/>
                <a:cs typeface="Times New Roman" panose="02020603050405020304" pitchFamily="18" charset="0"/>
              </a:rPr>
              <a:t>)</a:t>
            </a:r>
            <a:endParaRPr lang="en-US" sz="1800" dirty="0">
              <a:solidFill>
                <a:schemeClr val="bg1"/>
              </a:solidFill>
              <a:latin typeface="Times New Roman" panose="02020603050405020304" pitchFamily="18" charset="0"/>
              <a:cs typeface="Times New Roman" panose="02020603050405020304" pitchFamily="18" charset="0"/>
            </a:endParaRPr>
          </a:p>
          <a:p>
            <a:r>
              <a:rPr lang="ru-RU" sz="1800" dirty="0">
                <a:solidFill>
                  <a:schemeClr val="bg1"/>
                </a:solidFill>
                <a:latin typeface="Times New Roman" panose="02020603050405020304" pitchFamily="18" charset="0"/>
                <a:cs typeface="Times New Roman" panose="02020603050405020304" pitchFamily="18" charset="0"/>
              </a:rPr>
              <a:t>Джамперы (</a:t>
            </a:r>
            <a:r>
              <a:rPr lang="en-US" sz="1800" dirty="0">
                <a:solidFill>
                  <a:schemeClr val="bg1"/>
                </a:solidFill>
                <a:latin typeface="Times New Roman" panose="02020603050405020304" pitchFamily="18" charset="0"/>
                <a:cs typeface="Times New Roman" panose="02020603050405020304" pitchFamily="18" charset="0"/>
              </a:rPr>
              <a:t>8x</a:t>
            </a:r>
            <a:r>
              <a:rPr lang="ru-RU" sz="1800" dirty="0">
                <a:solidFill>
                  <a:schemeClr val="bg1"/>
                </a:solidFill>
                <a:latin typeface="Times New Roman" panose="02020603050405020304" pitchFamily="18" charset="0"/>
                <a:cs typeface="Times New Roman" panose="02020603050405020304" pitchFamily="18" charset="0"/>
              </a:rPr>
              <a:t>)</a:t>
            </a:r>
          </a:p>
        </p:txBody>
      </p:sp>
      <p:pic>
        <p:nvPicPr>
          <p:cNvPr id="1026" name="Picture 2" descr="https://3.allegroimg.com/original/034756/689a5de24b919f1038408f9d0c33/ARDUINO-UNO-R3-CH340-AVR-ATmega328-Producent-IN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1550" y="1529192"/>
            <a:ext cx="1860550" cy="1869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e01.alicdn.com/kf/H2767abf540df4d5891e231c3b0fcd1c5Y/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2100" y="1538137"/>
            <a:ext cx="1860550" cy="1860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ru.prom.st/655489360_w200_h200_lcd2004-posledovatelnyj-i2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2650" y="152501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g.brickowl.com/files/image_cache/larger/lego-solar-panel-set-966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8375" y="3398687"/>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algidokants.ru/images/detailed/4467/b5ebfa178a23e219ab19671eea124a2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2100" y="3409514"/>
            <a:ext cx="1860550" cy="18605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vsevozvraty.ru/wp-content/uploads/2019/12/vozvrat-radiodetale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72650" y="3407632"/>
            <a:ext cx="2201349" cy="146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99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9025" y="0"/>
            <a:ext cx="8534400" cy="944380"/>
          </a:xfrm>
        </p:spPr>
        <p:txBody>
          <a:bodyPr/>
          <a:lstStyle/>
          <a:p>
            <a:r>
              <a:rPr lang="ru-RU" b="1" dirty="0"/>
              <a:t>Общая стоимость проекта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006095081"/>
              </p:ext>
            </p:extLst>
          </p:nvPr>
        </p:nvGraphicFramePr>
        <p:xfrm>
          <a:off x="385274" y="1370105"/>
          <a:ext cx="11421375" cy="5193104"/>
        </p:xfrm>
        <a:graphic>
          <a:graphicData uri="http://schemas.openxmlformats.org/drawingml/2006/table">
            <a:tbl>
              <a:tblPr firstRow="1" bandRow="1">
                <a:tableStyleId>{5C22544A-7EE6-4342-B048-85BDC9FD1C3A}</a:tableStyleId>
              </a:tblPr>
              <a:tblGrid>
                <a:gridCol w="5020574">
                  <a:extLst>
                    <a:ext uri="{9D8B030D-6E8A-4147-A177-3AD203B41FA5}">
                      <a16:colId xmlns:a16="http://schemas.microsoft.com/office/drawing/2014/main" val="834751665"/>
                    </a:ext>
                  </a:extLst>
                </a:gridCol>
                <a:gridCol w="2593676">
                  <a:extLst>
                    <a:ext uri="{9D8B030D-6E8A-4147-A177-3AD203B41FA5}">
                      <a16:colId xmlns:a16="http://schemas.microsoft.com/office/drawing/2014/main" val="2235348964"/>
                    </a:ext>
                  </a:extLst>
                </a:gridCol>
                <a:gridCol w="3807125">
                  <a:extLst>
                    <a:ext uri="{9D8B030D-6E8A-4147-A177-3AD203B41FA5}">
                      <a16:colId xmlns:a16="http://schemas.microsoft.com/office/drawing/2014/main" val="4088238439"/>
                    </a:ext>
                  </a:extLst>
                </a:gridCol>
              </a:tblGrid>
              <a:tr h="741872">
                <a:tc>
                  <a:txBody>
                    <a:bodyPr/>
                    <a:lstStyle/>
                    <a:p>
                      <a:r>
                        <a:rPr lang="ru-RU" dirty="0"/>
                        <a:t>Стоимость</a:t>
                      </a:r>
                      <a:r>
                        <a:rPr lang="ru-RU" baseline="0" dirty="0"/>
                        <a:t> компонентов</a:t>
                      </a:r>
                      <a:endParaRPr lang="ru-RU" dirty="0"/>
                    </a:p>
                  </a:txBody>
                  <a:tcPr/>
                </a:tc>
                <a:tc>
                  <a:txBody>
                    <a:bodyPr/>
                    <a:lstStyle/>
                    <a:p>
                      <a:r>
                        <a:rPr lang="ru-RU" dirty="0"/>
                        <a:t>Стоимость труда</a:t>
                      </a:r>
                    </a:p>
                  </a:txBody>
                  <a:tcPr/>
                </a:tc>
                <a:tc>
                  <a:txBody>
                    <a:bodyPr/>
                    <a:lstStyle/>
                    <a:p>
                      <a:r>
                        <a:rPr lang="ru-RU" dirty="0"/>
                        <a:t>Общая стоимость проекта</a:t>
                      </a:r>
                    </a:p>
                  </a:txBody>
                  <a:tcPr/>
                </a:tc>
                <a:extLst>
                  <a:ext uri="{0D108BD9-81ED-4DB2-BD59-A6C34878D82A}">
                    <a16:rowId xmlns:a16="http://schemas.microsoft.com/office/drawing/2014/main" val="2120667887"/>
                  </a:ext>
                </a:extLst>
              </a:tr>
              <a:tr h="741872">
                <a:tc>
                  <a:txBody>
                    <a:bodyPr/>
                    <a:lstStyle/>
                    <a:p>
                      <a:r>
                        <a:rPr lang="en-US" dirty="0"/>
                        <a:t>Arduino Uno</a:t>
                      </a:r>
                      <a:r>
                        <a:rPr lang="ru-RU" dirty="0"/>
                        <a:t> (350 руб.)</a:t>
                      </a:r>
                    </a:p>
                  </a:txBody>
                  <a:tcPr/>
                </a:tc>
                <a:tc rowSpan="6">
                  <a:txBody>
                    <a:bodyPr/>
                    <a:lstStyle/>
                    <a:p>
                      <a:r>
                        <a:rPr lang="ru-RU" dirty="0"/>
                        <a:t>Стоимость</a:t>
                      </a:r>
                      <a:r>
                        <a:rPr lang="ru-RU" baseline="0" dirty="0"/>
                        <a:t> компонентов </a:t>
                      </a:r>
                      <a:r>
                        <a:rPr lang="ru-RU" dirty="0"/>
                        <a:t>* 1,5</a:t>
                      </a:r>
                    </a:p>
                  </a:txBody>
                  <a:tcPr/>
                </a:tc>
                <a:tc rowSpan="6">
                  <a:txBody>
                    <a:bodyPr/>
                    <a:lstStyle/>
                    <a:p>
                      <a:r>
                        <a:rPr lang="ru-RU" dirty="0"/>
                        <a:t>12225 руб.</a:t>
                      </a:r>
                    </a:p>
                  </a:txBody>
                  <a:tcPr/>
                </a:tc>
                <a:extLst>
                  <a:ext uri="{0D108BD9-81ED-4DB2-BD59-A6C34878D82A}">
                    <a16:rowId xmlns:a16="http://schemas.microsoft.com/office/drawing/2014/main" val="752356754"/>
                  </a:ext>
                </a:extLst>
              </a:tr>
              <a:tr h="741872">
                <a:tc>
                  <a:txBody>
                    <a:bodyPr/>
                    <a:lstStyle/>
                    <a:p>
                      <a:r>
                        <a:rPr lang="en-US" dirty="0"/>
                        <a:t>Relay shield </a:t>
                      </a:r>
                      <a:r>
                        <a:rPr lang="ru-RU" dirty="0"/>
                        <a:t>для </a:t>
                      </a:r>
                      <a:r>
                        <a:rPr lang="en-US" dirty="0"/>
                        <a:t>Arduino Uno (</a:t>
                      </a:r>
                      <a:r>
                        <a:rPr lang="ru-RU" dirty="0"/>
                        <a:t>135 руб.</a:t>
                      </a:r>
                      <a:r>
                        <a:rPr lang="en-US" dirty="0"/>
                        <a:t>)</a:t>
                      </a:r>
                      <a:endParaRPr lang="ru-RU" dirty="0"/>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3546748397"/>
                  </a:ext>
                </a:extLst>
              </a:tr>
              <a:tr h="741872">
                <a:tc>
                  <a:txBody>
                    <a:bodyPr/>
                    <a:lstStyle/>
                    <a:p>
                      <a:r>
                        <a:rPr lang="ru-RU" dirty="0"/>
                        <a:t>Солнечные панели (</a:t>
                      </a:r>
                      <a:r>
                        <a:rPr lang="en-US" dirty="0"/>
                        <a:t>3265 </a:t>
                      </a:r>
                      <a:r>
                        <a:rPr lang="ru-RU" dirty="0"/>
                        <a:t>руб.</a:t>
                      </a:r>
                      <a:r>
                        <a:rPr lang="ru-RU" baseline="0" dirty="0"/>
                        <a:t> * 2 = 6530 руб.</a:t>
                      </a:r>
                      <a:r>
                        <a:rPr lang="ru-RU" dirty="0"/>
                        <a:t>)</a:t>
                      </a:r>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734417677"/>
                  </a:ext>
                </a:extLst>
              </a:tr>
              <a:tr h="741872">
                <a:tc>
                  <a:txBody>
                    <a:bodyPr/>
                    <a:lstStyle/>
                    <a:p>
                      <a:r>
                        <a:rPr lang="ru-RU" dirty="0"/>
                        <a:t>Дисплей </a:t>
                      </a:r>
                      <a:r>
                        <a:rPr lang="en-US" dirty="0"/>
                        <a:t>LCD2004 (</a:t>
                      </a:r>
                      <a:r>
                        <a:rPr lang="ru-RU" dirty="0"/>
                        <a:t>335 руб.</a:t>
                      </a:r>
                      <a:r>
                        <a:rPr lang="en-US" dirty="0"/>
                        <a:t>)</a:t>
                      </a:r>
                      <a:endParaRPr lang="ru-RU" dirty="0"/>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1926988520"/>
                  </a:ext>
                </a:extLst>
              </a:tr>
              <a:tr h="741872">
                <a:tc>
                  <a:txBody>
                    <a:bodyPr/>
                    <a:lstStyle/>
                    <a:p>
                      <a:r>
                        <a:rPr lang="ru-RU" dirty="0"/>
                        <a:t>Батареи (220</a:t>
                      </a:r>
                      <a:r>
                        <a:rPr lang="ru-RU" baseline="0" dirty="0"/>
                        <a:t> руб. * 2 = 440 руб.</a:t>
                      </a:r>
                      <a:r>
                        <a:rPr lang="ru-RU" dirty="0"/>
                        <a:t>)</a:t>
                      </a:r>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3747453003"/>
                  </a:ext>
                </a:extLst>
              </a:tr>
              <a:tr h="741872">
                <a:tc>
                  <a:txBody>
                    <a:bodyPr/>
                    <a:lstStyle/>
                    <a:p>
                      <a:r>
                        <a:rPr lang="ru-RU" dirty="0"/>
                        <a:t>Остальные компоненты (400 руб.)</a:t>
                      </a:r>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1132589934"/>
                  </a:ext>
                </a:extLst>
              </a:tr>
            </a:tbl>
          </a:graphicData>
        </a:graphic>
      </p:graphicFrame>
    </p:spTree>
    <p:extLst>
      <p:ext uri="{BB962C8B-B14F-4D97-AF65-F5344CB8AC3E}">
        <p14:creationId xmlns:p14="http://schemas.microsoft.com/office/powerpoint/2010/main" val="749250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1762" y="63449"/>
            <a:ext cx="5277787" cy="792140"/>
          </a:xfrm>
        </p:spPr>
        <p:txBody>
          <a:bodyPr/>
          <a:lstStyle/>
          <a:p>
            <a:r>
              <a:rPr lang="ru-RU" b="1" dirty="0"/>
              <a:t>Программа проекта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84915"/>
            <a:ext cx="3433997" cy="483502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298" y="1314241"/>
            <a:ext cx="6427954" cy="4835021"/>
          </a:xfrm>
          <a:prstGeom prst="rect">
            <a:avLst/>
          </a:prstGeom>
        </p:spPr>
      </p:pic>
      <p:sp>
        <p:nvSpPr>
          <p:cNvPr id="6" name="TextBox 5"/>
          <p:cNvSpPr txBox="1"/>
          <p:nvPr/>
        </p:nvSpPr>
        <p:spPr>
          <a:xfrm>
            <a:off x="838200" y="6378588"/>
            <a:ext cx="6955750" cy="338554"/>
          </a:xfrm>
          <a:prstGeom prst="rect">
            <a:avLst/>
          </a:prstGeom>
          <a:noFill/>
        </p:spPr>
        <p:txBody>
          <a:bodyPr wrap="none" rtlCol="0">
            <a:spAutoFit/>
          </a:bodyPr>
          <a:lstStyle/>
          <a:p>
            <a:r>
              <a:rPr lang="ru-RU" sz="1600" dirty="0"/>
              <a:t>Все программы представлены по ссылкам в конце презентации</a:t>
            </a:r>
          </a:p>
        </p:txBody>
      </p:sp>
    </p:spTree>
    <p:extLst>
      <p:ext uri="{BB962C8B-B14F-4D97-AF65-F5344CB8AC3E}">
        <p14:creationId xmlns:p14="http://schemas.microsoft.com/office/powerpoint/2010/main" val="374960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6841" y="0"/>
            <a:ext cx="8475236" cy="1507067"/>
          </a:xfrm>
        </p:spPr>
        <p:txBody>
          <a:bodyPr/>
          <a:lstStyle/>
          <a:p>
            <a:r>
              <a:rPr lang="ru-RU" dirty="0"/>
              <a:t>Программа солнечного </a:t>
            </a:r>
            <a:r>
              <a:rPr lang="ru-RU" dirty="0" err="1"/>
              <a:t>трекера</a:t>
            </a:r>
            <a:endParaRPr lang="ru-RU" dirty="0"/>
          </a:p>
        </p:txBody>
      </p:sp>
      <p:pic>
        <p:nvPicPr>
          <p:cNvPr id="4" name="Объект 3" descr="solar_tracker | Arduino 1.8.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7122" y="1243990"/>
            <a:ext cx="9554674" cy="5211641"/>
          </a:xfrm>
        </p:spPr>
      </p:pic>
    </p:spTree>
    <p:extLst>
      <p:ext uri="{BB962C8B-B14F-4D97-AF65-F5344CB8AC3E}">
        <p14:creationId xmlns:p14="http://schemas.microsoft.com/office/powerpoint/2010/main" val="3020662645"/>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311</TotalTime>
  <Words>585</Words>
  <Application>Microsoft Office PowerPoint</Application>
  <PresentationFormat>Широкоэкранный</PresentationFormat>
  <Paragraphs>57</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Сектор</vt:lpstr>
      <vt:lpstr>Творческий проект «Бесперебойный источник питания на основе солнечных панелей»</vt:lpstr>
      <vt:lpstr>Актуальность проекта</vt:lpstr>
      <vt:lpstr>Цель и задачи проекта</vt:lpstr>
      <vt:lpstr>Описание проекта</vt:lpstr>
      <vt:lpstr>Аналоги проекта</vt:lpstr>
      <vt:lpstr>Компоненты, используемые в проекте</vt:lpstr>
      <vt:lpstr>Общая стоимость проекта</vt:lpstr>
      <vt:lpstr>Программа проекта</vt:lpstr>
      <vt:lpstr>Программа солнечного трекера</vt:lpstr>
      <vt:lpstr>Художественное оформление</vt:lpstr>
      <vt:lpstr>Перспективы развития проекта</vt:lpstr>
      <vt:lpstr>Ссылки на материалы</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Творческий проект «Бесперебойный источник питания на основе солнечных панелей»</dc:title>
  <dc:creator>user</dc:creator>
  <cp:lastModifiedBy>Неизвестный пользователь</cp:lastModifiedBy>
  <cp:revision>44</cp:revision>
  <dcterms:created xsi:type="dcterms:W3CDTF">2021-03-16T10:58:12Z</dcterms:created>
  <dcterms:modified xsi:type="dcterms:W3CDTF">2021-05-20T18:17:28Z</dcterms:modified>
</cp:coreProperties>
</file>