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6" r:id="rId10"/>
    <p:sldId id="267" r:id="rId11"/>
    <p:sldId id="270" r:id="rId12"/>
    <p:sldId id="271" r:id="rId13"/>
    <p:sldId id="272" r:id="rId14"/>
    <p:sldId id="27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dent" initials="S" lastIdx="0" clrIdx="0">
    <p:extLst>
      <p:ext uri="{19B8F6BF-5375-455C-9EA6-DF929625EA0E}">
        <p15:presenceInfo xmlns:p15="http://schemas.microsoft.com/office/powerpoint/2012/main" userId="Stude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CDD88-9106-44A5-998B-C314C00F74C7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66B7F-42E3-4F64-A1D5-DEEDBFD35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66B7F-42E3-4F64-A1D5-DEEDBFD3525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47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66B7F-42E3-4F64-A1D5-DEEDBFD3525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72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59CB-B0C3-453F-B394-ADE0FA7A22A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27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59CB-B0C3-453F-B394-ADE0FA7A22A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1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59CB-B0C3-453F-B394-ADE0FA7A22A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9763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59CB-B0C3-453F-B394-ADE0FA7A22A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358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59CB-B0C3-453F-B394-ADE0FA7A22A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4124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59CB-B0C3-453F-B394-ADE0FA7A22A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959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59CB-B0C3-453F-B394-ADE0FA7A22A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343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59CB-B0C3-453F-B394-ADE0FA7A22A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50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59CB-B0C3-453F-B394-ADE0FA7A22A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41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59CB-B0C3-453F-B394-ADE0FA7A22A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2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59CB-B0C3-453F-B394-ADE0FA7A22A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08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59CB-B0C3-453F-B394-ADE0FA7A22A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83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59CB-B0C3-453F-B394-ADE0FA7A22A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62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59CB-B0C3-453F-B394-ADE0FA7A22A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47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59CB-B0C3-453F-B394-ADE0FA7A22A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95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59CB-B0C3-453F-B394-ADE0FA7A22A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09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359CB-B0C3-453F-B394-ADE0FA7A22AC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21ADD3F-6188-42A1-B955-F31FA863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4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745" y="1537855"/>
            <a:ext cx="10654146" cy="26046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Автономное </a:t>
            </a:r>
            <a:r>
              <a:rPr lang="ru-RU" sz="4400" b="1" dirty="0">
                <a:solidFill>
                  <a:srgbClr val="C00000"/>
                </a:solidFill>
              </a:rPr>
              <a:t>энергообеспечение частного дома кинетической архитектуры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142509"/>
            <a:ext cx="8915399" cy="2563091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Проект выполнили: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Вилисов Иван; Толмачев Александр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МАОУ МО г. Ирбит «Средняя общеобразовательная школа №13»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Руководитель проекта: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Толмачев Владислав Григорьевич учитель технологии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МАОУ МО г. Ирбит «Средняя общеобразовательная школа №13»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710" y="360218"/>
            <a:ext cx="10307782" cy="13716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Виды </a:t>
            </a:r>
            <a:r>
              <a:rPr lang="ru-RU" sz="4000" b="1" dirty="0" err="1" smtClean="0">
                <a:solidFill>
                  <a:srgbClr val="002060"/>
                </a:solidFill>
              </a:rPr>
              <a:t>трекеров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(системы для ориентации на Солнце)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604" y="1979907"/>
            <a:ext cx="9627994" cy="441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9906" y="1122872"/>
            <a:ext cx="8911687" cy="405872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Эксперимент по Определению КПД солнечной панели в неподвижном положении и при использовании предлагаемой конструкции кинетического здания с системой слежения за Солнцем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4379" y="471055"/>
            <a:ext cx="8911687" cy="16625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 помощью учителя физики мы вывели формулу для расчета КПД солнечной панели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9673" y="5786107"/>
            <a:ext cx="70418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Площадь прямоугольной солнечной панели.</a:t>
            </a:r>
          </a:p>
          <a:p>
            <a:pPr algn="ctr"/>
            <a:r>
              <a:rPr lang="ru-RU" dirty="0" smtClean="0"/>
              <a:t> Высота 55мм =0,055м. Ширина 80мм =0,08м </a:t>
            </a:r>
            <a:r>
              <a:rPr lang="en-US" dirty="0" smtClean="0"/>
              <a:t>S</a:t>
            </a:r>
            <a:r>
              <a:rPr lang="ru-RU" dirty="0" smtClean="0"/>
              <a:t> = 0,0044м²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08931" y="2860691"/>
            <a:ext cx="68025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</a:t>
            </a:r>
            <a:r>
              <a:rPr lang="ru-RU" dirty="0" smtClean="0"/>
              <a:t>- световой поток, падающий на малую поверхность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462" y="2128452"/>
            <a:ext cx="1532135" cy="7365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063" y="3260586"/>
            <a:ext cx="1006313" cy="5365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41091" y="3879755"/>
            <a:ext cx="47382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Р – полезная мощность фотоэлемента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837" y="4382111"/>
            <a:ext cx="3544762" cy="7638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78555" y="5279010"/>
            <a:ext cx="2960672" cy="3740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КПД солнечной панели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7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401782"/>
            <a:ext cx="8911687" cy="105294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График зависимости КПД солнечной панели от угла падения света на её поверхность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6068" y="1454727"/>
            <a:ext cx="7872749" cy="4599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0691" y="6211669"/>
            <a:ext cx="92409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Ряд 1.- неподвижная панель. Ряд 2 панель следящая за световым потоком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6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207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Оборудование для эксперимента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5521" y="1911874"/>
            <a:ext cx="1787976" cy="1366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081" y="1808569"/>
            <a:ext cx="1787976" cy="1352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6878"/>
          <a:stretch/>
        </p:blipFill>
        <p:spPr>
          <a:xfrm>
            <a:off x="2825385" y="1770035"/>
            <a:ext cx="1787976" cy="14131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5638" t="9110" r="5878" b="9435"/>
          <a:stretch/>
        </p:blipFill>
        <p:spPr>
          <a:xfrm>
            <a:off x="2592925" y="4671076"/>
            <a:ext cx="1787235" cy="12339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2925" y="3431978"/>
            <a:ext cx="2367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Солнечная панель Выдающая ток напряжением 5В; силой тока 5мА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2614" y="3492668"/>
            <a:ext cx="2410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Модуль заряда одного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Li-ion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аккумулятора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4891" y="3492668"/>
            <a:ext cx="2549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Преобразователь повышающий на базе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XL6019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5А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2925" y="5943772"/>
            <a:ext cx="2020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Аккумулятор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LI-ION (18650), 2800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МАЧ, 4А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4591" y="4673679"/>
            <a:ext cx="1598937" cy="12313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43404" y="6076968"/>
            <a:ext cx="216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Светодиодный фонарик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/>
          <a:srcRect l="14809" r="4681" b="23508"/>
          <a:stretch/>
        </p:blipFill>
        <p:spPr>
          <a:xfrm>
            <a:off x="7525853" y="4595922"/>
            <a:ext cx="1825966" cy="13011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25853" y="6076967"/>
            <a:ext cx="170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Мульти метр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69221" y="4559991"/>
            <a:ext cx="1337052" cy="13370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684328" y="6076968"/>
            <a:ext cx="1967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Светодиодная лента  12В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9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Многие городские жители стремятся построить свой дом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745673" y="5467748"/>
            <a:ext cx="10072254" cy="117893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Многие участки для застройки удалены от централизованного электроснабжения.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Необходим альтернативный источник энергоснабжения дома.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27353"/>
          <a:stretch/>
        </p:blipFill>
        <p:spPr>
          <a:xfrm>
            <a:off x="4075918" y="2033950"/>
            <a:ext cx="5045193" cy="343379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2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401782"/>
            <a:ext cx="9878290" cy="128847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Цель </a:t>
            </a:r>
            <a:r>
              <a:rPr lang="ru-RU" sz="2400" b="1" dirty="0">
                <a:solidFill>
                  <a:srgbClr val="002060"/>
                </a:solidFill>
              </a:rPr>
              <a:t>проекта: </a:t>
            </a:r>
            <a:r>
              <a:rPr lang="ru-RU" sz="2400" b="1" dirty="0" smtClean="0">
                <a:solidFill>
                  <a:srgbClr val="C00000"/>
                </a:solidFill>
              </a:rPr>
              <a:t>Разработать </a:t>
            </a:r>
            <a:r>
              <a:rPr lang="ru-RU" sz="2400" b="1" dirty="0">
                <a:solidFill>
                  <a:srgbClr val="C00000"/>
                </a:solidFill>
              </a:rPr>
              <a:t>малоэтажное здание кинетической (подвижной) архитектуры для повышения КПД солнечной панели размещённой на крыше дома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1" y="1690255"/>
            <a:ext cx="9767454" cy="4946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Задачи проекта: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•	Выделить типы движения частей динамических зданий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•	Исследовать здания динамической архитектуры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•	Сконструировать частный дом с элементами динамической архитектуры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•	Провести эксперименты с солнечной панелью с использованием систем слежения за Солнцем и без них с целью определения экономического эффекта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•	Изготовить модель дома с установленной солнечной панелью с использованием элементов конструктора EV3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•	Написать программу работы дома с системой слежения за Солнцем и провести испытания конструкции.</a:t>
            </a:r>
          </a:p>
        </p:txBody>
      </p:sp>
    </p:spTree>
    <p:extLst>
      <p:ext uri="{BB962C8B-B14F-4D97-AF65-F5344CB8AC3E}">
        <p14:creationId xmlns:p14="http://schemas.microsoft.com/office/powerpoint/2010/main" val="22409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4837" y="448889"/>
            <a:ext cx="9869776" cy="79129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Типы </a:t>
            </a:r>
            <a:r>
              <a:rPr lang="ru-RU" sz="3200" b="1" dirty="0">
                <a:solidFill>
                  <a:srgbClr val="002060"/>
                </a:solidFill>
              </a:rPr>
              <a:t>движения частей динамических зданий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00" r="13416"/>
          <a:stretch/>
        </p:blipFill>
        <p:spPr>
          <a:xfrm>
            <a:off x="3467876" y="1240182"/>
            <a:ext cx="2836987" cy="24700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609" y="1295793"/>
            <a:ext cx="2295808" cy="24728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723" y="3837584"/>
            <a:ext cx="2534713" cy="24189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3218" r="4486"/>
          <a:stretch/>
        </p:blipFill>
        <p:spPr>
          <a:xfrm>
            <a:off x="6345805" y="3895600"/>
            <a:ext cx="2867468" cy="23608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86585" y="3375919"/>
            <a:ext cx="2396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Скользящие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07963" y="3304166"/>
            <a:ext cx="2145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Складные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4945" y="6025660"/>
            <a:ext cx="2989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Вращающиеся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44834" y="6010738"/>
            <a:ext cx="3486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Раскрывающиеся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111" y="272508"/>
            <a:ext cx="9814356" cy="8583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Систематизация объектов кинетической </a:t>
            </a:r>
            <a:r>
              <a:rPr lang="ru-RU" sz="2800" dirty="0" smtClean="0">
                <a:solidFill>
                  <a:srgbClr val="C00000"/>
                </a:solidFill>
              </a:rPr>
              <a:t>архитектуры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(часть таблицы)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364653"/>
              </p:ext>
            </p:extLst>
          </p:nvPr>
        </p:nvGraphicFramePr>
        <p:xfrm>
          <a:off x="110835" y="1334808"/>
          <a:ext cx="11914909" cy="5426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162">
                  <a:extLst>
                    <a:ext uri="{9D8B030D-6E8A-4147-A177-3AD203B41FA5}">
                      <a16:colId xmlns:a16="http://schemas.microsoft.com/office/drawing/2014/main" val="2917624861"/>
                    </a:ext>
                  </a:extLst>
                </a:gridCol>
                <a:gridCol w="1960150">
                  <a:extLst>
                    <a:ext uri="{9D8B030D-6E8A-4147-A177-3AD203B41FA5}">
                      <a16:colId xmlns:a16="http://schemas.microsoft.com/office/drawing/2014/main" val="2469251010"/>
                    </a:ext>
                  </a:extLst>
                </a:gridCol>
                <a:gridCol w="1869351">
                  <a:extLst>
                    <a:ext uri="{9D8B030D-6E8A-4147-A177-3AD203B41FA5}">
                      <a16:colId xmlns:a16="http://schemas.microsoft.com/office/drawing/2014/main" val="3542628626"/>
                    </a:ext>
                  </a:extLst>
                </a:gridCol>
                <a:gridCol w="1489364">
                  <a:extLst>
                    <a:ext uri="{9D8B030D-6E8A-4147-A177-3AD203B41FA5}">
                      <a16:colId xmlns:a16="http://schemas.microsoft.com/office/drawing/2014/main" val="3790722401"/>
                    </a:ext>
                  </a:extLst>
                </a:gridCol>
                <a:gridCol w="1972028">
                  <a:extLst>
                    <a:ext uri="{9D8B030D-6E8A-4147-A177-3AD203B41FA5}">
                      <a16:colId xmlns:a16="http://schemas.microsoft.com/office/drawing/2014/main" val="149326557"/>
                    </a:ext>
                  </a:extLst>
                </a:gridCol>
                <a:gridCol w="2509854">
                  <a:extLst>
                    <a:ext uri="{9D8B030D-6E8A-4147-A177-3AD203B41FA5}">
                      <a16:colId xmlns:a16="http://schemas.microsoft.com/office/drawing/2014/main" val="399774338"/>
                    </a:ext>
                  </a:extLst>
                </a:gridCol>
              </a:tblGrid>
              <a:tr h="441972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Исследуемый объект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Изображение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Физические характеристики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Назначение элемента движения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388002"/>
                  </a:ext>
                </a:extLst>
              </a:tr>
              <a:tr h="7628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Кинетическая форма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Элемент движения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 движения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282928"/>
                  </a:ext>
                </a:extLst>
              </a:tr>
              <a:tr h="1417009">
                <a:tc>
                  <a:txBody>
                    <a:bodyPr/>
                    <a:lstStyle/>
                    <a:p>
                      <a:r>
                        <a:rPr lang="ru-RU" dirty="0" smtClean="0"/>
                        <a:t>1. Вилла</a:t>
                      </a:r>
                    </a:p>
                    <a:p>
                      <a:r>
                        <a:rPr lang="ru-RU" dirty="0" smtClean="0"/>
                        <a:t>«Подсолнух»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Объём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Вращательное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Регулирование дневного освещения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396892"/>
                  </a:ext>
                </a:extLst>
              </a:tr>
              <a:tr h="1575490">
                <a:tc>
                  <a:txBody>
                    <a:bodyPr/>
                    <a:lstStyle/>
                    <a:p>
                      <a:r>
                        <a:rPr lang="ru-RU" dirty="0" smtClean="0"/>
                        <a:t>2. Останкинская</a:t>
                      </a:r>
                    </a:p>
                    <a:p>
                      <a:r>
                        <a:rPr lang="ru-RU" dirty="0" smtClean="0"/>
                        <a:t>Телебашня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Объём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Вращательное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Обеспечение разнообразных</a:t>
                      </a:r>
                      <a:r>
                        <a:rPr lang="ru-RU" baseline="0" dirty="0" smtClean="0"/>
                        <a:t> видов из окон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665664"/>
                  </a:ext>
                </a:extLst>
              </a:tr>
              <a:tr h="1228882">
                <a:tc>
                  <a:txBody>
                    <a:bodyPr/>
                    <a:lstStyle/>
                    <a:p>
                      <a:r>
                        <a:rPr lang="ru-RU" dirty="0" smtClean="0"/>
                        <a:t>3. Института</a:t>
                      </a:r>
                    </a:p>
                    <a:p>
                      <a:r>
                        <a:rPr lang="ru-RU" dirty="0" smtClean="0"/>
                        <a:t>арабское мира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Поверхность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Фасад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Открывающее</a:t>
                      </a:r>
                      <a:r>
                        <a:rPr lang="ru-RU" baseline="0" dirty="0" smtClean="0"/>
                        <a:t> - закрывающее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Привлечение внимания,</a:t>
                      </a:r>
                    </a:p>
                    <a:p>
                      <a:pPr algn="ctr"/>
                      <a:r>
                        <a:rPr lang="ru-RU" dirty="0" smtClean="0"/>
                        <a:t>Регулирование</a:t>
                      </a:r>
                    </a:p>
                    <a:p>
                      <a:pPr algn="ctr"/>
                      <a:r>
                        <a:rPr lang="ru-RU" dirty="0" smtClean="0"/>
                        <a:t>микроклимата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91347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91" y="2652666"/>
            <a:ext cx="1627025" cy="12240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r="5886" b="10511"/>
          <a:stretch/>
        </p:blipFill>
        <p:spPr>
          <a:xfrm>
            <a:off x="2390791" y="4047912"/>
            <a:ext cx="1488480" cy="13419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426" y="5593845"/>
            <a:ext cx="1557753" cy="104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799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Результаты конструирования частного дома кинетической архитектуры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84964" y="2407313"/>
            <a:ext cx="4738929" cy="3554196"/>
          </a:xfrm>
        </p:spPr>
      </p:pic>
      <p:sp>
        <p:nvSpPr>
          <p:cNvPr id="5" name="TextBox 4"/>
          <p:cNvSpPr txBox="1"/>
          <p:nvPr/>
        </p:nvSpPr>
        <p:spPr>
          <a:xfrm>
            <a:off x="7003472" y="5029200"/>
            <a:ext cx="4142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Первый этаж в форме восьмигранника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1236" y="3519055"/>
            <a:ext cx="3754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Второй этаж цилиндрической формы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1236" y="2103750"/>
            <a:ext cx="3906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Двухскатная крыша с различными углами их наклона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5735782" y="5292437"/>
            <a:ext cx="1925782" cy="90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514109" y="3872998"/>
            <a:ext cx="21474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5070764" y="2466109"/>
            <a:ext cx="2590800" cy="290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7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821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Чертеж частного дома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41" y="1848179"/>
            <a:ext cx="8740605" cy="3846039"/>
          </a:xfrm>
        </p:spPr>
      </p:pic>
      <p:sp>
        <p:nvSpPr>
          <p:cNvPr id="6" name="TextBox 5"/>
          <p:cNvSpPr txBox="1"/>
          <p:nvPr/>
        </p:nvSpPr>
        <p:spPr>
          <a:xfrm>
            <a:off x="3566499" y="1458409"/>
            <a:ext cx="244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Общий план дома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19455" y="1852735"/>
            <a:ext cx="270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План первого этажа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393384" y="1848179"/>
            <a:ext cx="268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План второго этажа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5838" y="5133154"/>
            <a:ext cx="2937164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Фундамент с механизмом поворота первого этажа</a:t>
            </a:r>
            <a:endParaRPr lang="ru-RU" b="1" dirty="0"/>
          </a:p>
        </p:txBody>
      </p:sp>
      <p:cxnSp>
        <p:nvCxnSpPr>
          <p:cNvPr id="11" name="Прямая со стрелкой 10"/>
          <p:cNvCxnSpPr>
            <a:stCxn id="9" idx="3"/>
          </p:cNvCxnSpPr>
          <p:nvPr/>
        </p:nvCxnSpPr>
        <p:spPr>
          <a:xfrm flipV="1">
            <a:off x="3213002" y="5416898"/>
            <a:ext cx="1123471" cy="177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7842" y="3913954"/>
            <a:ext cx="2956898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Основание с механизмом поворота второго этажа</a:t>
            </a:r>
            <a:endParaRPr lang="ru-RU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184740" y="3968568"/>
            <a:ext cx="1151733" cy="47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2564" y="2952905"/>
            <a:ext cx="2416572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Основная колонна конструкции</a:t>
            </a:r>
            <a:endParaRPr lang="ru-RU" b="1" dirty="0"/>
          </a:p>
        </p:txBody>
      </p:sp>
      <p:cxnSp>
        <p:nvCxnSpPr>
          <p:cNvPr id="24" name="Прямая со стрелкой 23"/>
          <p:cNvCxnSpPr>
            <a:stCxn id="17" idx="3"/>
          </p:cNvCxnSpPr>
          <p:nvPr/>
        </p:nvCxnSpPr>
        <p:spPr>
          <a:xfrm>
            <a:off x="2839136" y="3276071"/>
            <a:ext cx="1746719" cy="167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31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592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Управление поворотом второго этажа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9" t="12886" b="5303"/>
          <a:stretch/>
        </p:blipFill>
        <p:spPr>
          <a:xfrm>
            <a:off x="4177307" y="1953491"/>
            <a:ext cx="5742921" cy="4488873"/>
          </a:xfrm>
        </p:spPr>
      </p:pic>
      <p:sp>
        <p:nvSpPr>
          <p:cNvPr id="6" name="TextBox 5"/>
          <p:cNvSpPr txBox="1"/>
          <p:nvPr/>
        </p:nvSpPr>
        <p:spPr>
          <a:xfrm>
            <a:off x="2495943" y="1426320"/>
            <a:ext cx="2519402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Цветовой датчик</a:t>
            </a:r>
            <a:endParaRPr lang="ru-RU" sz="2000" b="1" dirty="0"/>
          </a:p>
        </p:txBody>
      </p:sp>
      <p:cxnSp>
        <p:nvCxnSpPr>
          <p:cNvPr id="8" name="Прямая со стрелкой 7"/>
          <p:cNvCxnSpPr>
            <a:stCxn id="6" idx="2"/>
          </p:cNvCxnSpPr>
          <p:nvPr/>
        </p:nvCxnSpPr>
        <p:spPr>
          <a:xfrm>
            <a:off x="3755644" y="1826430"/>
            <a:ext cx="2645156" cy="750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35091" y="1457097"/>
            <a:ext cx="2785137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Солнечная панель</a:t>
            </a:r>
            <a:endParaRPr lang="ru-RU" sz="2000" b="1" dirty="0"/>
          </a:p>
        </p:txBody>
      </p:sp>
      <p:cxnSp>
        <p:nvCxnSpPr>
          <p:cNvPr id="12" name="Прямая со стрелкой 11"/>
          <p:cNvCxnSpPr>
            <a:stCxn id="10" idx="2"/>
          </p:cNvCxnSpPr>
          <p:nvPr/>
        </p:nvCxnSpPr>
        <p:spPr>
          <a:xfrm flipH="1">
            <a:off x="7661566" y="1857207"/>
            <a:ext cx="866094" cy="747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13345" y="3173013"/>
            <a:ext cx="196058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Ось поворота панели</a:t>
            </a:r>
            <a:endParaRPr lang="ru-RU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893127" y="2909456"/>
            <a:ext cx="2729346" cy="648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065863" y="2895600"/>
            <a:ext cx="1814945" cy="193899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Трекер</a:t>
            </a:r>
            <a:r>
              <a:rPr lang="ru-RU" sz="2000" b="1" dirty="0" smtClean="0"/>
              <a:t> поворота панели средний мотор </a:t>
            </a:r>
            <a:r>
              <a:rPr lang="en-US" sz="2000" b="1" dirty="0" smtClean="0"/>
              <a:t>EV3</a:t>
            </a:r>
            <a:r>
              <a:rPr lang="ru-RU" sz="2000" b="1" dirty="0" smtClean="0"/>
              <a:t> с редуктором</a:t>
            </a:r>
            <a:endParaRPr lang="ru-RU" sz="2000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7398327" y="3408218"/>
            <a:ext cx="2840182" cy="456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19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4380" y="1206000"/>
            <a:ext cx="8911687" cy="9553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Программа работы второго этажа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473" y="2341418"/>
            <a:ext cx="11061086" cy="313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303</TotalTime>
  <Words>361</Words>
  <Application>Microsoft Office PowerPoint</Application>
  <PresentationFormat>Широкоэкранный</PresentationFormat>
  <Paragraphs>89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Легкий дым</vt:lpstr>
      <vt:lpstr> Автономное энергообеспечение частного дома кинетической архитектуры</vt:lpstr>
      <vt:lpstr>Многие городские жители стремятся построить свой дом</vt:lpstr>
      <vt:lpstr>Цель проекта: Разработать малоэтажное здание кинетической (подвижной) архитектуры для повышения КПД солнечной панели размещённой на крыше дома</vt:lpstr>
      <vt:lpstr>Типы движения частей динамических зданий </vt:lpstr>
      <vt:lpstr>Систематизация объектов кинетической архитектуры (часть таблицы)</vt:lpstr>
      <vt:lpstr>Результаты конструирования частного дома кинетической архитектуры</vt:lpstr>
      <vt:lpstr>Чертеж частного дома</vt:lpstr>
      <vt:lpstr>Управление поворотом второго этажа</vt:lpstr>
      <vt:lpstr>Программа работы второго этажа</vt:lpstr>
      <vt:lpstr>Виды трекеров  (системы для ориентации на Солнце)</vt:lpstr>
      <vt:lpstr>Эксперимент по Определению КПД солнечной панели в неподвижном положении и при использовании предлагаемой конструкции кинетического здания с системой слежения за Солнцем </vt:lpstr>
      <vt:lpstr>С помощью учителя физики мы вывели формулу для расчета КПД солнечной панели</vt:lpstr>
      <vt:lpstr>График зависимости КПД солнечной панели от угла падения света на её поверхность</vt:lpstr>
      <vt:lpstr>Оборудование для эксперимента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ОРС 2021 Команда  Не чёртова дюжина Автономное энергообеспечение частного дома кинетической архитектуры</dc:title>
  <dc:creator>Student</dc:creator>
  <cp:lastModifiedBy>Student</cp:lastModifiedBy>
  <cp:revision>44</cp:revision>
  <dcterms:created xsi:type="dcterms:W3CDTF">2021-03-24T06:33:30Z</dcterms:created>
  <dcterms:modified xsi:type="dcterms:W3CDTF">2021-05-13T13:47:25Z</dcterms:modified>
</cp:coreProperties>
</file>