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трава, небо, внешний, человек&#10;&#10;Автоматически созданное описание">
            <a:extLst>
              <a:ext uri="{FF2B5EF4-FFF2-40B4-BE49-F238E27FC236}">
                <a16:creationId xmlns="" xmlns:a16="http://schemas.microsoft.com/office/drawing/2014/main" id="{C471A0FB-E05A-4E79-8F91-114E751481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810" r="-2" b="1631"/>
          <a:stretch/>
        </p:blipFill>
        <p:spPr>
          <a:xfrm>
            <a:off x="6015107" y="-1"/>
            <a:ext cx="6176895" cy="2937954"/>
          </a:xfrm>
          <a:prstGeom prst="rect">
            <a:avLst/>
          </a:prstGeom>
        </p:spPr>
      </p:pic>
      <p:pic>
        <p:nvPicPr>
          <p:cNvPr id="5" name="Рисунок 5" descr="Изображение выглядит как трава, небо, внешний, поле&#10;&#10;Автоматически созданное описание">
            <a:extLst>
              <a:ext uri="{FF2B5EF4-FFF2-40B4-BE49-F238E27FC236}">
                <a16:creationId xmlns="" xmlns:a16="http://schemas.microsoft.com/office/drawing/2014/main" id="{6F81811A-921A-4BF9-9467-197FD979C2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485" r="1" b="1"/>
          <a:stretch/>
        </p:blipFill>
        <p:spPr>
          <a:xfrm>
            <a:off x="4203638" y="2937953"/>
            <a:ext cx="7988360" cy="3920047"/>
          </a:xfrm>
          <a:prstGeom prst="rect">
            <a:avLst/>
          </a:prstGeom>
        </p:spPr>
      </p:pic>
      <p:sp>
        <p:nvSpPr>
          <p:cNvPr id="13" name="Freeform: Shape 15">
            <a:extLst>
              <a:ext uri="{FF2B5EF4-FFF2-40B4-BE49-F238E27FC236}">
                <a16:creationId xmlns="" xmlns:a16="http://schemas.microsoft.com/office/drawing/2014/main" id="{8F23F8A3-8FD7-4779-8323-FDC26BE998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7">
            <a:extLst>
              <a:ext uri="{FF2B5EF4-FFF2-40B4-BE49-F238E27FC236}">
                <a16:creationId xmlns="" xmlns:a16="http://schemas.microsoft.com/office/drawing/2014/main" id="{F605C4CC-A25C-416F-8333-7CB7DC97D8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F6C42AC-29D4-4BE0-82BD-C9C2C64906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365125"/>
            <a:ext cx="526615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Название проекта : </a:t>
            </a:r>
            <a:b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БУДУЩЕЕ В ПОЛЕ 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EBDB9B7-8131-40B9-8990-12E10873F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2022601"/>
            <a:ext cx="3941499" cy="415436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 err="1" smtClean="0"/>
              <a:t>Выполнил</a:t>
            </a:r>
            <a:r>
              <a:rPr lang="ru-RU" sz="2000" dirty="0" smtClean="0"/>
              <a:t>и</a:t>
            </a:r>
            <a:r>
              <a:rPr lang="en-US" sz="2000" dirty="0" smtClean="0"/>
              <a:t> </a:t>
            </a:r>
            <a:r>
              <a:rPr lang="en-US" sz="2000" dirty="0"/>
              <a:t>: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 err="1"/>
              <a:t>Айназ</a:t>
            </a:r>
            <a:r>
              <a:rPr lang="en-US" sz="2000" dirty="0"/>
              <a:t> </a:t>
            </a:r>
            <a:r>
              <a:rPr lang="en-US" sz="2000" dirty="0" err="1" smtClean="0"/>
              <a:t>Хисматуллин</a:t>
            </a:r>
            <a:endParaRPr lang="ru-RU" sz="2000" dirty="0" smtClean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ru-RU" sz="2000" dirty="0" err="1" smtClean="0"/>
              <a:t>Илназ</a:t>
            </a:r>
            <a:r>
              <a:rPr lang="ru-RU" sz="2000" dirty="0" smtClean="0"/>
              <a:t> Хисматуллин</a:t>
            </a:r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 err="1" smtClean="0"/>
              <a:t>Руководител</a:t>
            </a:r>
            <a:r>
              <a:rPr lang="ru-RU" sz="2000" dirty="0" smtClean="0"/>
              <a:t>ь</a:t>
            </a:r>
            <a:r>
              <a:rPr lang="en-US" sz="2000" dirty="0" smtClean="0"/>
              <a:t>: </a:t>
            </a:r>
            <a:r>
              <a:rPr lang="en-US" sz="2000" dirty="0" err="1"/>
              <a:t>Альфия</a:t>
            </a:r>
            <a:r>
              <a:rPr lang="en-US" sz="2000" dirty="0"/>
              <a:t> </a:t>
            </a:r>
            <a:r>
              <a:rPr lang="en-US" sz="2000" dirty="0" err="1"/>
              <a:t>Сабирьяновна</a:t>
            </a:r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33021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="" xmlns:a16="http://schemas.microsoft.com/office/drawing/2014/main" id="{231BF440-39FA-4087-84CC-2EEC0BBDAF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рава, небо, внешний, поле&#10;&#10;Автоматически созданное описание">
            <a:extLst>
              <a:ext uri="{FF2B5EF4-FFF2-40B4-BE49-F238E27FC236}">
                <a16:creationId xmlns="" xmlns:a16="http://schemas.microsoft.com/office/drawing/2014/main" id="{12A48976-0B57-48C7-9F75-6374420955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338" r="-2" b="-2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5" name="Рисунок 5" descr="Изображение выглядит как небо, внешний, трава, поле&#10;&#10;Автоматически созданное описание">
            <a:extLst>
              <a:ext uri="{FF2B5EF4-FFF2-40B4-BE49-F238E27FC236}">
                <a16:creationId xmlns="" xmlns:a16="http://schemas.microsoft.com/office/drawing/2014/main" id="{21C93831-BA82-4733-867D-83F55590BF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938" r="-2" b="9360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6" name="Freeform: Shape 15">
            <a:extLst>
              <a:ext uri="{FF2B5EF4-FFF2-40B4-BE49-F238E27FC236}">
                <a16:creationId xmlns="" xmlns:a16="http://schemas.microsoft.com/office/drawing/2014/main" id="{F04E4CBA-303B-48BD-8451-C2701CB0EE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="" xmlns:a16="http://schemas.microsoft.com/office/drawing/2014/main" id="{F6CA58B3-AFCC-4A40-9882-50D5080879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24FA42-A685-4B2D-ABA2-41A6ECC5E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rmAutofit/>
          </a:bodyPr>
          <a:lstStyle/>
          <a:p>
            <a:r>
              <a:rPr lang="ru-RU" sz="3400">
                <a:cs typeface="Calibri Light"/>
              </a:rPr>
              <a:t>БУДУЩЕЕ В ПОЛЕ</a:t>
            </a:r>
            <a:endParaRPr lang="ru-RU" sz="3400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75C56826-D4E5-42ED-8529-079651CB30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2" name="Rectangle 21">
            <a:extLst>
              <a:ext uri="{FF2B5EF4-FFF2-40B4-BE49-F238E27FC236}">
                <a16:creationId xmlns="" xmlns:a16="http://schemas.microsoft.com/office/drawing/2014/main" id="{82095FCE-EF05-4443-B97A-85DEE3A5CA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CA00AE6B-AA30-4CF8-BA6F-339B780AD7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551A7F3-D19D-449C-B279-036F191DC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2611"/>
            <a:ext cx="4832803" cy="36643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2000" dirty="0" smtClean="0">
                <a:cs typeface="Calibri"/>
              </a:rPr>
              <a:t>Выполнили </a:t>
            </a:r>
            <a:r>
              <a:rPr lang="ru-RU" sz="2000" dirty="0">
                <a:cs typeface="Calibri"/>
              </a:rPr>
              <a:t>:</a:t>
            </a:r>
          </a:p>
          <a:p>
            <a:r>
              <a:rPr lang="ru-RU" sz="2000" dirty="0">
                <a:cs typeface="Calibri"/>
              </a:rPr>
              <a:t> </a:t>
            </a:r>
            <a:r>
              <a:rPr lang="ru-RU" sz="2000" dirty="0" smtClean="0">
                <a:cs typeface="Calibri"/>
              </a:rPr>
              <a:t>Хисматуллины </a:t>
            </a:r>
            <a:r>
              <a:rPr lang="ru-RU" sz="2000" dirty="0" err="1" smtClean="0">
                <a:cs typeface="Calibri"/>
              </a:rPr>
              <a:t>Айназ</a:t>
            </a:r>
            <a:r>
              <a:rPr lang="ru-RU" sz="2000" dirty="0" smtClean="0">
                <a:cs typeface="Calibri"/>
              </a:rPr>
              <a:t> и </a:t>
            </a:r>
            <a:r>
              <a:rPr lang="ru-RU" sz="2000" dirty="0" err="1" smtClean="0">
                <a:cs typeface="Calibri"/>
              </a:rPr>
              <a:t>Ильназ</a:t>
            </a:r>
            <a:endParaRPr lang="ru-RU" sz="2000" dirty="0">
              <a:cs typeface="Calibri"/>
            </a:endParaRPr>
          </a:p>
          <a:p>
            <a:r>
              <a:rPr lang="ru-RU" sz="2000" dirty="0" smtClean="0">
                <a:cs typeface="Calibri"/>
              </a:rPr>
              <a:t>Руководитель </a:t>
            </a:r>
            <a:r>
              <a:rPr lang="ru-RU" sz="2000" dirty="0">
                <a:cs typeface="Calibri"/>
              </a:rPr>
              <a:t>: Альфия </a:t>
            </a:r>
            <a:r>
              <a:rPr lang="ru-RU" sz="2000" dirty="0" err="1">
                <a:cs typeface="Calibri"/>
              </a:rPr>
              <a:t>Сабирьяновна</a:t>
            </a:r>
            <a:r>
              <a:rPr lang="ru-RU" sz="2000" dirty="0"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31244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8">
            <a:extLst>
              <a:ext uri="{FF2B5EF4-FFF2-40B4-BE49-F238E27FC236}">
                <a16:creationId xmlns="" xmlns:a16="http://schemas.microsoft.com/office/drawing/2014/main" id="{C5E6CFF1-2F42-4E10-9A97-F116F46F53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7" descr="Изображение выглядит как игруш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03002DC9-60C8-48BD-BB0E-D86259C3E5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18931" r="6401" b="-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B1B50E-8D75-43EA-9D48-50CBC6311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4494" y="1065862"/>
            <a:ext cx="7540831" cy="1321857"/>
          </a:xfrm>
        </p:spPr>
        <p:txBody>
          <a:bodyPr>
            <a:normAutofit fontScale="90000"/>
          </a:bodyPr>
          <a:lstStyle/>
          <a:p>
            <a:pPr algn="r"/>
            <a:r>
              <a:rPr lang="ru-RU" sz="3100" dirty="0">
                <a:solidFill>
                  <a:srgbClr val="FFFFFF"/>
                </a:solidFill>
                <a:latin typeface="Candara"/>
                <a:cs typeface="Calibri Light"/>
              </a:rPr>
              <a:t>Цели:</a:t>
            </a:r>
            <a:br>
              <a:rPr lang="ru-RU" sz="3100" dirty="0">
                <a:solidFill>
                  <a:srgbClr val="FFFFFF"/>
                </a:solidFill>
                <a:latin typeface="Candara"/>
                <a:cs typeface="Calibri Light"/>
              </a:rPr>
            </a:br>
            <a:r>
              <a:rPr lang="ru-RU" sz="3100" dirty="0">
                <a:solidFill>
                  <a:srgbClr val="FFFFFF"/>
                </a:solidFill>
                <a:latin typeface="Candara"/>
                <a:cs typeface="Calibri Light"/>
              </a:rPr>
              <a:t> </a:t>
            </a:r>
            <a:r>
              <a:rPr lang="ru-RU" sz="3100" dirty="0" smtClean="0">
                <a:solidFill>
                  <a:srgbClr val="FFFFFF"/>
                </a:solidFill>
                <a:latin typeface="Candara"/>
                <a:cs typeface="Calibri Light"/>
              </a:rPr>
              <a:t>1)ознакомление </a:t>
            </a:r>
            <a:r>
              <a:rPr lang="ru-RU" sz="3100" dirty="0" smtClean="0">
                <a:solidFill>
                  <a:srgbClr val="FFFFFF"/>
                </a:solidFill>
                <a:latin typeface="Candara"/>
                <a:cs typeface="Calibri Light"/>
              </a:rPr>
              <a:t>с современной техникой </a:t>
            </a:r>
            <a:br>
              <a:rPr lang="ru-RU" sz="3100" dirty="0" smtClean="0">
                <a:solidFill>
                  <a:srgbClr val="FFFFFF"/>
                </a:solidFill>
                <a:latin typeface="Candara"/>
                <a:cs typeface="Calibri Light"/>
              </a:rPr>
            </a:br>
            <a:r>
              <a:rPr lang="ru-RU" sz="3100" dirty="0" smtClean="0">
                <a:solidFill>
                  <a:srgbClr val="FFFFFF"/>
                </a:solidFill>
                <a:latin typeface="Candara"/>
                <a:cs typeface="Calibri Light"/>
              </a:rPr>
              <a:t>      2</a:t>
            </a:r>
            <a:r>
              <a:rPr lang="ru-RU" sz="3100" dirty="0">
                <a:solidFill>
                  <a:srgbClr val="FFFFFF"/>
                </a:solidFill>
                <a:latin typeface="Candara"/>
                <a:cs typeface="Calibri Light"/>
              </a:rPr>
              <a:t>) </a:t>
            </a:r>
            <a:r>
              <a:rPr lang="ru-RU" sz="3100" dirty="0" smtClean="0">
                <a:solidFill>
                  <a:srgbClr val="FFFFFF"/>
                </a:solidFill>
                <a:latin typeface="Candara"/>
                <a:cs typeface="Calibri Light"/>
              </a:rPr>
              <a:t>конструирование </a:t>
            </a:r>
            <a:r>
              <a:rPr lang="ru-RU" sz="3100" dirty="0">
                <a:solidFill>
                  <a:srgbClr val="FFFFFF"/>
                </a:solidFill>
                <a:latin typeface="Candara"/>
                <a:cs typeface="Calibri Light"/>
              </a:rPr>
              <a:t/>
            </a:r>
            <a:br>
              <a:rPr lang="ru-RU" sz="3100" dirty="0">
                <a:solidFill>
                  <a:srgbClr val="FFFFFF"/>
                </a:solidFill>
                <a:latin typeface="Candara"/>
                <a:cs typeface="Calibri Light"/>
              </a:rPr>
            </a:br>
            <a:r>
              <a:rPr lang="ru-RU" sz="3100" dirty="0">
                <a:solidFill>
                  <a:srgbClr val="FFFFFF"/>
                </a:solidFill>
                <a:latin typeface="Candara"/>
                <a:cs typeface="Calibri Light"/>
              </a:rPr>
              <a:t>3)программирование  </a:t>
            </a:r>
            <a:r>
              <a:rPr lang="ru-RU" sz="3100" dirty="0">
                <a:solidFill>
                  <a:srgbClr val="FFFFFF"/>
                </a:solidFill>
                <a:cs typeface="Calibri Light"/>
              </a:rPr>
              <a:t/>
            </a:r>
            <a:br>
              <a:rPr lang="ru-RU" sz="3100" dirty="0">
                <a:solidFill>
                  <a:srgbClr val="FFFFFF"/>
                </a:solidFill>
                <a:cs typeface="Calibri Light"/>
              </a:rPr>
            </a:br>
            <a:r>
              <a:rPr lang="ru-RU" sz="3100" dirty="0">
                <a:solidFill>
                  <a:srgbClr val="FFFFFF"/>
                </a:solidFill>
                <a:cs typeface="Calibri Light"/>
              </a:rPr>
              <a:t>                  </a:t>
            </a:r>
          </a:p>
        </p:txBody>
      </p:sp>
      <p:cxnSp>
        <p:nvCxnSpPr>
          <p:cNvPr id="27" name="Straight Connector 20">
            <a:extLst>
              <a:ext uri="{FF2B5EF4-FFF2-40B4-BE49-F238E27FC236}">
                <a16:creationId xmlns="" xmlns:a16="http://schemas.microsoft.com/office/drawing/2014/main" id="{67182200-4859-4C8D-BCBB-55B245C28B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E0568F2-A5AA-43D7-8B81-4988341E5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3200398"/>
            <a:ext cx="3313165" cy="25917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ru-RU" sz="2000" dirty="0" smtClean="0">
              <a:solidFill>
                <a:srgbClr val="FFFFFF"/>
              </a:solidFill>
              <a:cs typeface="Calibri"/>
            </a:endParaRPr>
          </a:p>
          <a:p>
            <a:endParaRPr lang="ru-RU" sz="2000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832A4D7-7EC4-4339-B0DB-6E9D395D9ABE}"/>
              </a:ext>
            </a:extLst>
          </p:cNvPr>
          <p:cNvSpPr txBox="1"/>
          <p:nvPr/>
        </p:nvSpPr>
        <p:spPr>
          <a:xfrm>
            <a:off x="802342" y="3200400"/>
            <a:ext cx="11170023" cy="29392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ru-RU" sz="3600" dirty="0">
                <a:latin typeface="Candara"/>
              </a:rPr>
              <a:t>Робототехника - прикладная наука, занимающаяся </a:t>
            </a:r>
            <a:r>
              <a:rPr lang="ru-RU" sz="3600" dirty="0" err="1" smtClean="0">
                <a:latin typeface="Candara"/>
              </a:rPr>
              <a:t>розработкой</a:t>
            </a:r>
            <a:r>
              <a:rPr lang="ru-RU" sz="3600" dirty="0">
                <a:latin typeface="Candara"/>
              </a:rPr>
              <a:t> автоматизированных технических систем</a:t>
            </a:r>
          </a:p>
          <a:p>
            <a:pPr>
              <a:spcAft>
                <a:spcPts val="600"/>
              </a:spcAft>
            </a:pPr>
            <a:r>
              <a:rPr lang="ru-RU" sz="3600" dirty="0">
                <a:latin typeface="Candara"/>
              </a:rPr>
              <a:t>Робототехника опирается на такие  дисциплины как электроника , механика , программирование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11873677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="" xmlns:a16="http://schemas.microsoft.com/office/drawing/2014/main" id="{8FC9BE17-9A7B-462D-AE50-3D87773873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екст, красный, другой, несколько&#10;&#10;Автоматически созданное описание">
            <a:extLst>
              <a:ext uri="{FF2B5EF4-FFF2-40B4-BE49-F238E27FC236}">
                <a16:creationId xmlns="" xmlns:a16="http://schemas.microsoft.com/office/drawing/2014/main" id="{9CC79AE2-3704-4E3C-9A0C-EB782E4BF0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71" r="13818" b="120"/>
          <a:stretch/>
        </p:blipFill>
        <p:spPr>
          <a:xfrm>
            <a:off x="3523488" y="233526"/>
            <a:ext cx="8668512" cy="662447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3EBE8569-6AEC-4B8C-8D53-2DE337CDBA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DB7125D-0DAA-4BDE-9DBA-89F0EBFED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55161"/>
            <a:ext cx="5281691" cy="547067"/>
          </a:xfrm>
        </p:spPr>
        <p:txBody>
          <a:bodyPr anchor="b">
            <a:normAutofit fontScale="90000"/>
          </a:bodyPr>
          <a:lstStyle/>
          <a:p>
            <a:r>
              <a:rPr lang="ru-RU" sz="3600" dirty="0">
                <a:latin typeface="Candara"/>
                <a:cs typeface="Calibri Light"/>
              </a:rPr>
              <a:t>         </a:t>
            </a:r>
            <a:r>
              <a:rPr lang="ru-RU" dirty="0">
                <a:latin typeface="Candara"/>
                <a:cs typeface="Calibri Light"/>
              </a:rPr>
              <a:t> </a:t>
            </a:r>
            <a:r>
              <a:rPr lang="ru-RU" dirty="0" smtClean="0">
                <a:latin typeface="Candara"/>
                <a:cs typeface="Calibri Light"/>
              </a:rPr>
              <a:t>Наш </a:t>
            </a:r>
            <a:r>
              <a:rPr lang="ru-RU" dirty="0">
                <a:latin typeface="Candara"/>
                <a:cs typeface="Calibri Light"/>
              </a:rPr>
              <a:t>проект 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7A5F0580-5EE9-419F-96EE-B6529EF6E7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B10B11B-E5A0-4C65-842F-F7E018188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" y="1163781"/>
            <a:ext cx="9402872" cy="501962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3700" dirty="0" smtClean="0">
                <a:ea typeface="+mn-lt"/>
                <a:cs typeface="+mn-lt"/>
              </a:rPr>
              <a:t>Наш </a:t>
            </a:r>
            <a:r>
              <a:rPr lang="ru-RU" sz="3700" dirty="0">
                <a:ea typeface="+mn-lt"/>
                <a:cs typeface="+mn-lt"/>
              </a:rPr>
              <a:t>проект сделан из </a:t>
            </a:r>
            <a:r>
              <a:rPr lang="ru-RU" sz="3700" dirty="0" err="1">
                <a:ea typeface="+mn-lt"/>
                <a:cs typeface="+mn-lt"/>
              </a:rPr>
              <a:t>лего</a:t>
            </a:r>
            <a:r>
              <a:rPr lang="ru-RU" sz="3700" dirty="0">
                <a:ea typeface="+mn-lt"/>
                <a:cs typeface="+mn-lt"/>
              </a:rPr>
              <a:t> MINDSTORMS </a:t>
            </a:r>
            <a:r>
              <a:rPr lang="ru-RU" sz="3700" dirty="0" err="1">
                <a:ea typeface="+mn-lt"/>
                <a:cs typeface="+mn-lt"/>
              </a:rPr>
              <a:t>Education</a:t>
            </a:r>
            <a:r>
              <a:rPr lang="ru-RU" sz="3700" dirty="0">
                <a:ea typeface="+mn-lt"/>
                <a:cs typeface="+mn-lt"/>
              </a:rPr>
              <a:t> EV3 .  </a:t>
            </a:r>
            <a:endParaRPr lang="en-US" sz="37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ru-RU" sz="3700" dirty="0" smtClean="0">
                <a:ea typeface="+mn-lt"/>
                <a:cs typeface="+mn-lt"/>
              </a:rPr>
              <a:t>Собирали мы  </a:t>
            </a:r>
            <a:r>
              <a:rPr lang="ru-RU" sz="3700" dirty="0">
                <a:ea typeface="+mn-lt"/>
                <a:cs typeface="+mn-lt"/>
              </a:rPr>
              <a:t>свой  проект  </a:t>
            </a:r>
            <a:r>
              <a:rPr lang="ru-RU" sz="3700" dirty="0" smtClean="0">
                <a:ea typeface="+mn-lt"/>
                <a:cs typeface="+mn-lt"/>
              </a:rPr>
              <a:t>месяц </a:t>
            </a:r>
            <a:r>
              <a:rPr lang="ru-RU" sz="3700" dirty="0">
                <a:ea typeface="+mn-lt"/>
                <a:cs typeface="+mn-lt"/>
              </a:rPr>
              <a:t>. На его конструкцию ушло 5 наборов и  еще 2 дополнительных набора</a:t>
            </a:r>
            <a:r>
              <a:rPr lang="ru-RU" sz="3700" dirty="0" smtClean="0">
                <a:ea typeface="+mn-lt"/>
                <a:cs typeface="+mn-lt"/>
              </a:rPr>
              <a:t>. Всего </a:t>
            </a:r>
            <a:r>
              <a:rPr lang="ru-RU" sz="3700" dirty="0">
                <a:ea typeface="+mn-lt"/>
                <a:cs typeface="+mn-lt"/>
              </a:rPr>
              <a:t>в проекте </a:t>
            </a:r>
            <a:r>
              <a:rPr lang="ru-RU" sz="3700" dirty="0" err="1" smtClean="0">
                <a:ea typeface="+mn-lt"/>
                <a:cs typeface="+mn-lt"/>
              </a:rPr>
              <a:t>задействаванно</a:t>
            </a:r>
            <a:r>
              <a:rPr lang="ru-RU" sz="3700" dirty="0">
                <a:ea typeface="+mn-lt"/>
                <a:cs typeface="+mn-lt"/>
              </a:rPr>
              <a:t> : 3 </a:t>
            </a:r>
            <a:r>
              <a:rPr lang="ru-RU" sz="3700" dirty="0" smtClean="0">
                <a:ea typeface="+mn-lt"/>
                <a:cs typeface="+mn-lt"/>
              </a:rPr>
              <a:t>компьютерных</a:t>
            </a:r>
            <a:r>
              <a:rPr lang="ru-RU" sz="3700" dirty="0">
                <a:ea typeface="+mn-lt"/>
                <a:cs typeface="+mn-lt"/>
              </a:rPr>
              <a:t> блока , 5 больших моторов , 2 средних мотора ,2 датчика </a:t>
            </a:r>
            <a:r>
              <a:rPr lang="ru-RU" sz="3700" dirty="0" smtClean="0">
                <a:ea typeface="+mn-lt"/>
                <a:cs typeface="+mn-lt"/>
              </a:rPr>
              <a:t>касания </a:t>
            </a:r>
            <a:r>
              <a:rPr lang="ru-RU" sz="3700" dirty="0">
                <a:ea typeface="+mn-lt"/>
                <a:cs typeface="+mn-lt"/>
              </a:rPr>
              <a:t>, провода и т.д.</a:t>
            </a:r>
            <a:endParaRPr lang="en-US" sz="3700" dirty="0">
              <a:ea typeface="+mn-lt"/>
              <a:cs typeface="+mn-lt"/>
            </a:endParaRPr>
          </a:p>
          <a:p>
            <a:pPr marL="0" indent="0">
              <a:buNone/>
            </a:pPr>
            <a:endParaRPr lang="ru-RU" sz="37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4464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9C82486-6DDF-47D0-83DB-4F79F3943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758" y="365125"/>
            <a:ext cx="8308042" cy="1347974"/>
          </a:xfrm>
        </p:spPr>
        <p:txBody>
          <a:bodyPr/>
          <a:lstStyle/>
          <a:p>
            <a:r>
              <a:rPr lang="ru-RU" dirty="0" smtClean="0">
                <a:cs typeface="Calibri Light"/>
              </a:rPr>
              <a:t>Проект </a:t>
            </a:r>
            <a:r>
              <a:rPr lang="ru-RU" dirty="0">
                <a:cs typeface="Calibri Light"/>
              </a:rPr>
              <a:t>сделан из двух частей: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0AB05E7-1371-4884-B7DF-AC2967402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9246" y="1567528"/>
            <a:ext cx="9114865" cy="409360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cs typeface="Calibri"/>
              </a:rPr>
              <a:t>Первая часть - это </a:t>
            </a:r>
            <a:r>
              <a:rPr lang="ru-RU" dirty="0" err="1" smtClean="0">
                <a:cs typeface="Calibri"/>
              </a:rPr>
              <a:t>роботрактор</a:t>
            </a:r>
            <a:r>
              <a:rPr lang="ru-RU" dirty="0" smtClean="0">
                <a:cs typeface="Calibri"/>
              </a:rPr>
              <a:t> </a:t>
            </a:r>
            <a:r>
              <a:rPr lang="ru-RU" dirty="0">
                <a:cs typeface="Calibri"/>
              </a:rPr>
              <a:t>. </a:t>
            </a:r>
            <a:r>
              <a:rPr lang="ru-RU" dirty="0" err="1" smtClean="0">
                <a:cs typeface="Calibri"/>
              </a:rPr>
              <a:t>Роботрактор</a:t>
            </a:r>
            <a:r>
              <a:rPr lang="ru-RU" dirty="0" smtClean="0">
                <a:cs typeface="Calibri"/>
              </a:rPr>
              <a:t> </a:t>
            </a:r>
            <a:r>
              <a:rPr lang="ru-RU" dirty="0">
                <a:cs typeface="Calibri"/>
              </a:rPr>
              <a:t>состоит из двух больших моторов ,  компьютерного блока и среднего мотора .</a:t>
            </a:r>
          </a:p>
          <a:p>
            <a:r>
              <a:rPr lang="ru-RU" dirty="0">
                <a:cs typeface="Calibri"/>
              </a:rPr>
              <a:t>Два больших мотора отвечают за езду робота , а средний мотор отвечает за поворот робота .</a:t>
            </a:r>
          </a:p>
          <a:p>
            <a:r>
              <a:rPr lang="ru-RU" dirty="0">
                <a:cs typeface="Calibri"/>
              </a:rPr>
              <a:t>Первую часть робота </a:t>
            </a:r>
            <a:r>
              <a:rPr lang="ru-RU" dirty="0" smtClean="0">
                <a:cs typeface="Calibri"/>
              </a:rPr>
              <a:t>мы собирали </a:t>
            </a:r>
            <a:r>
              <a:rPr lang="ru-RU" dirty="0">
                <a:cs typeface="Calibri"/>
              </a:rPr>
              <a:t>неделю</a:t>
            </a:r>
            <a:r>
              <a:rPr lang="ru-RU" dirty="0" smtClean="0">
                <a:cs typeface="Calibri"/>
              </a:rPr>
              <a:t>. А </a:t>
            </a:r>
            <a:r>
              <a:rPr lang="ru-RU" dirty="0">
                <a:cs typeface="Calibri"/>
              </a:rPr>
              <a:t>на саму программу ушла еще одна неделя .</a:t>
            </a:r>
          </a:p>
          <a:p>
            <a:r>
              <a:rPr lang="ru-RU" dirty="0">
                <a:cs typeface="Calibri"/>
              </a:rPr>
              <a:t>Еще у трактора есть пульт через который можно им </a:t>
            </a:r>
            <a:r>
              <a:rPr lang="ru-RU" dirty="0" smtClean="0">
                <a:cs typeface="Calibri"/>
              </a:rPr>
              <a:t>управлять.</a:t>
            </a:r>
            <a:endParaRPr lang="ru-RU" dirty="0">
              <a:cs typeface="Calibri"/>
            </a:endParaRPr>
          </a:p>
          <a:p>
            <a:endParaRPr lang="ru-RU" dirty="0">
              <a:cs typeface="Calibri"/>
            </a:endParaRPr>
          </a:p>
          <a:p>
            <a:pPr marL="0" indent="0">
              <a:buNone/>
            </a:pPr>
            <a:endParaRPr lang="ru-RU" dirty="0">
              <a:cs typeface="Calibri"/>
            </a:endParaRPr>
          </a:p>
        </p:txBody>
      </p:sp>
      <p:pic>
        <p:nvPicPr>
          <p:cNvPr id="5" name="Рисунок 5" descr="Изображение выглядит как внутренний, игрушка, упорядочено&#10;&#10;Автоматически созданное описание">
            <a:extLst>
              <a:ext uri="{FF2B5EF4-FFF2-40B4-BE49-F238E27FC236}">
                <a16:creationId xmlns="" xmlns:a16="http://schemas.microsoft.com/office/drawing/2014/main" id="{CB721B07-3087-4576-AD9B-F81DB62A4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70" y="519953"/>
            <a:ext cx="2620050" cy="437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034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C5E6CFF1-2F42-4E10-9A97-F116F46F53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грузовик, внутренний, LEGO, игруш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1B5430E2-904B-4D4C-872D-0FFA1EAD97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1746" b="3003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77A591E-A296-42B5-9CFE-53ECF9303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ru-RU" sz="4000">
                <a:solidFill>
                  <a:srgbClr val="FFFFFF"/>
                </a:solidFill>
                <a:cs typeface="Calibri Light"/>
              </a:rPr>
              <a:t>  </a:t>
            </a:r>
            <a:endParaRPr lang="ru-RU" sz="4000">
              <a:solidFill>
                <a:srgbClr val="FFFFFF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67182200-4859-4C8D-BCBB-55B245C28B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E03E30F-5D76-4DE1-94C3-4BC26EF68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6702" y="2085959"/>
            <a:ext cx="574468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000" dirty="0">
                <a:solidFill>
                  <a:srgbClr val="FFFFFF"/>
                </a:solidFill>
                <a:cs typeface="Calibri"/>
              </a:rPr>
              <a:t>Вторая часть -  это прицеп который рыхлит и увлажняет землю .</a:t>
            </a:r>
          </a:p>
          <a:p>
            <a:r>
              <a:rPr lang="ru-RU" sz="2000" dirty="0">
                <a:solidFill>
                  <a:srgbClr val="FFFFFF"/>
                </a:solidFill>
                <a:cs typeface="Calibri"/>
              </a:rPr>
              <a:t>Он состоит из : компьютерного блока ,  2 больших моторов и одного среднего мотора </a:t>
            </a:r>
          </a:p>
          <a:p>
            <a:r>
              <a:rPr lang="ru-RU" sz="2000" dirty="0">
                <a:solidFill>
                  <a:srgbClr val="FFFFFF"/>
                </a:solidFill>
                <a:cs typeface="Calibri"/>
              </a:rPr>
              <a:t>Два больших мотора отвечают за копательную часть робота , а средний мотор за то что бы земля и рыхлила и увлажняло почву</a:t>
            </a:r>
          </a:p>
          <a:p>
            <a:r>
              <a:rPr lang="ru-RU" sz="2000" dirty="0">
                <a:solidFill>
                  <a:srgbClr val="FFFFFF"/>
                </a:solidFill>
                <a:cs typeface="Calibri"/>
              </a:rPr>
              <a:t>С начало </a:t>
            </a:r>
            <a:r>
              <a:rPr lang="ru-RU" sz="2000" dirty="0" smtClean="0">
                <a:solidFill>
                  <a:srgbClr val="FFFFFF"/>
                </a:solidFill>
                <a:cs typeface="Calibri"/>
              </a:rPr>
              <a:t>мы хотели </a:t>
            </a:r>
            <a:r>
              <a:rPr lang="ru-RU" sz="2000" dirty="0">
                <a:solidFill>
                  <a:srgbClr val="FFFFFF"/>
                </a:solidFill>
                <a:cs typeface="Calibri"/>
              </a:rPr>
              <a:t>собрать одного робота </a:t>
            </a:r>
            <a:r>
              <a:rPr lang="ru-RU" sz="2000" dirty="0" smtClean="0">
                <a:solidFill>
                  <a:srgbClr val="FFFFFF"/>
                </a:solidFill>
                <a:cs typeface="Calibri"/>
              </a:rPr>
              <a:t>чтобы </a:t>
            </a:r>
            <a:r>
              <a:rPr lang="ru-RU" sz="2000" dirty="0">
                <a:solidFill>
                  <a:srgbClr val="FFFFFF"/>
                </a:solidFill>
                <a:cs typeface="Calibri"/>
              </a:rPr>
              <a:t>он ехал и рыхлил и увлажнял , но это у </a:t>
            </a:r>
            <a:r>
              <a:rPr lang="ru-RU" sz="2000" dirty="0" smtClean="0">
                <a:solidFill>
                  <a:srgbClr val="FFFFFF"/>
                </a:solidFill>
                <a:cs typeface="Calibri"/>
              </a:rPr>
              <a:t>нас </a:t>
            </a:r>
            <a:r>
              <a:rPr lang="ru-RU" sz="2000" dirty="0">
                <a:solidFill>
                  <a:srgbClr val="FFFFFF"/>
                </a:solidFill>
                <a:cs typeface="Calibri"/>
              </a:rPr>
              <a:t>не получилось и </a:t>
            </a:r>
            <a:r>
              <a:rPr lang="ru-RU" sz="2000" dirty="0" smtClean="0">
                <a:solidFill>
                  <a:srgbClr val="FFFFFF"/>
                </a:solidFill>
                <a:cs typeface="Calibri"/>
              </a:rPr>
              <a:t>мы решили </a:t>
            </a:r>
            <a:r>
              <a:rPr lang="ru-RU" sz="2000" dirty="0">
                <a:solidFill>
                  <a:srgbClr val="FFFFFF"/>
                </a:solidFill>
                <a:cs typeface="Calibri"/>
              </a:rPr>
              <a:t>сделать два </a:t>
            </a:r>
            <a:r>
              <a:rPr lang="ru-RU" sz="2000" dirty="0" smtClean="0">
                <a:solidFill>
                  <a:srgbClr val="FFFFFF"/>
                </a:solidFill>
                <a:cs typeface="Calibri"/>
              </a:rPr>
              <a:t>робота. Чтобы </a:t>
            </a:r>
            <a:r>
              <a:rPr lang="ru-RU" sz="2000" dirty="0">
                <a:solidFill>
                  <a:srgbClr val="FFFFFF"/>
                </a:solidFill>
                <a:cs typeface="Calibri"/>
              </a:rPr>
              <a:t>первый отвечал за езду , а второй за процесс обработку </a:t>
            </a:r>
            <a:r>
              <a:rPr lang="ru-RU" sz="2000" dirty="0" smtClean="0">
                <a:solidFill>
                  <a:srgbClr val="FFFFFF"/>
                </a:solidFill>
                <a:cs typeface="Calibri"/>
              </a:rPr>
              <a:t>почвы.</a:t>
            </a:r>
            <a:endParaRPr lang="ru-RU" sz="2000" dirty="0">
              <a:solidFill>
                <a:srgbClr val="FFFFFF"/>
              </a:solidFill>
              <a:cs typeface="Calibri"/>
            </a:endParaRPr>
          </a:p>
          <a:p>
            <a:endParaRPr lang="ru-RU" sz="2000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28193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Изображение выглядит как текст, электрони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084E93A2-D9CA-49A7-9497-4AFB508936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43" r="9091" b="1536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24CD679-7405-4CD3-A92A-9469F279A5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5735590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8864896-A476-451B-A1FD-2CD876F37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640263"/>
            <a:ext cx="5221266" cy="1344975"/>
          </a:xfrm>
        </p:spPr>
        <p:txBody>
          <a:bodyPr>
            <a:normAutofit/>
          </a:bodyPr>
          <a:lstStyle/>
          <a:p>
            <a:r>
              <a:rPr lang="ru-RU" sz="4000">
                <a:cs typeface="Calibri Light"/>
              </a:rPr>
              <a:t>Программа</a:t>
            </a:r>
            <a:endParaRPr lang="ru-RU" sz="400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05E10A5-DCBE-4DEA-B035-7E912C1AC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10" y="1802215"/>
            <a:ext cx="5272361" cy="40925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1300" dirty="0">
                <a:cs typeface="Calibri"/>
              </a:rPr>
              <a:t>Программа роботов </a:t>
            </a:r>
            <a:r>
              <a:rPr lang="ru-RU" sz="1300" dirty="0" smtClean="0">
                <a:cs typeface="Calibri"/>
              </a:rPr>
              <a:t>заняла </a:t>
            </a:r>
            <a:r>
              <a:rPr lang="ru-RU" sz="1300" dirty="0">
                <a:cs typeface="Calibri"/>
              </a:rPr>
              <a:t>2 недели.</a:t>
            </a:r>
          </a:p>
          <a:p>
            <a:r>
              <a:rPr lang="ru-RU" sz="1300" dirty="0" smtClean="0">
                <a:cs typeface="Calibri"/>
              </a:rPr>
              <a:t>Сначала мы сделали </a:t>
            </a:r>
            <a:r>
              <a:rPr lang="ru-RU" sz="1300" dirty="0">
                <a:cs typeface="Calibri"/>
              </a:rPr>
              <a:t>обычную программу . Которая ехала вперед и рыхлила . Она была не очень сложной </a:t>
            </a:r>
            <a:r>
              <a:rPr lang="ru-RU" sz="1300" dirty="0" smtClean="0">
                <a:cs typeface="Calibri"/>
              </a:rPr>
              <a:t>.</a:t>
            </a:r>
            <a:endParaRPr lang="ru-RU" sz="1300" dirty="0">
              <a:cs typeface="Calibri"/>
            </a:endParaRPr>
          </a:p>
          <a:p>
            <a:r>
              <a:rPr lang="ru-RU" sz="1300" dirty="0">
                <a:cs typeface="Calibri"/>
              </a:rPr>
              <a:t>Вторая программа была намного сложней . Суть этой программы заключалась в том что один микро компьютер </a:t>
            </a:r>
            <a:r>
              <a:rPr lang="ru-RU" sz="1300" dirty="0" smtClean="0">
                <a:cs typeface="Calibri"/>
              </a:rPr>
              <a:t>подключался </a:t>
            </a:r>
            <a:r>
              <a:rPr lang="ru-RU" sz="1300" dirty="0">
                <a:cs typeface="Calibri"/>
              </a:rPr>
              <a:t>к другому . Первый микро-компьютер пульт подключался к второму ,(</a:t>
            </a:r>
            <a:r>
              <a:rPr lang="ru-RU" sz="1300" dirty="0" smtClean="0">
                <a:cs typeface="Calibri"/>
              </a:rPr>
              <a:t>то есть </a:t>
            </a:r>
            <a:r>
              <a:rPr lang="ru-RU" sz="1300" dirty="0">
                <a:cs typeface="Calibri"/>
              </a:rPr>
              <a:t>к </a:t>
            </a:r>
            <a:r>
              <a:rPr lang="ru-RU" sz="1300" dirty="0" err="1" smtClean="0">
                <a:cs typeface="Calibri"/>
              </a:rPr>
              <a:t>роботрактору</a:t>
            </a:r>
            <a:r>
              <a:rPr lang="ru-RU" sz="1300" dirty="0" smtClean="0">
                <a:cs typeface="Calibri"/>
              </a:rPr>
              <a:t> </a:t>
            </a:r>
            <a:r>
              <a:rPr lang="ru-RU" sz="1300" dirty="0">
                <a:cs typeface="Calibri"/>
              </a:rPr>
              <a:t>) . Программы нужны были к обоим роботам .</a:t>
            </a:r>
          </a:p>
          <a:p>
            <a:r>
              <a:rPr lang="ru-RU" sz="1300" dirty="0">
                <a:cs typeface="Calibri"/>
              </a:rPr>
              <a:t>И ещё трактором можно управлять с помощью мобильного приложения </a:t>
            </a:r>
            <a:r>
              <a:rPr lang="ru-RU" sz="1300" dirty="0" err="1">
                <a:cs typeface="Calibri"/>
              </a:rPr>
              <a:t>Remot</a:t>
            </a:r>
            <a:r>
              <a:rPr lang="ru-RU" sz="1300" dirty="0">
                <a:cs typeface="Calibri"/>
              </a:rPr>
              <a:t> EV3</a:t>
            </a:r>
          </a:p>
          <a:p>
            <a:r>
              <a:rPr lang="ru-RU" sz="1300" dirty="0">
                <a:cs typeface="Calibri"/>
              </a:rPr>
              <a:t>И того у нас три вида управления трактором :</a:t>
            </a:r>
          </a:p>
          <a:p>
            <a:r>
              <a:rPr lang="ru-RU" sz="1300" dirty="0">
                <a:cs typeface="Calibri"/>
              </a:rPr>
              <a:t>1)с помощью обычной программы </a:t>
            </a:r>
          </a:p>
          <a:p>
            <a:r>
              <a:rPr lang="ru-RU" sz="1300" dirty="0">
                <a:cs typeface="Calibri"/>
              </a:rPr>
              <a:t>2) с помощью пульта </a:t>
            </a:r>
          </a:p>
          <a:p>
            <a:r>
              <a:rPr lang="ru-RU" sz="1300" dirty="0">
                <a:cs typeface="Calibri"/>
              </a:rPr>
              <a:t>3) с помощью мобильного приложения </a:t>
            </a:r>
            <a:r>
              <a:rPr lang="ru-RU" sz="1300" dirty="0" err="1">
                <a:cs typeface="Calibri"/>
              </a:rPr>
              <a:t>Remot</a:t>
            </a:r>
            <a:r>
              <a:rPr lang="ru-RU" sz="1300" dirty="0">
                <a:cs typeface="Calibri"/>
              </a:rPr>
              <a:t> EV3 </a:t>
            </a:r>
          </a:p>
        </p:txBody>
      </p:sp>
    </p:spTree>
    <p:extLst>
      <p:ext uri="{BB962C8B-B14F-4D97-AF65-F5344CB8AC3E}">
        <p14:creationId xmlns:p14="http://schemas.microsoft.com/office/powerpoint/2010/main" val="3938006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8">
            <a:extLst>
              <a:ext uri="{FF2B5EF4-FFF2-40B4-BE49-F238E27FC236}">
                <a16:creationId xmlns="" xmlns:a16="http://schemas.microsoft.com/office/drawing/2014/main" id="{5A59F003-E00A-43F9-91DC-CC54E3B874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внутренний, автомат&#10;&#10;Автоматически созданное описание">
            <a:extLst>
              <a:ext uri="{FF2B5EF4-FFF2-40B4-BE49-F238E27FC236}">
                <a16:creationId xmlns="" xmlns:a16="http://schemas.microsoft.com/office/drawing/2014/main" id="{C5005710-4C23-4C54-8517-173BE7B919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97" t="12587" r="3894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1" name="Rectangle 10">
            <a:extLst>
              <a:ext uri="{FF2B5EF4-FFF2-40B4-BE49-F238E27FC236}">
                <a16:creationId xmlns="" xmlns:a16="http://schemas.microsoft.com/office/drawing/2014/main" id="{D74A4382-E3AD-430A-9A1F-DFA3E0E77A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609FE2-5934-4893-804D-74683C4B4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/>
              <a:t>Спасибо за внимание</a:t>
            </a:r>
          </a:p>
        </p:txBody>
      </p:sp>
      <p:sp>
        <p:nvSpPr>
          <p:cNvPr id="22" name="Rectangle: Rounded Corners 12">
            <a:extLst>
              <a:ext uri="{FF2B5EF4-FFF2-40B4-BE49-F238E27FC236}">
                <a16:creationId xmlns="" xmlns:a16="http://schemas.microsoft.com/office/drawing/2014/main" id="{79F40191-0F44-4FD1-82CC-ACB507C14B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4E985A4-72C8-446F-A011-B2810F391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553" y="5624945"/>
            <a:ext cx="907856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Презентацию</a:t>
            </a:r>
            <a:r>
              <a:rPr lang="en-US" sz="2400" dirty="0"/>
              <a:t> </a:t>
            </a:r>
            <a:r>
              <a:rPr lang="en-US" sz="2400" dirty="0" err="1"/>
              <a:t>делал</a:t>
            </a:r>
            <a:r>
              <a:rPr lang="en-US" sz="2400" dirty="0"/>
              <a:t> : </a:t>
            </a:r>
            <a:r>
              <a:rPr lang="en-US" sz="2400" dirty="0" err="1"/>
              <a:t>Хисматуллин</a:t>
            </a:r>
            <a:r>
              <a:rPr lang="en-US" sz="2400" dirty="0"/>
              <a:t> </a:t>
            </a:r>
            <a:r>
              <a:rPr lang="en-US" sz="2400" dirty="0" err="1" smtClean="0"/>
              <a:t>Айназ</a:t>
            </a:r>
            <a:r>
              <a:rPr lang="ru-RU" sz="2400" dirty="0" smtClean="0"/>
              <a:t> и Хисматуллин </a:t>
            </a:r>
            <a:r>
              <a:rPr lang="ru-RU" sz="2400" dirty="0" err="1" smtClean="0"/>
              <a:t>Илназ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47330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87</Words>
  <Application>Microsoft Office PowerPoint</Application>
  <PresentationFormat>Широкоэкранный</PresentationFormat>
  <Paragraphs>36</Paragraphs>
  <Slides>8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Candara</vt:lpstr>
      <vt:lpstr>Тема Office</vt:lpstr>
      <vt:lpstr> Название проекта :  БУДУЩЕЕ В ПОЛЕ </vt:lpstr>
      <vt:lpstr>БУДУЩЕЕ В ПОЛЕ</vt:lpstr>
      <vt:lpstr>Цели:  1)ознакомление с современной техникой        2) конструирование  3)программирование                     </vt:lpstr>
      <vt:lpstr>          Наш проект </vt:lpstr>
      <vt:lpstr>Проект сделан из двух частей:</vt:lpstr>
      <vt:lpstr>  </vt:lpstr>
      <vt:lpstr>Программа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проекта :  БУДУЩЕЕ В ПОЛЕ</dc:title>
  <dc:creator>User</dc:creator>
  <cp:lastModifiedBy>User</cp:lastModifiedBy>
  <cp:revision>3</cp:revision>
  <dcterms:modified xsi:type="dcterms:W3CDTF">2021-04-18T17:21:05Z</dcterms:modified>
</cp:coreProperties>
</file>