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heme/themeOverride2.xml" ContentType="application/vnd.openxmlformats-officedocument.themeOverrid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56" r:id="rId3"/>
    <p:sldId id="291" r:id="rId4"/>
    <p:sldId id="266" r:id="rId5"/>
    <p:sldId id="293" r:id="rId6"/>
    <p:sldId id="294" r:id="rId7"/>
    <p:sldId id="299" r:id="rId8"/>
    <p:sldId id="300" r:id="rId9"/>
    <p:sldId id="301" r:id="rId10"/>
    <p:sldId id="302" r:id="rId11"/>
    <p:sldId id="303" r:id="rId12"/>
    <p:sldId id="304" r:id="rId13"/>
    <p:sldId id="307" r:id="rId14"/>
    <p:sldId id="319" r:id="rId15"/>
    <p:sldId id="318" r:id="rId16"/>
    <p:sldId id="306" r:id="rId17"/>
    <p:sldId id="322" r:id="rId18"/>
    <p:sldId id="310" r:id="rId19"/>
    <p:sldId id="321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Yakovlev" initials="AY" lastIdx="1" clrIdx="0">
    <p:extLst>
      <p:ext uri="{19B8F6BF-5375-455C-9EA6-DF929625EA0E}">
        <p15:presenceInfo xmlns:p15="http://schemas.microsoft.com/office/powerpoint/2012/main" userId="S::ayakovle@opentext.com::1bd18388-42c9-4d5c-bbb3-767aaa83c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7E1E3-9D60-4DDA-8B1E-635C65489AF9}" v="40" dt="2021-03-10T21:05:58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5570"/>
  </p:normalViewPr>
  <p:slideViewPr>
    <p:cSldViewPr snapToGrid="0" snapToObjects="1">
      <p:cViewPr varScale="1">
        <p:scale>
          <a:sx n="109" d="100"/>
          <a:sy n="109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8250-2C4F-9B40-9751-7A68B9F7AEE2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88969-3D56-6647-A363-B5E0BBF381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0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88969-3D56-6647-A363-B5E0BBF3812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8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88969-3D56-6647-A363-B5E0BBF3812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2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4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5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8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5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8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9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4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6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1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3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7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microsoft.com/office/2007/relationships/hdphoto" Target="../media/hdphoto3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tags" Target="../tags/tag12.xml"/><Relationship Id="rId16" Type="http://schemas.openxmlformats.org/officeDocument/2006/relationships/image" Target="../media/image63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2.png"/><Relationship Id="rId10" Type="http://schemas.openxmlformats.org/officeDocument/2006/relationships/image" Target="../media/image58.jpeg"/><Relationship Id="rId4" Type="http://schemas.openxmlformats.org/officeDocument/2006/relationships/image" Target="../media/image1.png"/><Relationship Id="rId9" Type="http://schemas.openxmlformats.org/officeDocument/2006/relationships/image" Target="../media/image57.jpeg"/><Relationship Id="rId1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6.jpeg"/><Relationship Id="rId2" Type="http://schemas.openxmlformats.org/officeDocument/2006/relationships/tags" Target="../tags/tag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9.jpeg"/><Relationship Id="rId2" Type="http://schemas.openxmlformats.org/officeDocument/2006/relationships/tags" Target="../tags/tag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1.png"/><Relationship Id="rId9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8A5B10-85F4-C440-AC97-B37574A78C2B}"/>
              </a:ext>
            </a:extLst>
          </p:cNvPr>
          <p:cNvSpPr txBox="1"/>
          <p:nvPr/>
        </p:nvSpPr>
        <p:spPr>
          <a:xfrm>
            <a:off x="672279" y="289679"/>
            <a:ext cx="10847441" cy="6124754"/>
          </a:xfrm>
          <a:prstGeom prst="rect">
            <a:avLst/>
          </a:prstGeom>
          <a:solidFill>
            <a:schemeClr val="tx1">
              <a:lumMod val="95000"/>
              <a:lumOff val="5000"/>
              <a:alpha val="72000"/>
            </a:schemeClr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bg1"/>
                </a:solidFill>
              </a:rPr>
              <a:t>Открытые состязания Санкт-Петербурга по робототехнике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60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ГЛАЗАМИ РОБОТА</a:t>
            </a:r>
            <a:endParaRPr lang="ru-RU" sz="6000" dirty="0">
              <a:solidFill>
                <a:schemeClr val="bg1"/>
              </a:solidFill>
            </a:endParaRPr>
          </a:p>
          <a:p>
            <a:pPr algn="r"/>
            <a:endParaRPr lang="ru-RU" sz="2200" dirty="0">
              <a:solidFill>
                <a:schemeClr val="bg1"/>
              </a:solidFill>
            </a:endParaRPr>
          </a:p>
          <a:p>
            <a:pPr algn="r"/>
            <a:endParaRPr lang="ru-RU" sz="2200" dirty="0">
              <a:solidFill>
                <a:schemeClr val="bg1"/>
              </a:solidFill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ГБОУ СОШ №619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Калининского района</a:t>
            </a:r>
            <a:endParaRPr lang="ru-RU" sz="2200" dirty="0">
              <a:solidFill>
                <a:schemeClr val="bg1"/>
              </a:solidFill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Яковлев Андрей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5 Б класс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Научные руководители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Перминова Наталья Олеговна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cs typeface="Calibri"/>
              </a:rPr>
              <a:t>Огуречников Николай Владимирович</a:t>
            </a:r>
            <a:endParaRPr lang="ru-RU">
              <a:cs typeface="Calibri"/>
            </a:endParaRPr>
          </a:p>
          <a:p>
            <a:pPr algn="r"/>
            <a:endParaRPr lang="ru-RU" sz="2000" dirty="0">
              <a:solidFill>
                <a:schemeClr val="bg1"/>
              </a:solidFill>
            </a:endParaRPr>
          </a:p>
          <a:p>
            <a:pPr algn="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Санкт-Петербург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2021 год</a:t>
            </a:r>
            <a:endParaRPr lang="ru-RU" sz="2000" dirty="0">
              <a:solidFill>
                <a:schemeClr val="bg1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95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КАКОГО РОБОТА НАМ РАЗРАБОТАТЬ</a:t>
            </a:r>
          </a:p>
        </p:txBody>
      </p:sp>
      <p:pic>
        <p:nvPicPr>
          <p:cNvPr id="2" name="Рисунок 20">
            <a:extLst>
              <a:ext uri="{FF2B5EF4-FFF2-40B4-BE49-F238E27FC236}">
                <a16:creationId xmlns:a16="http://schemas.microsoft.com/office/drawing/2014/main" id="{545A6E9C-8F71-B847-AC0F-319E917B4D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178" y="1895661"/>
            <a:ext cx="5641194" cy="4080933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0">
            <a:extLst>
              <a:ext uri="{FF2B5EF4-FFF2-40B4-BE49-F238E27FC236}">
                <a16:creationId xmlns:a16="http://schemas.microsoft.com/office/drawing/2014/main" id="{57CED9CD-EB12-5344-8645-10E61146E0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630" y="1895662"/>
            <a:ext cx="5641194" cy="4080932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31252071-1AFA-4C7C-B9D9-8083CB4A0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392" y="2337111"/>
            <a:ext cx="3545215" cy="3545215"/>
          </a:xfrm>
          <a:prstGeom prst="rect">
            <a:avLst/>
          </a:prstGeom>
        </p:spPr>
      </p:pic>
      <p:pic>
        <p:nvPicPr>
          <p:cNvPr id="1026" name="Picture 2" descr="Картинки по запросу &quot;валли&quot;">
            <a:extLst>
              <a:ext uri="{FF2B5EF4-FFF2-40B4-BE49-F238E27FC236}">
                <a16:creationId xmlns:a16="http://schemas.microsoft.com/office/drawing/2014/main" id="{9084C6A1-73A2-42BE-ADCF-214D3BE90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470" y="1513529"/>
            <a:ext cx="6343163" cy="3830941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8" name="Picture 4" descr="Картинки по запросу &quot;знаменитые роботы&quot;">
            <a:extLst>
              <a:ext uri="{FF2B5EF4-FFF2-40B4-BE49-F238E27FC236}">
                <a16:creationId xmlns:a16="http://schemas.microsoft.com/office/drawing/2014/main" id="{74874580-C241-4D82-BFA3-F523B7D38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658" y="2337111"/>
            <a:ext cx="6343163" cy="4226818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4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ВЫ ХРАНИТЕ КОНСТРУКТОР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LEGO?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20">
            <a:extLst>
              <a:ext uri="{FF2B5EF4-FFF2-40B4-BE49-F238E27FC236}">
                <a16:creationId xmlns:a16="http://schemas.microsoft.com/office/drawing/2014/main" id="{545A6E9C-8F71-B847-AC0F-319E917B4D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0932" y="1504372"/>
            <a:ext cx="5394273" cy="4878024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0">
            <a:extLst>
              <a:ext uri="{FF2B5EF4-FFF2-40B4-BE49-F238E27FC236}">
                <a16:creationId xmlns:a16="http://schemas.microsoft.com/office/drawing/2014/main" id="{57CED9CD-EB12-5344-8645-10E61146E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96" y="1504372"/>
            <a:ext cx="5394273" cy="4878024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9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РОБОТ ПОМОГАЕТ СОРТИРОВАТЬ ДЕТАЛИ ПО ЦВЕТУ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5633D8-8CC5-4FC1-B53F-F8CB4E79B0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07" y="2006312"/>
            <a:ext cx="5485107" cy="4113830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Изображение выглядит как мальчик, человек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5A2B0743-7714-423B-BC21-9E9F1C2800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612" y="2006312"/>
            <a:ext cx="5485107" cy="4113830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725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нутренний, маленький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05966586-53DF-4398-94A9-DD4335647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" y="2262"/>
            <a:ext cx="12186096" cy="6853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291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 МЫ СПРАВИМСЯ С ЗАДАНИЕМ РОБОТА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внутренний, человек, стол, люди&#10;&#10;Автоматически созданное описание">
            <a:extLst>
              <a:ext uri="{FF2B5EF4-FFF2-40B4-BE49-F238E27FC236}">
                <a16:creationId xmlns:a16="http://schemas.microsoft.com/office/drawing/2014/main" id="{0971C77E-6C1B-41CE-B21E-0EA35134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0041" y="1460647"/>
            <a:ext cx="7491917" cy="5154537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70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Изображение выглядит как сидит, стол, комната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5F7E1D77-73E2-4A4F-A58B-082342AD8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02DA5A2-2E0D-4F3F-9453-972DD608AF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1" y="69588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solidFill>
            <a:schemeClr val="bg1">
              <a:lumMod val="1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3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258" y="3677108"/>
            <a:ext cx="3936894" cy="216387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ДОЛЖЕН </a:t>
            </a:r>
            <a:b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УМЕТЬ НАШ </a:t>
            </a:r>
            <a:b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РОБОТ</a:t>
            </a:r>
          </a:p>
        </p:txBody>
      </p:sp>
      <p:pic>
        <p:nvPicPr>
          <p:cNvPr id="6" name="Рисунок 5" descr="Изображение выглядит как внутренний, человек, стол, люди&#10;&#10;Автоматически созданное описание">
            <a:extLst>
              <a:ext uri="{FF2B5EF4-FFF2-40B4-BE49-F238E27FC236}">
                <a16:creationId xmlns:a16="http://schemas.microsoft.com/office/drawing/2014/main" id="{12AF6290-9FD3-4994-89BF-A04C574ADA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69" r="-357"/>
          <a:stretch/>
        </p:blipFill>
        <p:spPr>
          <a:xfrm>
            <a:off x="4891314" y="84463"/>
            <a:ext cx="3881211" cy="2485335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solidFill>
            <a:schemeClr val="bg1">
              <a:lumMod val="1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0644F27-F55E-414A-8FF6-232A2724A999}"/>
              </a:ext>
            </a:extLst>
          </p:cNvPr>
          <p:cNvGrpSpPr/>
          <p:nvPr/>
        </p:nvGrpSpPr>
        <p:grpSpPr>
          <a:xfrm>
            <a:off x="2187371" y="69588"/>
            <a:ext cx="3748073" cy="2502833"/>
            <a:chOff x="2187371" y="69588"/>
            <a:chExt cx="3748073" cy="2502833"/>
          </a:xfrm>
        </p:grpSpPr>
        <p:pic>
          <p:nvPicPr>
            <p:cNvPr id="8" name="Рисунок 7" descr="Изображение выглядит как объект&#10;&#10;Автоматически созданное описание">
              <a:extLst>
                <a:ext uri="{FF2B5EF4-FFF2-40B4-BE49-F238E27FC236}">
                  <a16:creationId xmlns:a16="http://schemas.microsoft.com/office/drawing/2014/main" id="{0ADCCC9C-D244-4BA0-8860-BB46D04ED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7371" y="69588"/>
              <a:ext cx="3748073" cy="2502833"/>
            </a:xfrm>
            <a:custGeom>
              <a:avLst/>
              <a:gdLst/>
              <a:ahLst/>
              <a:cxnLst/>
              <a:rect l="l" t="t" r="r" b="b"/>
              <a:pathLst>
                <a:path w="3677817" h="2505456">
                  <a:moveTo>
                    <a:pt x="1160926" y="0"/>
                  </a:moveTo>
                  <a:lnTo>
                    <a:pt x="3677817" y="0"/>
                  </a:lnTo>
                  <a:lnTo>
                    <a:pt x="2516891" y="2505456"/>
                  </a:lnTo>
                  <a:lnTo>
                    <a:pt x="0" y="2505456"/>
                  </a:lnTo>
                  <a:close/>
                </a:path>
              </a:pathLst>
            </a:custGeom>
            <a:solidFill>
              <a:schemeClr val="bg1">
                <a:lumMod val="1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E8684A-644C-40CA-BE1E-E6A348774876}"/>
                </a:ext>
              </a:extLst>
            </p:cNvPr>
            <p:cNvSpPr txBox="1"/>
            <p:nvPr/>
          </p:nvSpPr>
          <p:spPr>
            <a:xfrm>
              <a:off x="2463729" y="2019735"/>
              <a:ext cx="1822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Датчик цвета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C12DEB2-23A9-4DD7-9EAA-E7C7A4C1C62F}"/>
              </a:ext>
            </a:extLst>
          </p:cNvPr>
          <p:cNvGrpSpPr/>
          <p:nvPr/>
        </p:nvGrpSpPr>
        <p:grpSpPr>
          <a:xfrm>
            <a:off x="7686674" y="99338"/>
            <a:ext cx="4940756" cy="2485335"/>
            <a:chOff x="7686674" y="99338"/>
            <a:chExt cx="4940756" cy="2485335"/>
          </a:xfrm>
          <a:solidFill>
            <a:schemeClr val="bg1"/>
          </a:solidFill>
        </p:grpSpPr>
        <p:pic>
          <p:nvPicPr>
            <p:cNvPr id="1028" name="Picture 4" descr="Картинки по запросу &quot;робот дупщ датчик касания&quot;">
              <a:extLst>
                <a:ext uri="{FF2B5EF4-FFF2-40B4-BE49-F238E27FC236}">
                  <a16:creationId xmlns:a16="http://schemas.microsoft.com/office/drawing/2014/main" id="{4FE00A2D-12CC-4114-B80C-05FC056274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8315" t="-6195" r="-23455"/>
            <a:stretch/>
          </p:blipFill>
          <p:spPr bwMode="auto">
            <a:xfrm>
              <a:off x="7686674" y="99338"/>
              <a:ext cx="4940756" cy="2485335"/>
            </a:xfrm>
            <a:custGeom>
              <a:avLst/>
              <a:gdLst/>
              <a:ahLst/>
              <a:cxnLst/>
              <a:rect l="l" t="t" r="r" b="b"/>
              <a:pathLst>
                <a:path w="4810125" h="2501837">
                  <a:moveTo>
                    <a:pt x="1159248" y="0"/>
                  </a:moveTo>
                  <a:lnTo>
                    <a:pt x="4810125" y="0"/>
                  </a:lnTo>
                  <a:lnTo>
                    <a:pt x="4810125" y="2501837"/>
                  </a:lnTo>
                  <a:lnTo>
                    <a:pt x="0" y="2501837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D2EB463-E4EA-4AC3-99E1-39514D176A6F}"/>
                </a:ext>
              </a:extLst>
            </p:cNvPr>
            <p:cNvSpPr/>
            <p:nvPr/>
          </p:nvSpPr>
          <p:spPr>
            <a:xfrm>
              <a:off x="10321290" y="354330"/>
              <a:ext cx="1440180" cy="3429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4122653E-68D7-4ECE-8930-665D0B94E1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0089"/>
            <a:ext cx="7132320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solidFill>
            <a:schemeClr val="bg1">
              <a:lumMod val="10000"/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буквы п кириллица шрифты&quot;">
            <a:extLst>
              <a:ext uri="{FF2B5EF4-FFF2-40B4-BE49-F238E27FC236}">
                <a16:creationId xmlns:a16="http://schemas.microsoft.com/office/drawing/2014/main" id="{D517166B-6215-46EA-AE14-2C03617DB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5949" y="4349299"/>
            <a:ext cx="3490023" cy="2158231"/>
          </a:xfrm>
          <a:prstGeom prst="rect">
            <a:avLst/>
          </a:prstGeom>
          <a:blipFill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ЭТАПЫ РАСПОЗНАВАНИЯ ТЕКСТА</a:t>
            </a: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0E94B6B9-7FD8-485B-881D-96B8FE36083A}"/>
              </a:ext>
            </a:extLst>
          </p:cNvPr>
          <p:cNvSpPr/>
          <p:nvPr/>
        </p:nvSpPr>
        <p:spPr>
          <a:xfrm rot="16200000">
            <a:off x="1347775" y="1147990"/>
            <a:ext cx="2621992" cy="3250439"/>
          </a:xfrm>
          <a:custGeom>
            <a:avLst/>
            <a:gdLst>
              <a:gd name="connsiteX0" fmla="*/ 0 w 2647156"/>
              <a:gd name="connsiteY0" fmla="*/ 132358 h 3176587"/>
              <a:gd name="connsiteX1" fmla="*/ 132358 w 2647156"/>
              <a:gd name="connsiteY1" fmla="*/ 0 h 3176587"/>
              <a:gd name="connsiteX2" fmla="*/ 2514798 w 2647156"/>
              <a:gd name="connsiteY2" fmla="*/ 0 h 3176587"/>
              <a:gd name="connsiteX3" fmla="*/ 2647156 w 2647156"/>
              <a:gd name="connsiteY3" fmla="*/ 132358 h 3176587"/>
              <a:gd name="connsiteX4" fmla="*/ 2647156 w 2647156"/>
              <a:gd name="connsiteY4" fmla="*/ 3044229 h 3176587"/>
              <a:gd name="connsiteX5" fmla="*/ 2514798 w 2647156"/>
              <a:gd name="connsiteY5" fmla="*/ 3176587 h 3176587"/>
              <a:gd name="connsiteX6" fmla="*/ 132358 w 2647156"/>
              <a:gd name="connsiteY6" fmla="*/ 3176587 h 3176587"/>
              <a:gd name="connsiteX7" fmla="*/ 0 w 2647156"/>
              <a:gd name="connsiteY7" fmla="*/ 3044229 h 3176587"/>
              <a:gd name="connsiteX8" fmla="*/ 0 w 2647156"/>
              <a:gd name="connsiteY8" fmla="*/ 132358 h 31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156" h="3176587">
                <a:moveTo>
                  <a:pt x="2536857" y="1"/>
                </a:moveTo>
                <a:cubicBezTo>
                  <a:pt x="2597773" y="1"/>
                  <a:pt x="2647156" y="71111"/>
                  <a:pt x="2647156" y="158830"/>
                </a:cubicBezTo>
                <a:lnTo>
                  <a:pt x="2647156" y="3017757"/>
                </a:lnTo>
                <a:cubicBezTo>
                  <a:pt x="2647156" y="3105476"/>
                  <a:pt x="2597773" y="3176586"/>
                  <a:pt x="2536857" y="3176586"/>
                </a:cubicBezTo>
                <a:lnTo>
                  <a:pt x="110299" y="3176586"/>
                </a:lnTo>
                <a:cubicBezTo>
                  <a:pt x="49383" y="3176586"/>
                  <a:pt x="0" y="3105476"/>
                  <a:pt x="0" y="3017757"/>
                </a:cubicBezTo>
                <a:lnTo>
                  <a:pt x="0" y="158830"/>
                </a:lnTo>
                <a:cubicBezTo>
                  <a:pt x="0" y="71111"/>
                  <a:pt x="49383" y="1"/>
                  <a:pt x="110299" y="1"/>
                </a:cubicBezTo>
                <a:lnTo>
                  <a:pt x="2536857" y="1"/>
                </a:lnTo>
                <a:close/>
              </a:path>
            </a:pathLst>
          </a:cu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80"/>
            </a:stretch>
          </a:blipFill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8379" tIns="358379" rIns="358379" bIns="358379" numCol="1" spcCol="1270" anchor="ctr" anchorCtr="0">
            <a:noAutofit/>
          </a:bodyPr>
          <a:lstStyle/>
          <a:p>
            <a:pPr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4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F04001A1-5597-4880-A771-E14B20D6840B}"/>
              </a:ext>
            </a:extLst>
          </p:cNvPr>
          <p:cNvSpPr/>
          <p:nvPr/>
        </p:nvSpPr>
        <p:spPr>
          <a:xfrm>
            <a:off x="1683641" y="1325672"/>
            <a:ext cx="2421576" cy="2780076"/>
          </a:xfrm>
          <a:custGeom>
            <a:avLst/>
            <a:gdLst>
              <a:gd name="connsiteX0" fmla="*/ 0 w 1972131"/>
              <a:gd name="connsiteY0" fmla="*/ 0 h 3176587"/>
              <a:gd name="connsiteX1" fmla="*/ 1972131 w 1972131"/>
              <a:gd name="connsiteY1" fmla="*/ 0 h 3176587"/>
              <a:gd name="connsiteX2" fmla="*/ 1972131 w 1972131"/>
              <a:gd name="connsiteY2" fmla="*/ 3176587 h 3176587"/>
              <a:gd name="connsiteX3" fmla="*/ 0 w 1972131"/>
              <a:gd name="connsiteY3" fmla="*/ 3176587 h 3176587"/>
              <a:gd name="connsiteX4" fmla="*/ 0 w 1972131"/>
              <a:gd name="connsiteY4" fmla="*/ 0 h 31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31" h="3176587">
                <a:moveTo>
                  <a:pt x="0" y="0"/>
                </a:moveTo>
                <a:lnTo>
                  <a:pt x="1972131" y="0"/>
                </a:lnTo>
                <a:lnTo>
                  <a:pt x="1972131" y="3176587"/>
                </a:lnTo>
                <a:lnTo>
                  <a:pt x="0" y="31765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92024" rIns="0" bIns="0" numCol="1" spcCol="1270" anchor="t" anchorCtr="0">
            <a:noAutofit/>
          </a:bodyPr>
          <a:lstStyle/>
          <a:p>
            <a:pPr marL="0" lvl="0" indent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600" kern="1200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7DBE4F87-0B6A-4FB7-A2B8-09F88A7A9759}"/>
              </a:ext>
            </a:extLst>
          </p:cNvPr>
          <p:cNvSpPr/>
          <p:nvPr/>
        </p:nvSpPr>
        <p:spPr>
          <a:xfrm rot="16200000">
            <a:off x="4701209" y="1158761"/>
            <a:ext cx="2643533" cy="3250439"/>
          </a:xfrm>
          <a:custGeom>
            <a:avLst/>
            <a:gdLst>
              <a:gd name="connsiteX0" fmla="*/ 0 w 2647156"/>
              <a:gd name="connsiteY0" fmla="*/ 132358 h 3176587"/>
              <a:gd name="connsiteX1" fmla="*/ 132358 w 2647156"/>
              <a:gd name="connsiteY1" fmla="*/ 0 h 3176587"/>
              <a:gd name="connsiteX2" fmla="*/ 2514798 w 2647156"/>
              <a:gd name="connsiteY2" fmla="*/ 0 h 3176587"/>
              <a:gd name="connsiteX3" fmla="*/ 2647156 w 2647156"/>
              <a:gd name="connsiteY3" fmla="*/ 132358 h 3176587"/>
              <a:gd name="connsiteX4" fmla="*/ 2647156 w 2647156"/>
              <a:gd name="connsiteY4" fmla="*/ 3044229 h 3176587"/>
              <a:gd name="connsiteX5" fmla="*/ 2514798 w 2647156"/>
              <a:gd name="connsiteY5" fmla="*/ 3176587 h 3176587"/>
              <a:gd name="connsiteX6" fmla="*/ 132358 w 2647156"/>
              <a:gd name="connsiteY6" fmla="*/ 3176587 h 3176587"/>
              <a:gd name="connsiteX7" fmla="*/ 0 w 2647156"/>
              <a:gd name="connsiteY7" fmla="*/ 3044229 h 3176587"/>
              <a:gd name="connsiteX8" fmla="*/ 0 w 2647156"/>
              <a:gd name="connsiteY8" fmla="*/ 132358 h 31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156" h="3176587">
                <a:moveTo>
                  <a:pt x="2536857" y="1"/>
                </a:moveTo>
                <a:cubicBezTo>
                  <a:pt x="2597773" y="1"/>
                  <a:pt x="2647156" y="71111"/>
                  <a:pt x="2647156" y="158830"/>
                </a:cubicBezTo>
                <a:lnTo>
                  <a:pt x="2647156" y="3017757"/>
                </a:lnTo>
                <a:cubicBezTo>
                  <a:pt x="2647156" y="3105476"/>
                  <a:pt x="2597773" y="3176586"/>
                  <a:pt x="2536857" y="3176586"/>
                </a:cubicBezTo>
                <a:lnTo>
                  <a:pt x="110299" y="3176586"/>
                </a:lnTo>
                <a:cubicBezTo>
                  <a:pt x="49383" y="3176586"/>
                  <a:pt x="0" y="3105476"/>
                  <a:pt x="0" y="3017757"/>
                </a:cubicBezTo>
                <a:lnTo>
                  <a:pt x="0" y="158830"/>
                </a:lnTo>
                <a:cubicBezTo>
                  <a:pt x="0" y="71111"/>
                  <a:pt x="49383" y="1"/>
                  <a:pt x="110299" y="1"/>
                </a:cubicBezTo>
                <a:lnTo>
                  <a:pt x="2536857" y="1"/>
                </a:lnTo>
                <a:close/>
              </a:path>
            </a:pathLst>
          </a:custGeom>
          <a:blipFill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960" tIns="359960" rIns="359960" bIns="2513785" numCol="1" spcCol="1270" anchor="t" anchorCtr="0">
            <a:noAutofit/>
          </a:bodyPr>
          <a:lstStyle/>
          <a:p>
            <a:pPr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400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C4B3C9C-7A28-4DDA-9CCA-98CB111AA670}"/>
              </a:ext>
            </a:extLst>
          </p:cNvPr>
          <p:cNvSpPr/>
          <p:nvPr/>
        </p:nvSpPr>
        <p:spPr>
          <a:xfrm>
            <a:off x="8412048" y="1325672"/>
            <a:ext cx="2421576" cy="2780076"/>
          </a:xfrm>
          <a:custGeom>
            <a:avLst/>
            <a:gdLst>
              <a:gd name="connsiteX0" fmla="*/ 0 w 1972131"/>
              <a:gd name="connsiteY0" fmla="*/ 0 h 3176587"/>
              <a:gd name="connsiteX1" fmla="*/ 1972131 w 1972131"/>
              <a:gd name="connsiteY1" fmla="*/ 0 h 3176587"/>
              <a:gd name="connsiteX2" fmla="*/ 1972131 w 1972131"/>
              <a:gd name="connsiteY2" fmla="*/ 3176587 h 3176587"/>
              <a:gd name="connsiteX3" fmla="*/ 0 w 1972131"/>
              <a:gd name="connsiteY3" fmla="*/ 3176587 h 3176587"/>
              <a:gd name="connsiteX4" fmla="*/ 0 w 1972131"/>
              <a:gd name="connsiteY4" fmla="*/ 0 h 31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31" h="3176587">
                <a:moveTo>
                  <a:pt x="0" y="0"/>
                </a:moveTo>
                <a:lnTo>
                  <a:pt x="1972131" y="0"/>
                </a:lnTo>
                <a:lnTo>
                  <a:pt x="1972131" y="3176587"/>
                </a:lnTo>
                <a:lnTo>
                  <a:pt x="0" y="31765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92024" rIns="0" bIns="0" numCol="1" spcCol="1270" anchor="t" anchorCtr="0">
            <a:noAutofit/>
          </a:bodyPr>
          <a:lstStyle/>
          <a:p>
            <a:pPr marL="0" lvl="0" indent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600" kern="1200"/>
          </a:p>
        </p:txBody>
      </p:sp>
      <p:sp>
        <p:nvSpPr>
          <p:cNvPr id="56" name="Блок-схема: извлечение 55">
            <a:extLst>
              <a:ext uri="{FF2B5EF4-FFF2-40B4-BE49-F238E27FC236}">
                <a16:creationId xmlns:a16="http://schemas.microsoft.com/office/drawing/2014/main" id="{E3642A63-C14A-414A-8A0D-C57656B80E5E}"/>
              </a:ext>
            </a:extLst>
          </p:cNvPr>
          <p:cNvSpPr/>
          <p:nvPr/>
        </p:nvSpPr>
        <p:spPr>
          <a:xfrm rot="5400000">
            <a:off x="4209779" y="3464566"/>
            <a:ext cx="408458" cy="487565"/>
          </a:xfrm>
          <a:prstGeom prst="flowChartExtra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Полилиния: фигура 63">
            <a:extLst>
              <a:ext uri="{FF2B5EF4-FFF2-40B4-BE49-F238E27FC236}">
                <a16:creationId xmlns:a16="http://schemas.microsoft.com/office/drawing/2014/main" id="{28C95651-B59C-4C0A-A5C2-3F1F8727F1BB}"/>
              </a:ext>
            </a:extLst>
          </p:cNvPr>
          <p:cNvSpPr/>
          <p:nvPr/>
        </p:nvSpPr>
        <p:spPr>
          <a:xfrm rot="16200000">
            <a:off x="8232872" y="1014815"/>
            <a:ext cx="2595223" cy="3490023"/>
          </a:xfrm>
          <a:custGeom>
            <a:avLst/>
            <a:gdLst>
              <a:gd name="connsiteX0" fmla="*/ 0 w 2647156"/>
              <a:gd name="connsiteY0" fmla="*/ 132358 h 3176587"/>
              <a:gd name="connsiteX1" fmla="*/ 132358 w 2647156"/>
              <a:gd name="connsiteY1" fmla="*/ 0 h 3176587"/>
              <a:gd name="connsiteX2" fmla="*/ 2514798 w 2647156"/>
              <a:gd name="connsiteY2" fmla="*/ 0 h 3176587"/>
              <a:gd name="connsiteX3" fmla="*/ 2647156 w 2647156"/>
              <a:gd name="connsiteY3" fmla="*/ 132358 h 3176587"/>
              <a:gd name="connsiteX4" fmla="*/ 2647156 w 2647156"/>
              <a:gd name="connsiteY4" fmla="*/ 3044229 h 3176587"/>
              <a:gd name="connsiteX5" fmla="*/ 2514798 w 2647156"/>
              <a:gd name="connsiteY5" fmla="*/ 3176587 h 3176587"/>
              <a:gd name="connsiteX6" fmla="*/ 132358 w 2647156"/>
              <a:gd name="connsiteY6" fmla="*/ 3176587 h 3176587"/>
              <a:gd name="connsiteX7" fmla="*/ 0 w 2647156"/>
              <a:gd name="connsiteY7" fmla="*/ 3044229 h 3176587"/>
              <a:gd name="connsiteX8" fmla="*/ 0 w 2647156"/>
              <a:gd name="connsiteY8" fmla="*/ 132358 h 31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156" h="3176587">
                <a:moveTo>
                  <a:pt x="2536857" y="1"/>
                </a:moveTo>
                <a:cubicBezTo>
                  <a:pt x="2597773" y="1"/>
                  <a:pt x="2647156" y="71111"/>
                  <a:pt x="2647156" y="158830"/>
                </a:cubicBezTo>
                <a:lnTo>
                  <a:pt x="2647156" y="3017757"/>
                </a:lnTo>
                <a:cubicBezTo>
                  <a:pt x="2647156" y="3105476"/>
                  <a:pt x="2597773" y="3176586"/>
                  <a:pt x="2536857" y="3176586"/>
                </a:cubicBezTo>
                <a:lnTo>
                  <a:pt x="110299" y="3176586"/>
                </a:lnTo>
                <a:cubicBezTo>
                  <a:pt x="49383" y="3176586"/>
                  <a:pt x="0" y="3105476"/>
                  <a:pt x="0" y="3017757"/>
                </a:cubicBezTo>
                <a:lnTo>
                  <a:pt x="0" y="158830"/>
                </a:lnTo>
                <a:cubicBezTo>
                  <a:pt x="0" y="71111"/>
                  <a:pt x="49383" y="1"/>
                  <a:pt x="110299" y="1"/>
                </a:cubicBezTo>
                <a:lnTo>
                  <a:pt x="2536857" y="1"/>
                </a:lnTo>
                <a:close/>
              </a:path>
            </a:pathLst>
          </a:custGeom>
          <a:blipFill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9"/>
            </a:stretch>
          </a:blip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785" tIns="102869" rIns="133351" bIns="2117726" numCol="1" spcCol="1270" anchor="t" anchorCtr="0">
            <a:noAutofit/>
          </a:bodyPr>
          <a:lstStyle/>
          <a:p>
            <a:pPr marL="0" lvl="0" indent="0" algn="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000" kern="1200" dirty="0"/>
          </a:p>
        </p:txBody>
      </p:sp>
      <p:sp>
        <p:nvSpPr>
          <p:cNvPr id="65" name="Блок-схема: извлечение 64">
            <a:extLst>
              <a:ext uri="{FF2B5EF4-FFF2-40B4-BE49-F238E27FC236}">
                <a16:creationId xmlns:a16="http://schemas.microsoft.com/office/drawing/2014/main" id="{02E02312-5D51-4435-A030-C44818CCA707}"/>
              </a:ext>
            </a:extLst>
          </p:cNvPr>
          <p:cNvSpPr/>
          <p:nvPr/>
        </p:nvSpPr>
        <p:spPr>
          <a:xfrm rot="5400000">
            <a:off x="7545110" y="3515141"/>
            <a:ext cx="408458" cy="487565"/>
          </a:xfrm>
          <a:prstGeom prst="flowChartExtra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89F4F312-1F13-4E59-9E54-2372110B6E4F}"/>
              </a:ext>
            </a:extLst>
          </p:cNvPr>
          <p:cNvSpPr/>
          <p:nvPr/>
        </p:nvSpPr>
        <p:spPr>
          <a:xfrm>
            <a:off x="1033551" y="5128210"/>
            <a:ext cx="3145978" cy="676074"/>
          </a:xfrm>
          <a:custGeom>
            <a:avLst/>
            <a:gdLst>
              <a:gd name="connsiteX0" fmla="*/ 0 w 5426260"/>
              <a:gd name="connsiteY0" fmla="*/ 226551 h 2157628"/>
              <a:gd name="connsiteX1" fmla="*/ 226551 w 5426260"/>
              <a:gd name="connsiteY1" fmla="*/ 0 h 2157628"/>
              <a:gd name="connsiteX2" fmla="*/ 5199709 w 5426260"/>
              <a:gd name="connsiteY2" fmla="*/ 0 h 2157628"/>
              <a:gd name="connsiteX3" fmla="*/ 5426260 w 5426260"/>
              <a:gd name="connsiteY3" fmla="*/ 226551 h 2157628"/>
              <a:gd name="connsiteX4" fmla="*/ 5426260 w 5426260"/>
              <a:gd name="connsiteY4" fmla="*/ 1931077 h 2157628"/>
              <a:gd name="connsiteX5" fmla="*/ 5199709 w 5426260"/>
              <a:gd name="connsiteY5" fmla="*/ 2157628 h 2157628"/>
              <a:gd name="connsiteX6" fmla="*/ 226551 w 5426260"/>
              <a:gd name="connsiteY6" fmla="*/ 2157628 h 2157628"/>
              <a:gd name="connsiteX7" fmla="*/ 0 w 5426260"/>
              <a:gd name="connsiteY7" fmla="*/ 1931077 h 2157628"/>
              <a:gd name="connsiteX8" fmla="*/ 0 w 5426260"/>
              <a:gd name="connsiteY8" fmla="*/ 226551 h 21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6260" h="2157628">
                <a:moveTo>
                  <a:pt x="0" y="226551"/>
                </a:moveTo>
                <a:cubicBezTo>
                  <a:pt x="0" y="101430"/>
                  <a:pt x="101430" y="0"/>
                  <a:pt x="226551" y="0"/>
                </a:cubicBezTo>
                <a:lnTo>
                  <a:pt x="5199709" y="0"/>
                </a:lnTo>
                <a:cubicBezTo>
                  <a:pt x="5324830" y="0"/>
                  <a:pt x="5426260" y="101430"/>
                  <a:pt x="5426260" y="226551"/>
                </a:cubicBezTo>
                <a:lnTo>
                  <a:pt x="5426260" y="1931077"/>
                </a:lnTo>
                <a:cubicBezTo>
                  <a:pt x="5426260" y="2056198"/>
                  <a:pt x="5324830" y="2157628"/>
                  <a:pt x="5199709" y="2157628"/>
                </a:cubicBezTo>
                <a:lnTo>
                  <a:pt x="226551" y="2157628"/>
                </a:lnTo>
                <a:cubicBezTo>
                  <a:pt x="101430" y="2157628"/>
                  <a:pt x="0" y="2056198"/>
                  <a:pt x="0" y="1931077"/>
                </a:cubicBezTo>
                <a:lnTo>
                  <a:pt x="0" y="226551"/>
                </a:lnTo>
                <a:close/>
              </a:path>
            </a:pathLst>
          </a:custGeom>
          <a:blipFill rotWithShape="0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805" tIns="237805" rIns="237805" bIns="1284216" numCol="1" spcCol="1270" anchor="t" anchorCtr="0">
            <a:noAutofit/>
          </a:bodyPr>
          <a:lstStyle/>
          <a:p>
            <a:pPr marL="0" lvl="0" indent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500" kern="1200" dirty="0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813B6E32-85CF-463E-BFA4-EB0ED4284783}"/>
              </a:ext>
            </a:extLst>
          </p:cNvPr>
          <p:cNvSpPr/>
          <p:nvPr/>
        </p:nvSpPr>
        <p:spPr>
          <a:xfrm>
            <a:off x="4390514" y="5128210"/>
            <a:ext cx="3145164" cy="676074"/>
          </a:xfrm>
          <a:custGeom>
            <a:avLst/>
            <a:gdLst>
              <a:gd name="connsiteX0" fmla="*/ 0 w 2539717"/>
              <a:gd name="connsiteY0" fmla="*/ 77741 h 740394"/>
              <a:gd name="connsiteX1" fmla="*/ 77741 w 2539717"/>
              <a:gd name="connsiteY1" fmla="*/ 0 h 740394"/>
              <a:gd name="connsiteX2" fmla="*/ 2461976 w 2539717"/>
              <a:gd name="connsiteY2" fmla="*/ 0 h 740394"/>
              <a:gd name="connsiteX3" fmla="*/ 2539717 w 2539717"/>
              <a:gd name="connsiteY3" fmla="*/ 77741 h 740394"/>
              <a:gd name="connsiteX4" fmla="*/ 2539717 w 2539717"/>
              <a:gd name="connsiteY4" fmla="*/ 662653 h 740394"/>
              <a:gd name="connsiteX5" fmla="*/ 2461976 w 2539717"/>
              <a:gd name="connsiteY5" fmla="*/ 740394 h 740394"/>
              <a:gd name="connsiteX6" fmla="*/ 77741 w 2539717"/>
              <a:gd name="connsiteY6" fmla="*/ 740394 h 740394"/>
              <a:gd name="connsiteX7" fmla="*/ 0 w 2539717"/>
              <a:gd name="connsiteY7" fmla="*/ 662653 h 740394"/>
              <a:gd name="connsiteX8" fmla="*/ 0 w 2539717"/>
              <a:gd name="connsiteY8" fmla="*/ 77741 h 74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717" h="740394">
                <a:moveTo>
                  <a:pt x="0" y="77741"/>
                </a:moveTo>
                <a:cubicBezTo>
                  <a:pt x="0" y="34806"/>
                  <a:pt x="34806" y="0"/>
                  <a:pt x="77741" y="0"/>
                </a:cubicBezTo>
                <a:lnTo>
                  <a:pt x="2461976" y="0"/>
                </a:lnTo>
                <a:cubicBezTo>
                  <a:pt x="2504911" y="0"/>
                  <a:pt x="2539717" y="34806"/>
                  <a:pt x="2539717" y="77741"/>
                </a:cubicBezTo>
                <a:lnTo>
                  <a:pt x="2539717" y="662653"/>
                </a:lnTo>
                <a:cubicBezTo>
                  <a:pt x="2539717" y="705588"/>
                  <a:pt x="2504911" y="740394"/>
                  <a:pt x="2461976" y="740394"/>
                </a:cubicBezTo>
                <a:lnTo>
                  <a:pt x="77741" y="740394"/>
                </a:lnTo>
                <a:cubicBezTo>
                  <a:pt x="34806" y="740394"/>
                  <a:pt x="0" y="705588"/>
                  <a:pt x="0" y="662653"/>
                </a:cubicBezTo>
                <a:lnTo>
                  <a:pt x="0" y="77741"/>
                </a:lnTo>
                <a:close/>
              </a:path>
            </a:pathLst>
          </a:custGeom>
          <a:blipFill rotWithShape="0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69" t="2714" r="186"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690" tIns="144690" rIns="144690" bIns="14469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3200" kern="1200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2FFAED2-8312-4904-8B2B-DD65E2905BAD}"/>
              </a:ext>
            </a:extLst>
          </p:cNvPr>
          <p:cNvSpPr/>
          <p:nvPr/>
        </p:nvSpPr>
        <p:spPr>
          <a:xfrm>
            <a:off x="4390514" y="5124004"/>
            <a:ext cx="612832" cy="68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50844DA-83A3-4183-994C-3932161E47A6}"/>
              </a:ext>
            </a:extLst>
          </p:cNvPr>
          <p:cNvSpPr/>
          <p:nvPr/>
        </p:nvSpPr>
        <p:spPr>
          <a:xfrm>
            <a:off x="5080076" y="5280609"/>
            <a:ext cx="496708" cy="525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AE1276CC-02F0-409F-A995-54F47EAA97A6}"/>
              </a:ext>
            </a:extLst>
          </p:cNvPr>
          <p:cNvSpPr/>
          <p:nvPr/>
        </p:nvSpPr>
        <p:spPr>
          <a:xfrm>
            <a:off x="5665108" y="5280608"/>
            <a:ext cx="524240" cy="525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4266460-CD99-4CBD-A5FD-90A4F7391C45}"/>
              </a:ext>
            </a:extLst>
          </p:cNvPr>
          <p:cNvSpPr/>
          <p:nvPr/>
        </p:nvSpPr>
        <p:spPr>
          <a:xfrm>
            <a:off x="6230338" y="5280609"/>
            <a:ext cx="522703" cy="544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B817B5A1-D2F2-4754-BA02-D9F8704AAEE8}"/>
              </a:ext>
            </a:extLst>
          </p:cNvPr>
          <p:cNvSpPr/>
          <p:nvPr/>
        </p:nvSpPr>
        <p:spPr>
          <a:xfrm>
            <a:off x="1136964" y="5128210"/>
            <a:ext cx="2943260" cy="68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6EB0ECD-C019-446F-BE88-9F77BF087E72}"/>
              </a:ext>
            </a:extLst>
          </p:cNvPr>
          <p:cNvSpPr/>
          <p:nvPr/>
        </p:nvSpPr>
        <p:spPr>
          <a:xfrm>
            <a:off x="6990121" y="5124004"/>
            <a:ext cx="524240" cy="680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извлечение 73">
            <a:extLst>
              <a:ext uri="{FF2B5EF4-FFF2-40B4-BE49-F238E27FC236}">
                <a16:creationId xmlns:a16="http://schemas.microsoft.com/office/drawing/2014/main" id="{6F500CBC-AACD-41DC-9CC8-CED56C3A77F1}"/>
              </a:ext>
            </a:extLst>
          </p:cNvPr>
          <p:cNvSpPr/>
          <p:nvPr/>
        </p:nvSpPr>
        <p:spPr>
          <a:xfrm rot="5400000">
            <a:off x="4080792" y="5252848"/>
            <a:ext cx="408458" cy="494028"/>
          </a:xfrm>
          <a:prstGeom prst="flowChartExtra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Блок-схема: извлечение 74">
            <a:extLst>
              <a:ext uri="{FF2B5EF4-FFF2-40B4-BE49-F238E27FC236}">
                <a16:creationId xmlns:a16="http://schemas.microsoft.com/office/drawing/2014/main" id="{CCC1B8FA-E87B-469C-9C16-BCB439A143DB}"/>
              </a:ext>
            </a:extLst>
          </p:cNvPr>
          <p:cNvSpPr/>
          <p:nvPr/>
        </p:nvSpPr>
        <p:spPr>
          <a:xfrm rot="5400000">
            <a:off x="7528790" y="5216590"/>
            <a:ext cx="408458" cy="494028"/>
          </a:xfrm>
          <a:prstGeom prst="flowChartExtract">
            <a:avLst/>
          </a:prstGeom>
          <a:solidFill>
            <a:srgbClr val="FFFF00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Блок-схема: извлечение 34">
            <a:extLst>
              <a:ext uri="{FF2B5EF4-FFF2-40B4-BE49-F238E27FC236}">
                <a16:creationId xmlns:a16="http://schemas.microsoft.com/office/drawing/2014/main" id="{B2725B3C-2758-4040-9C90-12A91C64EADB}"/>
              </a:ext>
            </a:extLst>
          </p:cNvPr>
          <p:cNvSpPr/>
          <p:nvPr/>
        </p:nvSpPr>
        <p:spPr>
          <a:xfrm rot="5400000">
            <a:off x="11149465" y="3503986"/>
            <a:ext cx="408458" cy="487565"/>
          </a:xfrm>
          <a:prstGeom prst="flowChartExtra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Блок-схема: извлечение 35">
            <a:extLst>
              <a:ext uri="{FF2B5EF4-FFF2-40B4-BE49-F238E27FC236}">
                <a16:creationId xmlns:a16="http://schemas.microsoft.com/office/drawing/2014/main" id="{80A64649-E70C-4D65-8F8A-71FF2D68BBC1}"/>
              </a:ext>
            </a:extLst>
          </p:cNvPr>
          <p:cNvSpPr/>
          <p:nvPr/>
        </p:nvSpPr>
        <p:spPr>
          <a:xfrm rot="5400000">
            <a:off x="712063" y="5299714"/>
            <a:ext cx="408458" cy="487565"/>
          </a:xfrm>
          <a:prstGeom prst="flowChartExtra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8" name="Picture 4" descr="Картинки по запросу &quot;opencv&quot;">
            <a:extLst>
              <a:ext uri="{FF2B5EF4-FFF2-40B4-BE49-F238E27FC236}">
                <a16:creationId xmlns:a16="http://schemas.microsoft.com/office/drawing/2014/main" id="{7E6158EB-D676-471C-9A07-DE71CA5E4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871" y="1668318"/>
            <a:ext cx="10746532" cy="4567360"/>
          </a:xfrm>
          <a:prstGeom prst="rect">
            <a:avLst/>
          </a:prstGeom>
          <a:blipFill rotWithShape="0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9"/>
            </a:stretch>
          </a:blipFill>
          <a:ln w="28575">
            <a:solidFill>
              <a:schemeClr val="accent1">
                <a:lumMod val="75000"/>
              </a:schemeClr>
            </a:solidFill>
          </a:ln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B133200-E366-4C2F-8D74-5500DB534BEA}"/>
              </a:ext>
            </a:extLst>
          </p:cNvPr>
          <p:cNvGrpSpPr/>
          <p:nvPr/>
        </p:nvGrpSpPr>
        <p:grpSpPr>
          <a:xfrm>
            <a:off x="560384" y="1462213"/>
            <a:ext cx="11071231" cy="5189682"/>
            <a:chOff x="560384" y="1462213"/>
            <a:chExt cx="11071231" cy="518968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2354B87-90DC-4C27-8853-9209E3A2A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384" y="1462213"/>
              <a:ext cx="11071231" cy="5189682"/>
            </a:xfrm>
            <a:prstGeom prst="rect">
              <a:avLst/>
            </a:prstGeom>
            <a:solidFill>
              <a:schemeClr val="bg1">
                <a:lumMod val="10000"/>
                <a:alpha val="5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2" name="Picture 2" descr="Картинки по запросу &quot;РОБОТ ЧИТАЕТ&quot;">
              <a:extLst>
                <a:ext uri="{FF2B5EF4-FFF2-40B4-BE49-F238E27FC236}">
                  <a16:creationId xmlns:a16="http://schemas.microsoft.com/office/drawing/2014/main" id="{7161D69B-DA1A-468A-A17B-3BE0437ED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185" y="1956882"/>
              <a:ext cx="5794693" cy="4297730"/>
            </a:xfrm>
            <a:prstGeom prst="rect">
              <a:avLst/>
            </a:prstGeom>
            <a:solidFill>
              <a:schemeClr val="bg1">
                <a:lumMod val="10000"/>
                <a:alpha val="50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317101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64" grpId="0" animBg="1"/>
      <p:bldP spid="39" grpId="0" animBg="1"/>
      <p:bldP spid="4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внутренний, человек, мальчи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C5DFD0EC-26C7-4ECE-9F31-196212812B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96" y="643466"/>
            <a:ext cx="4147365" cy="27930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 descr="Изображение выглядит как стол, сидит, маленький, вода&#10;&#10;Автоматически созданное описание">
            <a:extLst>
              <a:ext uri="{FF2B5EF4-FFF2-40B4-BE49-F238E27FC236}">
                <a16:creationId xmlns:a16="http://schemas.microsoft.com/office/drawing/2014/main" id="{FADBA425-4DE0-406C-80C2-D81385DDF1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33987" y="3509433"/>
            <a:ext cx="4145101" cy="279565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 descr="Изображение выглядит как внутренний, человек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7DF8D988-ED98-4831-9895-7FF7B7377F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4"/>
          <a:stretch/>
        </p:blipFill>
        <p:spPr>
          <a:xfrm>
            <a:off x="5333945" y="643466"/>
            <a:ext cx="6105784" cy="56616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9642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искусственный интеллект диагнозы&quot;">
            <a:extLst>
              <a:ext uri="{FF2B5EF4-FFF2-40B4-BE49-F238E27FC236}">
                <a16:creationId xmlns:a16="http://schemas.microsoft.com/office/drawing/2014/main" id="{75B759C2-6772-4CB6-946D-13DC90D57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81" y="62720"/>
            <a:ext cx="3949703" cy="2216954"/>
          </a:xfrm>
          <a:prstGeom prst="rect">
            <a:avLst/>
          </a:prstGeom>
          <a:solidFill>
            <a:schemeClr val="bg1">
              <a:lumMod val="10000"/>
              <a:alpha val="77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Изображение выглядит как стол, сидит, компьюте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6353CCE9-9A31-406C-8BAA-2A74681149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067494" y="62719"/>
            <a:ext cx="3841762" cy="2208189"/>
          </a:xfrm>
          <a:prstGeom prst="rect">
            <a:avLst/>
          </a:prstGeom>
          <a:solidFill>
            <a:schemeClr val="bg1">
              <a:lumMod val="10000"/>
              <a:alpha val="77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 descr="Изображение выглядит как автомобиль, грузовик, припаркован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9CD9DC83-53B8-45F2-B873-BCC44BE47F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089" y="62720"/>
            <a:ext cx="4044500" cy="2208187"/>
          </a:xfrm>
          <a:prstGeom prst="rect">
            <a:avLst/>
          </a:prstGeom>
          <a:solidFill>
            <a:schemeClr val="bg1">
              <a:lumMod val="10000"/>
              <a:alpha val="77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1030" name="Picture 6" descr="Картинки по запросу &quot;КОМПЬЮТЕРНОЕ ЗРЕНИЕ безопасность на производстве каски&quot;">
            <a:extLst>
              <a:ext uri="{FF2B5EF4-FFF2-40B4-BE49-F238E27FC236}">
                <a16:creationId xmlns:a16="http://schemas.microsoft.com/office/drawing/2014/main" id="{32EF0A5D-D769-4C85-BC52-1DBE920FE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76" y="4648202"/>
            <a:ext cx="3946618" cy="2208190"/>
          </a:xfrm>
          <a:prstGeom prst="rect">
            <a:avLst/>
          </a:prstGeom>
          <a:solidFill>
            <a:schemeClr val="bg1">
              <a:lumMod val="10000"/>
              <a:alpha val="77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Заголовок 9">
            <a:extLst>
              <a:ext uri="{FF2B5EF4-FFF2-40B4-BE49-F238E27FC236}">
                <a16:creationId xmlns:a16="http://schemas.microsoft.com/office/drawing/2014/main" id="{9D4793ED-593A-4D57-AADB-58092A94B51E}"/>
              </a:ext>
            </a:extLst>
          </p:cNvPr>
          <p:cNvSpPr txBox="1">
            <a:spLocks/>
          </p:cNvSpPr>
          <p:nvPr/>
        </p:nvSpPr>
        <p:spPr>
          <a:xfrm>
            <a:off x="4067494" y="2434526"/>
            <a:ext cx="8004095" cy="4321874"/>
          </a:xfrm>
          <a:prstGeom prst="rect">
            <a:avLst/>
          </a:prstGeom>
          <a:solidFill>
            <a:schemeClr val="bg1">
              <a:lumMod val="10000"/>
              <a:alpha val="77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ПРИМЕРЫ ПРИМЕНЕНИЯ КОМПЬЮТЕРНОГО 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ЗРЕНИЯ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Картинки по запросу &quot;компьютерное зрение лиц&quot;">
            <a:extLst>
              <a:ext uri="{FF2B5EF4-FFF2-40B4-BE49-F238E27FC236}">
                <a16:creationId xmlns:a16="http://schemas.microsoft.com/office/drawing/2014/main" id="{31BD5CF0-0A4A-4BB9-A16D-9A6E23A62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" y="2447669"/>
            <a:ext cx="3946619" cy="20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9127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8660406-5DCF-4F02-8406-F226BDFEE1CD}"/>
              </a:ext>
            </a:extLst>
          </p:cNvPr>
          <p:cNvGrpSpPr/>
          <p:nvPr/>
        </p:nvGrpSpPr>
        <p:grpSpPr>
          <a:xfrm>
            <a:off x="0" y="-9011"/>
            <a:ext cx="12192000" cy="6858000"/>
            <a:chOff x="0" y="0"/>
            <a:chExt cx="12192000" cy="6858000"/>
          </a:xfrm>
        </p:grpSpPr>
        <p:pic>
          <p:nvPicPr>
            <p:cNvPr id="1032" name="Picture 8" descr="Картинки по запросу &quot;самые современные беспилотные автомобили&quot;">
              <a:extLst>
                <a:ext uri="{FF2B5EF4-FFF2-40B4-BE49-F238E27FC236}">
                  <a16:creationId xmlns:a16="http://schemas.microsoft.com/office/drawing/2014/main" id="{355FE552-A6CB-42BB-9DB3-EDBB4F37E8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Картинки по запросу &quot;самые современные беспилотные автомобили&quot;">
              <a:extLst>
                <a:ext uri="{FF2B5EF4-FFF2-40B4-BE49-F238E27FC236}">
                  <a16:creationId xmlns:a16="http://schemas.microsoft.com/office/drawing/2014/main" id="{ED80A44F-9155-4604-92D1-8213D09A0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3" y="36644"/>
              <a:ext cx="1333502" cy="1605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Картинки по запросу &quot;самые современные беспилотные автомобили&quot;">
              <a:extLst>
                <a:ext uri="{FF2B5EF4-FFF2-40B4-BE49-F238E27FC236}">
                  <a16:creationId xmlns:a16="http://schemas.microsoft.com/office/drawing/2014/main" id="{CF65DB20-101B-41BA-AD7E-3DC52956D0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2542" y="36644"/>
              <a:ext cx="1000126" cy="120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Картинки по запросу &quot;самые современные беспилотные автомобили&quot;">
              <a:extLst>
                <a:ext uri="{FF2B5EF4-FFF2-40B4-BE49-F238E27FC236}">
                  <a16:creationId xmlns:a16="http://schemas.microsoft.com/office/drawing/2014/main" id="{4CAC8C37-A4EA-49C2-A39A-F1D32DC7DD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75" y="952499"/>
              <a:ext cx="770743" cy="92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A55346C-F1E1-4C32-9FF8-14390CA7BC48}"/>
              </a:ext>
            </a:extLst>
          </p:cNvPr>
          <p:cNvGrpSpPr/>
          <p:nvPr/>
        </p:nvGrpSpPr>
        <p:grpSpPr>
          <a:xfrm>
            <a:off x="3374197" y="1036145"/>
            <a:ext cx="4420587" cy="5821855"/>
            <a:chOff x="2400007" y="518072"/>
            <a:chExt cx="4420587" cy="5821855"/>
          </a:xfrm>
          <a:effectLst>
            <a:glow rad="1905000">
              <a:schemeClr val="tx1">
                <a:lumMod val="85000"/>
                <a:lumOff val="15000"/>
                <a:alpha val="38000"/>
              </a:schemeClr>
            </a:glow>
            <a:outerShdw blurRad="152400" dir="4740000" sx="99000" sy="99000" kx="-1200000" algn="bl" rotWithShape="0">
              <a:prstClr val="black">
                <a:alpha val="69000"/>
              </a:prstClr>
            </a:outerShdw>
          </a:effectLst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B526F8C-1588-4960-B87C-DCDE0A65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0594" y="768575"/>
              <a:ext cx="3400000" cy="462580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0F00A6B-6931-40AD-BD7B-017DB0159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007" y="518072"/>
              <a:ext cx="2041174" cy="5821855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маленький, держит, стол, синий&#10;&#10;Автоматически созданное описание">
              <a:extLst>
                <a:ext uri="{FF2B5EF4-FFF2-40B4-BE49-F238E27FC236}">
                  <a16:creationId xmlns:a16="http://schemas.microsoft.com/office/drawing/2014/main" id="{707E12F6-7965-4307-8839-B2BEECC40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/>
            <a:stretch/>
          </p:blipFill>
          <p:spPr>
            <a:xfrm>
              <a:off x="4002783" y="2315051"/>
              <a:ext cx="287743" cy="27053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843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DB64C-458D-8D4F-82D5-A86E41664C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53"/>
          <a:stretch/>
        </p:blipFill>
        <p:spPr>
          <a:xfrm>
            <a:off x="-57452" y="-501952"/>
            <a:ext cx="12306905" cy="7861904"/>
          </a:xfrm>
          <a:prstGeom prst="rect">
            <a:avLst/>
          </a:prstGeom>
        </p:spPr>
      </p:pic>
      <p:pic>
        <p:nvPicPr>
          <p:cNvPr id="1026" name="Picture 2" descr="Картинки по запросу &quot;искусственный интеллект&quot;">
            <a:extLst>
              <a:ext uri="{FF2B5EF4-FFF2-40B4-BE49-F238E27FC236}">
                <a16:creationId xmlns:a16="http://schemas.microsoft.com/office/drawing/2014/main" id="{0C29ABC5-E1B5-4898-B602-B3F1EB225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7452" y="-501952"/>
            <a:ext cx="12364357" cy="7861904"/>
          </a:xfrm>
          <a:prstGeom prst="rect">
            <a:avLst/>
          </a:prstGeom>
          <a:solidFill>
            <a:schemeClr val="accent1"/>
          </a:solidFill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10515-7915-7F46-8A49-2960042CE232}"/>
              </a:ext>
            </a:extLst>
          </p:cNvPr>
          <p:cNvSpPr txBox="1"/>
          <p:nvPr/>
        </p:nvSpPr>
        <p:spPr>
          <a:xfrm>
            <a:off x="417346" y="305068"/>
            <a:ext cx="11414760" cy="6247864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defTabSz="457200">
              <a:defRPr sz="2000">
                <a:solidFill>
                  <a:schemeClr val="bg1"/>
                </a:solidFill>
              </a:defRPr>
            </a:lvl1pPr>
            <a:lvl2pPr defTabSz="457200">
              <a:defRPr>
                <a:solidFill>
                  <a:schemeClr val="tx1"/>
                </a:solidFill>
              </a:defRPr>
            </a:lvl2pPr>
            <a:lvl3pPr defTabSz="457200">
              <a:defRPr>
                <a:solidFill>
                  <a:schemeClr val="tx1"/>
                </a:solidFill>
              </a:defRPr>
            </a:lvl3pPr>
            <a:lvl4pPr defTabSz="457200">
              <a:defRPr>
                <a:solidFill>
                  <a:schemeClr val="tx1"/>
                </a:solidFill>
              </a:defRPr>
            </a:lvl4pPr>
            <a:lvl5pPr defTabSz="457200">
              <a:defRPr>
                <a:solidFill>
                  <a:schemeClr val="tx1"/>
                </a:solidFill>
              </a:defRPr>
            </a:lvl5pPr>
            <a:lvl6pPr defTabSz="457200">
              <a:defRPr>
                <a:solidFill>
                  <a:schemeClr val="tx1"/>
                </a:solidFill>
              </a:defRPr>
            </a:lvl6pPr>
            <a:lvl7pPr defTabSz="457200">
              <a:defRPr>
                <a:solidFill>
                  <a:schemeClr val="tx1"/>
                </a:solidFill>
              </a:defRPr>
            </a:lvl7pPr>
            <a:lvl8pPr defTabSz="457200">
              <a:defRPr>
                <a:solidFill>
                  <a:schemeClr val="tx1"/>
                </a:solidFill>
              </a:defRPr>
            </a:lvl8pPr>
            <a:lvl9pPr defTabSz="457200"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b="1" dirty="0"/>
              <a:t>Цель</a:t>
            </a:r>
          </a:p>
          <a:p>
            <a:pPr algn="l"/>
            <a:r>
              <a:rPr lang="ru-RU" sz="1800" dirty="0"/>
              <a:t>Узнать, как разрабатывают роботов с компьютерным зрением и в каких областях их применяют.  Провести эксперимент, смогут ли школьники самостоятельно создать полностью автоматизированную систему для доставки объектов с указанного адреса и их сортировки по цветам.</a:t>
            </a:r>
          </a:p>
          <a:p>
            <a:pPr algn="l"/>
            <a:endParaRPr lang="ru-RU" sz="1800" dirty="0"/>
          </a:p>
          <a:p>
            <a:pPr algn="l"/>
            <a:r>
              <a:rPr lang="ru-RU" b="1" dirty="0"/>
              <a:t>Задачи</a:t>
            </a:r>
          </a:p>
          <a:p>
            <a:pPr algn="l"/>
            <a:r>
              <a:rPr lang="ru-RU" sz="1800" dirty="0"/>
              <a:t>Изучить данные энциклопедий и специальную литературу по теме исследования;</a:t>
            </a:r>
          </a:p>
          <a:p>
            <a:pPr algn="l"/>
            <a:r>
              <a:rPr lang="ru-RU" sz="1800" dirty="0"/>
              <a:t>Провести опрос: что думают современные школьники о возможностях умных машин и их применении;</a:t>
            </a:r>
          </a:p>
          <a:p>
            <a:pPr algn="l"/>
            <a:r>
              <a:rPr lang="ru-RU" sz="1800" dirty="0"/>
              <a:t>Узнать, в каких областях находит применение компьютерное зрение;</a:t>
            </a:r>
          </a:p>
          <a:p>
            <a:pPr algn="l"/>
            <a:r>
              <a:rPr lang="ru-RU" sz="1800" dirty="0"/>
              <a:t>Выбрать инструменты разработки, которые помогут создать прототип системы сортировки деталей конструктора LEGO;</a:t>
            </a:r>
          </a:p>
          <a:p>
            <a:pPr algn="l"/>
            <a:r>
              <a:rPr lang="ru-RU" sz="1800" dirty="0"/>
              <a:t>Создать прототип автоматизированной системы доставки и сортировки деталей конструктора LEGO.</a:t>
            </a:r>
          </a:p>
          <a:p>
            <a:pPr algn="l"/>
            <a:r>
              <a:rPr lang="ru-RU" sz="1800" dirty="0"/>
              <a:t>Проанализировать насколько эффективно роботы справляются с поставленной задачей. При необходимости доработать прототип. </a:t>
            </a:r>
          </a:p>
          <a:p>
            <a:pPr algn="l"/>
            <a:endParaRPr lang="ru-RU" sz="1800" dirty="0"/>
          </a:p>
          <a:p>
            <a:pPr algn="l"/>
            <a:r>
              <a:rPr lang="ru-RU" b="1" dirty="0"/>
              <a:t>Актуальность</a:t>
            </a:r>
          </a:p>
          <a:p>
            <a:pPr algn="l"/>
            <a:r>
              <a:rPr lang="ru-RU" sz="1800" dirty="0"/>
              <a:t>Сегодня распознавание образов имеет широкое применение и существенно расширяет возможности информационных технологий в сферах безопасности, медицины, промышленности, строительства и многих других. Компьютерное зрение даёт роботу возможность автоматически приспособиться к изменениям размеров или неточностям предметов и их произвольному расположению. Таким образом, применение машинного зрения для роботов позволяет производить разные продукты, ничего не меняя в самом </a:t>
            </a:r>
            <a:r>
              <a:rPr lang="ru-RU" sz="1800" dirty="0" err="1"/>
              <a:t>роботизированном</a:t>
            </a:r>
            <a:r>
              <a:rPr lang="ru-RU" sz="1800" dirty="0"/>
              <a:t> комплексе и без его полного </a:t>
            </a:r>
            <a:r>
              <a:rPr lang="ru-RU" sz="1800" dirty="0" err="1"/>
              <a:t>перепрограммирования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720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F1F1D439-5361-B945-BD0D-348A2FFB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42" y="410014"/>
            <a:ext cx="12199942" cy="732986"/>
          </a:xfrm>
          <a:solidFill>
            <a:schemeClr val="bg1">
              <a:lumMod val="10000"/>
              <a:alpha val="50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СПИСОК ИСПОЛЬЗОВАННОЙ ЛИТЕРАТУРЫ</a:t>
            </a:r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9D90FB9F-C3A0-C44F-A11F-034840602649}"/>
              </a:ext>
            </a:extLst>
          </p:cNvPr>
          <p:cNvSpPr txBox="1"/>
          <p:nvPr/>
        </p:nvSpPr>
        <p:spPr>
          <a:xfrm>
            <a:off x="2418910" y="1406769"/>
            <a:ext cx="9418878" cy="4898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Джейсон</a:t>
            </a: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детей. Самоучитель по программированию / Джейсон </a:t>
            </a:r>
            <a:r>
              <a:rPr lang="ru-RU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Бриггс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lvl="1">
              <a:lnSpc>
                <a:spcPts val="2700"/>
              </a:lnSpc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М. : Манн,</a:t>
            </a: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 Фербер, 2017. — 320 с.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 С.А. «Робототехника для детей и родителей». – СПб.: Наука, 2013 - 319.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Шеска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Дж. «Франк Эйнштейн и живые роботы» (</a:t>
            </a:r>
            <a:r>
              <a:rPr lang="ru-RU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пер.с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англ. А. </a:t>
            </a:r>
            <a:r>
              <a:rPr lang="ru-RU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Блейз</a:t>
            </a: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– М.:АСТ, 2015 – 192с.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https://ru.wikipedia.org/wiki/%D0%A0%D0%BE%D0%B1%D0%BE%D1%82%D0%BE%D1%82%D0%B5%D1%85%D0%BD%D0%B8%D0%BA%D0%B0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http://pixanews.com/hi-tech/roboty-na-sluzhbe-cheloveka.html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http://www.blogbaster.org/post107134305/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http://androbots.ru/istoriya_robototehniki/proishozdenie_slova_robot/slovo_robot.php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http://utmagazine.ru/posts/7550-robototehnika-globalnye-perspektivy-samye-perspektivnye-kompanii-i-proekty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http://roboreview.ru/nauka-o-robotah/istoriya-razvitiya-robototehniki.html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http://utmagazine.ru/posts/7550-robototehnika-globalnye-perspektivy-samye-perspektivnye-kompanii-i-proekty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http://roboticslib.ru/books/item/f00/s00/z0000016/st010.shtml</a:t>
            </a:r>
          </a:p>
          <a:p>
            <a:pPr marL="360000" indent="-360000">
              <a:lnSpc>
                <a:spcPts val="2700"/>
              </a:lnSpc>
              <a:buFont typeface="+mj-lt"/>
              <a:buAutoNum type="arabicPeriod"/>
            </a:pPr>
            <a:r>
              <a:rPr lang="ru-RU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http://pedsovet.su/robotics/6603_obzor_platform_dlya_robototechniki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259F85-8156-CD48-9CFC-C9B160581F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13" y="2086945"/>
            <a:ext cx="2025668" cy="33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B6FBA3C-13E4-8E44-9106-98C7D021DB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17" y="1680828"/>
            <a:ext cx="5487941" cy="4115955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rgbClr val="0070C0"/>
            </a:solidFill>
          </a:ln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533500F-8FCB-2747-8F6D-F915FDB603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247" y="1680828"/>
            <a:ext cx="5487941" cy="4115955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rgbClr val="0070C0"/>
            </a:solidFill>
          </a:ln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9486" y="347923"/>
            <a:ext cx="12670971" cy="930275"/>
          </a:xfrm>
          <a:solidFill>
            <a:schemeClr val="tx1">
              <a:lumMod val="95000"/>
              <a:lumOff val="5000"/>
              <a:alpha val="77000"/>
            </a:schemeClr>
          </a:solidFill>
          <a:ln w="28575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ДАВАЙТЕ ПРЕДСТАВИМ НАШЕ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281166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BFFF7F1-06CD-0C44-AC45-C991100A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416" y="202640"/>
            <a:ext cx="13098832" cy="981034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САМОЕ НЕВЕРОЯТНОЕ СМОГУТ ДЕЛАТЬ РОБОТЫ</a:t>
            </a: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A2CD9EB3-BE4B-4A01-B02A-86369F74CEFB}"/>
              </a:ext>
            </a:extLst>
          </p:cNvPr>
          <p:cNvSpPr/>
          <p:nvPr/>
        </p:nvSpPr>
        <p:spPr>
          <a:xfrm>
            <a:off x="6001246" y="4589783"/>
            <a:ext cx="2350402" cy="2026456"/>
          </a:xfrm>
          <a:custGeom>
            <a:avLst/>
            <a:gdLst>
              <a:gd name="connsiteX0" fmla="*/ 0 w 2350402"/>
              <a:gd name="connsiteY0" fmla="*/ 1013228 h 2026456"/>
              <a:gd name="connsiteX1" fmla="*/ 506614 w 2350402"/>
              <a:gd name="connsiteY1" fmla="*/ 0 h 2026456"/>
              <a:gd name="connsiteX2" fmla="*/ 1843788 w 2350402"/>
              <a:gd name="connsiteY2" fmla="*/ 0 h 2026456"/>
              <a:gd name="connsiteX3" fmla="*/ 2350402 w 2350402"/>
              <a:gd name="connsiteY3" fmla="*/ 1013228 h 2026456"/>
              <a:gd name="connsiteX4" fmla="*/ 1843788 w 2350402"/>
              <a:gd name="connsiteY4" fmla="*/ 2026456 h 2026456"/>
              <a:gd name="connsiteX5" fmla="*/ 506614 w 2350402"/>
              <a:gd name="connsiteY5" fmla="*/ 2026456 h 2026456"/>
              <a:gd name="connsiteX6" fmla="*/ 0 w 2350402"/>
              <a:gd name="connsiteY6" fmla="*/ 1013228 h 202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402" h="2026456">
                <a:moveTo>
                  <a:pt x="0" y="1013228"/>
                </a:moveTo>
                <a:lnTo>
                  <a:pt x="506614" y="0"/>
                </a:lnTo>
                <a:lnTo>
                  <a:pt x="1843788" y="0"/>
                </a:lnTo>
                <a:lnTo>
                  <a:pt x="2350402" y="1013228"/>
                </a:lnTo>
                <a:lnTo>
                  <a:pt x="1843788" y="2026456"/>
                </a:lnTo>
                <a:lnTo>
                  <a:pt x="506614" y="2026456"/>
                </a:lnTo>
                <a:lnTo>
                  <a:pt x="0" y="1013228"/>
                </a:lnTo>
                <a:close/>
              </a:path>
            </a:pathLst>
          </a:cu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38" tIns="372888" rIns="364738" bIns="372888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662E8E32-4556-43B3-992A-9BB8714DF324}"/>
              </a:ext>
            </a:extLst>
          </p:cNvPr>
          <p:cNvSpPr/>
          <p:nvPr/>
        </p:nvSpPr>
        <p:spPr>
          <a:xfrm>
            <a:off x="108073" y="3488836"/>
            <a:ext cx="2350402" cy="2026456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0CDE6A17-EEAF-4E4B-84ED-37C34123D55D}"/>
              </a:ext>
            </a:extLst>
          </p:cNvPr>
          <p:cNvSpPr/>
          <p:nvPr/>
        </p:nvSpPr>
        <p:spPr>
          <a:xfrm>
            <a:off x="2085364" y="4568777"/>
            <a:ext cx="2350402" cy="2026456"/>
          </a:xfrm>
          <a:custGeom>
            <a:avLst/>
            <a:gdLst>
              <a:gd name="connsiteX0" fmla="*/ 0 w 2350402"/>
              <a:gd name="connsiteY0" fmla="*/ 1013228 h 2026456"/>
              <a:gd name="connsiteX1" fmla="*/ 506614 w 2350402"/>
              <a:gd name="connsiteY1" fmla="*/ 0 h 2026456"/>
              <a:gd name="connsiteX2" fmla="*/ 1843788 w 2350402"/>
              <a:gd name="connsiteY2" fmla="*/ 0 h 2026456"/>
              <a:gd name="connsiteX3" fmla="*/ 2350402 w 2350402"/>
              <a:gd name="connsiteY3" fmla="*/ 1013228 h 2026456"/>
              <a:gd name="connsiteX4" fmla="*/ 1843788 w 2350402"/>
              <a:gd name="connsiteY4" fmla="*/ 2026456 h 2026456"/>
              <a:gd name="connsiteX5" fmla="*/ 506614 w 2350402"/>
              <a:gd name="connsiteY5" fmla="*/ 2026456 h 2026456"/>
              <a:gd name="connsiteX6" fmla="*/ 0 w 2350402"/>
              <a:gd name="connsiteY6" fmla="*/ 1013228 h 202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402" h="2026456">
                <a:moveTo>
                  <a:pt x="0" y="1013228"/>
                </a:moveTo>
                <a:lnTo>
                  <a:pt x="506614" y="0"/>
                </a:lnTo>
                <a:lnTo>
                  <a:pt x="1843788" y="0"/>
                </a:lnTo>
                <a:lnTo>
                  <a:pt x="2350402" y="1013228"/>
                </a:lnTo>
                <a:lnTo>
                  <a:pt x="1843788" y="2026456"/>
                </a:lnTo>
                <a:lnTo>
                  <a:pt x="506614" y="2026456"/>
                </a:lnTo>
                <a:lnTo>
                  <a:pt x="0" y="1013228"/>
                </a:lnTo>
                <a:close/>
              </a:path>
            </a:pathLst>
          </a:custGeom>
          <a:blipFill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38" tIns="372888" rIns="364738" bIns="372888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DC0FE93A-6594-4813-A007-6341F1414559}"/>
              </a:ext>
            </a:extLst>
          </p:cNvPr>
          <p:cNvSpPr/>
          <p:nvPr/>
        </p:nvSpPr>
        <p:spPr>
          <a:xfrm>
            <a:off x="4076186" y="3488836"/>
            <a:ext cx="2350402" cy="2026456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155ED792-4A73-4D80-B905-9E10FE822D3D}"/>
              </a:ext>
            </a:extLst>
          </p:cNvPr>
          <p:cNvSpPr/>
          <p:nvPr/>
        </p:nvSpPr>
        <p:spPr>
          <a:xfrm>
            <a:off x="2085370" y="2408895"/>
            <a:ext cx="2350402" cy="2026456"/>
          </a:xfrm>
          <a:custGeom>
            <a:avLst/>
            <a:gdLst>
              <a:gd name="connsiteX0" fmla="*/ 0 w 2350402"/>
              <a:gd name="connsiteY0" fmla="*/ 1013228 h 2026456"/>
              <a:gd name="connsiteX1" fmla="*/ 506614 w 2350402"/>
              <a:gd name="connsiteY1" fmla="*/ 0 h 2026456"/>
              <a:gd name="connsiteX2" fmla="*/ 1843788 w 2350402"/>
              <a:gd name="connsiteY2" fmla="*/ 0 h 2026456"/>
              <a:gd name="connsiteX3" fmla="*/ 2350402 w 2350402"/>
              <a:gd name="connsiteY3" fmla="*/ 1013228 h 2026456"/>
              <a:gd name="connsiteX4" fmla="*/ 1843788 w 2350402"/>
              <a:gd name="connsiteY4" fmla="*/ 2026456 h 2026456"/>
              <a:gd name="connsiteX5" fmla="*/ 506614 w 2350402"/>
              <a:gd name="connsiteY5" fmla="*/ 2026456 h 2026456"/>
              <a:gd name="connsiteX6" fmla="*/ 0 w 2350402"/>
              <a:gd name="connsiteY6" fmla="*/ 1013228 h 202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402" h="2026456">
                <a:moveTo>
                  <a:pt x="0" y="1013228"/>
                </a:moveTo>
                <a:lnTo>
                  <a:pt x="506614" y="0"/>
                </a:lnTo>
                <a:lnTo>
                  <a:pt x="1843788" y="0"/>
                </a:lnTo>
                <a:lnTo>
                  <a:pt x="2350402" y="1013228"/>
                </a:lnTo>
                <a:lnTo>
                  <a:pt x="1843788" y="2026456"/>
                </a:lnTo>
                <a:lnTo>
                  <a:pt x="506614" y="2026456"/>
                </a:lnTo>
                <a:lnTo>
                  <a:pt x="0" y="1013228"/>
                </a:lnTo>
                <a:close/>
              </a:path>
            </a:pathLst>
          </a:custGeom>
          <a:blipFill rotWithShape="0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738" tIns="372888" rIns="364738" bIns="372888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600" kern="1200" dirty="0"/>
          </a:p>
        </p:txBody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4413E785-A12D-4A48-9CCC-A31FF3FFDC11}"/>
              </a:ext>
            </a:extLst>
          </p:cNvPr>
          <p:cNvSpPr/>
          <p:nvPr/>
        </p:nvSpPr>
        <p:spPr>
          <a:xfrm>
            <a:off x="4076186" y="1303587"/>
            <a:ext cx="2350402" cy="2026456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id="{0AD0E2DA-B83C-4EDD-83D1-1EB60B60E3DA}"/>
              </a:ext>
            </a:extLst>
          </p:cNvPr>
          <p:cNvSpPr/>
          <p:nvPr/>
        </p:nvSpPr>
        <p:spPr>
          <a:xfrm>
            <a:off x="142230" y="1303587"/>
            <a:ext cx="2316245" cy="202645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Умеют уже сегодня</a:t>
            </a:r>
          </a:p>
        </p:txBody>
      </p:sp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44F59993-19E8-444C-A96C-9459BAEC1E1D}"/>
              </a:ext>
            </a:extLst>
          </p:cNvPr>
          <p:cNvSpPr/>
          <p:nvPr/>
        </p:nvSpPr>
        <p:spPr>
          <a:xfrm>
            <a:off x="9641072" y="1369008"/>
            <a:ext cx="2283968" cy="1969178"/>
          </a:xfrm>
          <a:custGeom>
            <a:avLst/>
            <a:gdLst>
              <a:gd name="connsiteX0" fmla="*/ 0 w 2283968"/>
              <a:gd name="connsiteY0" fmla="*/ 984589 h 1969178"/>
              <a:gd name="connsiteX1" fmla="*/ 492295 w 2283968"/>
              <a:gd name="connsiteY1" fmla="*/ 0 h 1969178"/>
              <a:gd name="connsiteX2" fmla="*/ 1791674 w 2283968"/>
              <a:gd name="connsiteY2" fmla="*/ 0 h 1969178"/>
              <a:gd name="connsiteX3" fmla="*/ 2283968 w 2283968"/>
              <a:gd name="connsiteY3" fmla="*/ 984589 h 1969178"/>
              <a:gd name="connsiteX4" fmla="*/ 1791674 w 2283968"/>
              <a:gd name="connsiteY4" fmla="*/ 1969178 h 1969178"/>
              <a:gd name="connsiteX5" fmla="*/ 492295 w 2283968"/>
              <a:gd name="connsiteY5" fmla="*/ 1969178 h 1969178"/>
              <a:gd name="connsiteX6" fmla="*/ 0 w 2283968"/>
              <a:gd name="connsiteY6" fmla="*/ 984589 h 196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968" h="1969178">
                <a:moveTo>
                  <a:pt x="0" y="984589"/>
                </a:moveTo>
                <a:lnTo>
                  <a:pt x="492295" y="0"/>
                </a:lnTo>
                <a:lnTo>
                  <a:pt x="1791674" y="0"/>
                </a:lnTo>
                <a:lnTo>
                  <a:pt x="2283968" y="984589"/>
                </a:lnTo>
                <a:lnTo>
                  <a:pt x="1791674" y="1969178"/>
                </a:lnTo>
                <a:lnTo>
                  <a:pt x="492295" y="1969178"/>
                </a:lnTo>
                <a:lnTo>
                  <a:pt x="0" y="984589"/>
                </a:lnTo>
                <a:close/>
              </a:path>
            </a:pathLst>
          </a:custGeo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 мы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точно этого хотим?!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4" name="Шестиугольник 113">
            <a:extLst>
              <a:ext uri="{FF2B5EF4-FFF2-40B4-BE49-F238E27FC236}">
                <a16:creationId xmlns:a16="http://schemas.microsoft.com/office/drawing/2014/main" id="{D697A66F-AF0D-47FC-9324-901878424641}"/>
              </a:ext>
            </a:extLst>
          </p:cNvPr>
          <p:cNvSpPr/>
          <p:nvPr/>
        </p:nvSpPr>
        <p:spPr>
          <a:xfrm>
            <a:off x="9641072" y="3435514"/>
            <a:ext cx="2283968" cy="1969178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chilly" dir="t"/>
          </a:scene3d>
          <a:sp3d prstMaterial="dkEdge">
            <a:bevelT w="25400" h="6350" prst="softRound"/>
            <a:bevelB w="0" h="0"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Шестиугольник 114">
            <a:extLst>
              <a:ext uri="{FF2B5EF4-FFF2-40B4-BE49-F238E27FC236}">
                <a16:creationId xmlns:a16="http://schemas.microsoft.com/office/drawing/2014/main" id="{9869D395-FFED-411D-8C87-96683D3713C5}"/>
              </a:ext>
            </a:extLst>
          </p:cNvPr>
          <p:cNvSpPr/>
          <p:nvPr/>
        </p:nvSpPr>
        <p:spPr>
          <a:xfrm>
            <a:off x="7756230" y="2363403"/>
            <a:ext cx="2283968" cy="1969178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chilly" dir="t"/>
          </a:scene3d>
          <a:sp3d prstMaterial="dkEdge">
            <a:bevelT w="25400" h="6350" prst="softRound"/>
            <a:bevelB w="0" h="0" prst="convex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38104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ВИДИТ РОБОТ, А КАК ЧЕЛОВЕК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AFBC304-C03A-41C1-A6E3-4A78DD91E75F}"/>
              </a:ext>
            </a:extLst>
          </p:cNvPr>
          <p:cNvSpPr/>
          <p:nvPr/>
        </p:nvSpPr>
        <p:spPr>
          <a:xfrm>
            <a:off x="4610100" y="1704037"/>
            <a:ext cx="2838452" cy="826508"/>
          </a:xfrm>
          <a:custGeom>
            <a:avLst/>
            <a:gdLst>
              <a:gd name="connsiteX0" fmla="*/ 0 w 2238314"/>
              <a:gd name="connsiteY0" fmla="*/ 0 h 826507"/>
              <a:gd name="connsiteX1" fmla="*/ 1825061 w 2238314"/>
              <a:gd name="connsiteY1" fmla="*/ 0 h 826507"/>
              <a:gd name="connsiteX2" fmla="*/ 2238314 w 2238314"/>
              <a:gd name="connsiteY2" fmla="*/ 413254 h 826507"/>
              <a:gd name="connsiteX3" fmla="*/ 1825061 w 2238314"/>
              <a:gd name="connsiteY3" fmla="*/ 826507 h 826507"/>
              <a:gd name="connsiteX4" fmla="*/ 0 w 2238314"/>
              <a:gd name="connsiteY4" fmla="*/ 826507 h 826507"/>
              <a:gd name="connsiteX5" fmla="*/ 0 w 2238314"/>
              <a:gd name="connsiteY5" fmla="*/ 0 h 8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14" h="826507">
                <a:moveTo>
                  <a:pt x="2238314" y="826506"/>
                </a:moveTo>
                <a:lnTo>
                  <a:pt x="413253" y="826506"/>
                </a:lnTo>
                <a:lnTo>
                  <a:pt x="0" y="413253"/>
                </a:lnTo>
                <a:lnTo>
                  <a:pt x="413253" y="1"/>
                </a:lnTo>
                <a:lnTo>
                  <a:pt x="2238314" y="1"/>
                </a:lnTo>
                <a:lnTo>
                  <a:pt x="2238314" y="826506"/>
                </a:lnTo>
                <a:close/>
              </a:path>
            </a:pathLst>
          </a:custGeom>
          <a:solidFill>
            <a:schemeClr val="bg1">
              <a:lumMod val="10000"/>
              <a:alpha val="77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РОБОТ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FE9F74E-C72E-447B-BF7C-DE79616EF35B}"/>
              </a:ext>
            </a:extLst>
          </p:cNvPr>
          <p:cNvSpPr/>
          <p:nvPr/>
        </p:nvSpPr>
        <p:spPr>
          <a:xfrm>
            <a:off x="437020" y="1704037"/>
            <a:ext cx="4947773" cy="4805639"/>
          </a:xfrm>
          <a:prstGeom prst="ellipse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2C77C889-C662-4841-9567-1E0C3C1D7E0F}"/>
              </a:ext>
            </a:extLst>
          </p:cNvPr>
          <p:cNvSpPr/>
          <p:nvPr/>
        </p:nvSpPr>
        <p:spPr>
          <a:xfrm flipH="1">
            <a:off x="4898958" y="5683168"/>
            <a:ext cx="2838452" cy="826508"/>
          </a:xfrm>
          <a:custGeom>
            <a:avLst/>
            <a:gdLst>
              <a:gd name="connsiteX0" fmla="*/ 0 w 2238314"/>
              <a:gd name="connsiteY0" fmla="*/ 0 h 826507"/>
              <a:gd name="connsiteX1" fmla="*/ 1825061 w 2238314"/>
              <a:gd name="connsiteY1" fmla="*/ 0 h 826507"/>
              <a:gd name="connsiteX2" fmla="*/ 2238314 w 2238314"/>
              <a:gd name="connsiteY2" fmla="*/ 413254 h 826507"/>
              <a:gd name="connsiteX3" fmla="*/ 1825061 w 2238314"/>
              <a:gd name="connsiteY3" fmla="*/ 826507 h 826507"/>
              <a:gd name="connsiteX4" fmla="*/ 0 w 2238314"/>
              <a:gd name="connsiteY4" fmla="*/ 826507 h 826507"/>
              <a:gd name="connsiteX5" fmla="*/ 0 w 2238314"/>
              <a:gd name="connsiteY5" fmla="*/ 0 h 8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14" h="826507">
                <a:moveTo>
                  <a:pt x="2238314" y="826506"/>
                </a:moveTo>
                <a:lnTo>
                  <a:pt x="413253" y="826506"/>
                </a:lnTo>
                <a:lnTo>
                  <a:pt x="0" y="413253"/>
                </a:lnTo>
                <a:lnTo>
                  <a:pt x="413253" y="1"/>
                </a:lnTo>
                <a:lnTo>
                  <a:pt x="2238314" y="1"/>
                </a:lnTo>
                <a:lnTo>
                  <a:pt x="2238314" y="826506"/>
                </a:lnTo>
                <a:close/>
              </a:path>
            </a:pathLst>
          </a:custGeom>
          <a:solidFill>
            <a:schemeClr val="bg1">
              <a:lumMod val="10000"/>
              <a:alpha val="77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ЧЕЛОВЕК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566371F-80F5-49DC-81FD-59D29F49A859}"/>
              </a:ext>
            </a:extLst>
          </p:cNvPr>
          <p:cNvSpPr/>
          <p:nvPr/>
        </p:nvSpPr>
        <p:spPr>
          <a:xfrm>
            <a:off x="6974913" y="1800225"/>
            <a:ext cx="4947773" cy="4805639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399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КАКОГО ЦВЕТА КЛЕТКИ А И В?</a:t>
            </a:r>
          </a:p>
        </p:txBody>
      </p:sp>
      <p:pic>
        <p:nvPicPr>
          <p:cNvPr id="2" name="Рисунок 20">
            <a:extLst>
              <a:ext uri="{FF2B5EF4-FFF2-40B4-BE49-F238E27FC236}">
                <a16:creationId xmlns:a16="http://schemas.microsoft.com/office/drawing/2014/main" id="{545A6E9C-8F71-B847-AC0F-319E917B4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896" y="1405477"/>
            <a:ext cx="6566207" cy="5104199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20">
            <a:extLst>
              <a:ext uri="{FF2B5EF4-FFF2-40B4-BE49-F238E27FC236}">
                <a16:creationId xmlns:a16="http://schemas.microsoft.com/office/drawing/2014/main" id="{57CED9CD-EB12-5344-8645-10E61146E0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895" y="1405477"/>
            <a:ext cx="6566207" cy="5104199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6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НАУЧИТЬ РОБОТА ОТЛИЧАТЬ ДЕРЕВО ОТ СКОВОРОДКИ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DC30C8-7464-4CE5-9B2F-316FB9D4C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252" y="1682164"/>
            <a:ext cx="4564475" cy="4814169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276D21-B168-412F-9915-EDF829A33471}"/>
              </a:ext>
            </a:extLst>
          </p:cNvPr>
          <p:cNvSpPr/>
          <p:nvPr/>
        </p:nvSpPr>
        <p:spPr>
          <a:xfrm>
            <a:off x="8140446" y="2108522"/>
            <a:ext cx="2569028" cy="233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9068ED-3B80-4E71-88CA-A654D4ED67B6}"/>
              </a:ext>
            </a:extLst>
          </p:cNvPr>
          <p:cNvSpPr/>
          <p:nvPr/>
        </p:nvSpPr>
        <p:spPr>
          <a:xfrm>
            <a:off x="9075332" y="4445322"/>
            <a:ext cx="798286" cy="1912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Картинки по запросу &quot;дерево&quot;">
            <a:extLst>
              <a:ext uri="{FF2B5EF4-FFF2-40B4-BE49-F238E27FC236}">
                <a16:creationId xmlns:a16="http://schemas.microsoft.com/office/drawing/2014/main" id="{A8317E33-A573-4CE2-8E15-FACE7F8F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53" y="1605775"/>
            <a:ext cx="4156975" cy="4890559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4E16825-3EF4-47FE-9A11-55BFCADF9F91}"/>
              </a:ext>
            </a:extLst>
          </p:cNvPr>
          <p:cNvSpPr/>
          <p:nvPr/>
        </p:nvSpPr>
        <p:spPr>
          <a:xfrm>
            <a:off x="1000596" y="2153689"/>
            <a:ext cx="3236686" cy="2884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3631A1B-4938-44D7-999F-55160B1A8E4D}"/>
              </a:ext>
            </a:extLst>
          </p:cNvPr>
          <p:cNvSpPr/>
          <p:nvPr/>
        </p:nvSpPr>
        <p:spPr>
          <a:xfrm>
            <a:off x="2600445" y="5038403"/>
            <a:ext cx="624115" cy="674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Картинки по запросу &quot;дерево&quot;">
            <a:extLst>
              <a:ext uri="{FF2B5EF4-FFF2-40B4-BE49-F238E27FC236}">
                <a16:creationId xmlns:a16="http://schemas.microsoft.com/office/drawing/2014/main" id="{539FA7CF-D4A9-4CC0-864B-35FE6177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42" y="1875974"/>
            <a:ext cx="4644571" cy="3093357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4508DA7-E9CF-4BFA-AEEA-5BA851AF8732}"/>
              </a:ext>
            </a:extLst>
          </p:cNvPr>
          <p:cNvSpPr/>
          <p:nvPr/>
        </p:nvSpPr>
        <p:spPr>
          <a:xfrm>
            <a:off x="4100388" y="2159945"/>
            <a:ext cx="3963292" cy="1891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F792C91-77E7-42D0-A5FD-AC4F043A32D1}"/>
              </a:ext>
            </a:extLst>
          </p:cNvPr>
          <p:cNvSpPr/>
          <p:nvPr/>
        </p:nvSpPr>
        <p:spPr>
          <a:xfrm>
            <a:off x="5518503" y="4022743"/>
            <a:ext cx="1231532" cy="752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 descr="Картинки по запросу &quot;зеленая сковородка&quot;">
            <a:extLst>
              <a:ext uri="{FF2B5EF4-FFF2-40B4-BE49-F238E27FC236}">
                <a16:creationId xmlns:a16="http://schemas.microsoft.com/office/drawing/2014/main" id="{22E194E3-2A7B-4434-BB4F-470E243AF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143269" y="1797008"/>
            <a:ext cx="4286250" cy="3465155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5A3294F-3F8C-4984-8991-98728567E4BB}"/>
              </a:ext>
            </a:extLst>
          </p:cNvPr>
          <p:cNvSpPr/>
          <p:nvPr/>
        </p:nvSpPr>
        <p:spPr>
          <a:xfrm>
            <a:off x="5058772" y="1438872"/>
            <a:ext cx="2569028" cy="2654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E032647-C2CA-45B3-9E37-C0B1C980C26E}"/>
              </a:ext>
            </a:extLst>
          </p:cNvPr>
          <p:cNvSpPr/>
          <p:nvPr/>
        </p:nvSpPr>
        <p:spPr>
          <a:xfrm>
            <a:off x="6031229" y="4093781"/>
            <a:ext cx="798286" cy="14484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2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ОБУЧЕНИЕ ПРОГРАММ РАСПОЗНАВАНИЯ ИЗОБРАЖЕНИЙ</a:t>
            </a:r>
          </a:p>
        </p:txBody>
      </p:sp>
      <p:pic>
        <p:nvPicPr>
          <p:cNvPr id="3" name="Рисунок 2" descr="Изображение выглядит как черны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FFD35E71-5E9F-45CE-9517-E2090CEED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762" y="1653868"/>
            <a:ext cx="5324475" cy="4733925"/>
          </a:xfrm>
          <a:prstGeom prst="rect">
            <a:avLst/>
          </a:prstGeom>
        </p:spPr>
      </p:pic>
      <p:pic>
        <p:nvPicPr>
          <p:cNvPr id="8" name="Picture 4" descr="Французский жим">
            <a:extLst>
              <a:ext uri="{FF2B5EF4-FFF2-40B4-BE49-F238E27FC236}">
                <a16:creationId xmlns:a16="http://schemas.microsoft.com/office/drawing/2014/main" id="{6AC4ACE2-8210-45FC-8F9B-2089A9E2C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3359" y="1682877"/>
            <a:ext cx="5274878" cy="4675905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154B1CBB-2965-4A2A-ADEA-948CFE39EBB7}"/>
              </a:ext>
            </a:extLst>
          </p:cNvPr>
          <p:cNvSpPr/>
          <p:nvPr/>
        </p:nvSpPr>
        <p:spPr>
          <a:xfrm>
            <a:off x="300177" y="1584323"/>
            <a:ext cx="2950325" cy="2364949"/>
          </a:xfrm>
          <a:custGeom>
            <a:avLst/>
            <a:gdLst>
              <a:gd name="connsiteX0" fmla="*/ 0 w 2709333"/>
              <a:gd name="connsiteY0" fmla="*/ 0 h 4064000"/>
              <a:gd name="connsiteX1" fmla="*/ 2257768 w 2709333"/>
              <a:gd name="connsiteY1" fmla="*/ 0 h 4064000"/>
              <a:gd name="connsiteX2" fmla="*/ 2709333 w 2709333"/>
              <a:gd name="connsiteY2" fmla="*/ 451565 h 4064000"/>
              <a:gd name="connsiteX3" fmla="*/ 2709333 w 2709333"/>
              <a:gd name="connsiteY3" fmla="*/ 4064000 h 4064000"/>
              <a:gd name="connsiteX4" fmla="*/ 0 w 2709333"/>
              <a:gd name="connsiteY4" fmla="*/ 4064000 h 4064000"/>
              <a:gd name="connsiteX5" fmla="*/ 0 w 2709333"/>
              <a:gd name="connsiteY5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9333" h="4064000">
                <a:moveTo>
                  <a:pt x="0" y="4063999"/>
                </a:moveTo>
                <a:lnTo>
                  <a:pt x="0" y="677348"/>
                </a:lnTo>
                <a:cubicBezTo>
                  <a:pt x="0" y="303260"/>
                  <a:pt x="134782" y="1"/>
                  <a:pt x="301044" y="1"/>
                </a:cubicBezTo>
                <a:lnTo>
                  <a:pt x="2709333" y="1"/>
                </a:lnTo>
                <a:lnTo>
                  <a:pt x="2709333" y="4063999"/>
                </a:lnTo>
                <a:lnTo>
                  <a:pt x="0" y="4063999"/>
                </a:lnTo>
                <a:close/>
              </a:path>
            </a:pathLst>
          </a:custGeom>
          <a:blipFill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1" bIns="1139614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500" kern="120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80B7E07C-377D-4804-856B-C3CC74E1E562}"/>
              </a:ext>
            </a:extLst>
          </p:cNvPr>
          <p:cNvSpPr/>
          <p:nvPr/>
        </p:nvSpPr>
        <p:spPr>
          <a:xfrm>
            <a:off x="9037356" y="1584322"/>
            <a:ext cx="2969293" cy="2330943"/>
          </a:xfrm>
          <a:custGeom>
            <a:avLst/>
            <a:gdLst>
              <a:gd name="connsiteX0" fmla="*/ 0 w 4064000"/>
              <a:gd name="connsiteY0" fmla="*/ 0 h 2709333"/>
              <a:gd name="connsiteX1" fmla="*/ 3612435 w 4064000"/>
              <a:gd name="connsiteY1" fmla="*/ 0 h 2709333"/>
              <a:gd name="connsiteX2" fmla="*/ 4064000 w 4064000"/>
              <a:gd name="connsiteY2" fmla="*/ 451565 h 2709333"/>
              <a:gd name="connsiteX3" fmla="*/ 4064000 w 4064000"/>
              <a:gd name="connsiteY3" fmla="*/ 2709333 h 2709333"/>
              <a:gd name="connsiteX4" fmla="*/ 0 w 4064000"/>
              <a:gd name="connsiteY4" fmla="*/ 2709333 h 2709333"/>
              <a:gd name="connsiteX5" fmla="*/ 0 w 4064000"/>
              <a:gd name="connsiteY5" fmla="*/ 0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709333">
                <a:moveTo>
                  <a:pt x="0" y="0"/>
                </a:moveTo>
                <a:lnTo>
                  <a:pt x="3612435" y="0"/>
                </a:lnTo>
                <a:cubicBezTo>
                  <a:pt x="3861827" y="0"/>
                  <a:pt x="4064000" y="202173"/>
                  <a:pt x="4064000" y="451565"/>
                </a:cubicBezTo>
                <a:lnTo>
                  <a:pt x="4064000" y="2709333"/>
                </a:lnTo>
                <a:lnTo>
                  <a:pt x="0" y="270933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80" tIns="462280" rIns="462280" bIns="1139613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500" kern="1200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A235E20C-F247-406C-BE79-726256FF1558}"/>
              </a:ext>
            </a:extLst>
          </p:cNvPr>
          <p:cNvSpPr/>
          <p:nvPr/>
        </p:nvSpPr>
        <p:spPr>
          <a:xfrm>
            <a:off x="300176" y="4073671"/>
            <a:ext cx="2950325" cy="2261054"/>
          </a:xfrm>
          <a:custGeom>
            <a:avLst/>
            <a:gdLst>
              <a:gd name="connsiteX0" fmla="*/ 0 w 4064000"/>
              <a:gd name="connsiteY0" fmla="*/ 0 h 2709333"/>
              <a:gd name="connsiteX1" fmla="*/ 3612435 w 4064000"/>
              <a:gd name="connsiteY1" fmla="*/ 0 h 2709333"/>
              <a:gd name="connsiteX2" fmla="*/ 4064000 w 4064000"/>
              <a:gd name="connsiteY2" fmla="*/ 451565 h 2709333"/>
              <a:gd name="connsiteX3" fmla="*/ 4064000 w 4064000"/>
              <a:gd name="connsiteY3" fmla="*/ 2709333 h 2709333"/>
              <a:gd name="connsiteX4" fmla="*/ 0 w 4064000"/>
              <a:gd name="connsiteY4" fmla="*/ 2709333 h 2709333"/>
              <a:gd name="connsiteX5" fmla="*/ 0 w 4064000"/>
              <a:gd name="connsiteY5" fmla="*/ 0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709333">
                <a:moveTo>
                  <a:pt x="4064000" y="2709333"/>
                </a:moveTo>
                <a:lnTo>
                  <a:pt x="451565" y="2709333"/>
                </a:lnTo>
                <a:cubicBezTo>
                  <a:pt x="202173" y="2709333"/>
                  <a:pt x="0" y="2507160"/>
                  <a:pt x="0" y="2257768"/>
                </a:cubicBezTo>
                <a:lnTo>
                  <a:pt x="0" y="0"/>
                </a:lnTo>
                <a:lnTo>
                  <a:pt x="4064000" y="0"/>
                </a:lnTo>
                <a:lnTo>
                  <a:pt x="4064000" y="2709333"/>
                </a:lnTo>
                <a:close/>
              </a:path>
            </a:pathLst>
          </a:custGeom>
          <a:blipFill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093"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79" tIns="1139614" rIns="462280" bIns="46228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500" kern="1200" dirty="0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EC5CEA8F-E621-4F3A-A4C5-D48420B28913}"/>
              </a:ext>
            </a:extLst>
          </p:cNvPr>
          <p:cNvSpPr/>
          <p:nvPr/>
        </p:nvSpPr>
        <p:spPr>
          <a:xfrm flipH="1">
            <a:off x="9042225" y="4098082"/>
            <a:ext cx="2964424" cy="2261054"/>
          </a:xfrm>
          <a:custGeom>
            <a:avLst/>
            <a:gdLst>
              <a:gd name="connsiteX0" fmla="*/ 0 w 4064000"/>
              <a:gd name="connsiteY0" fmla="*/ 0 h 2709333"/>
              <a:gd name="connsiteX1" fmla="*/ 3612435 w 4064000"/>
              <a:gd name="connsiteY1" fmla="*/ 0 h 2709333"/>
              <a:gd name="connsiteX2" fmla="*/ 4064000 w 4064000"/>
              <a:gd name="connsiteY2" fmla="*/ 451565 h 2709333"/>
              <a:gd name="connsiteX3" fmla="*/ 4064000 w 4064000"/>
              <a:gd name="connsiteY3" fmla="*/ 2709333 h 2709333"/>
              <a:gd name="connsiteX4" fmla="*/ 0 w 4064000"/>
              <a:gd name="connsiteY4" fmla="*/ 2709333 h 2709333"/>
              <a:gd name="connsiteX5" fmla="*/ 0 w 4064000"/>
              <a:gd name="connsiteY5" fmla="*/ 0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2709333">
                <a:moveTo>
                  <a:pt x="4064000" y="2709333"/>
                </a:moveTo>
                <a:lnTo>
                  <a:pt x="451565" y="2709333"/>
                </a:lnTo>
                <a:cubicBezTo>
                  <a:pt x="202173" y="2709333"/>
                  <a:pt x="0" y="2507160"/>
                  <a:pt x="0" y="2257768"/>
                </a:cubicBezTo>
                <a:lnTo>
                  <a:pt x="0" y="0"/>
                </a:lnTo>
                <a:lnTo>
                  <a:pt x="4064000" y="0"/>
                </a:lnTo>
                <a:lnTo>
                  <a:pt x="4064000" y="2709333"/>
                </a:lnTo>
                <a:close/>
              </a:path>
            </a:pathLst>
          </a:custGeom>
          <a:blipFill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279" tIns="1139614" rIns="462280" bIns="46228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5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7EB53E6-BABB-D344-B199-D7D1017D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24"/>
            <a:ext cx="12192000" cy="862387"/>
          </a:xfr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ВОЗМОЖНОСТИ КОМПЬЮТЕРНОГО ЗРЕНИЯ</a:t>
            </a:r>
          </a:p>
        </p:txBody>
      </p:sp>
      <p:sp>
        <p:nvSpPr>
          <p:cNvPr id="4" name="AutoShape 2" descr="Картинки по запросу &quot;opencv распознавание текста&quot;">
            <a:extLst>
              <a:ext uri="{FF2B5EF4-FFF2-40B4-BE49-F238E27FC236}">
                <a16:creationId xmlns:a16="http://schemas.microsoft.com/office/drawing/2014/main" id="{1460D95F-AE1B-45B0-B3D1-DB371CBCB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93D80B-E08E-439E-B166-6B806495E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81" y="1415021"/>
            <a:ext cx="2548413" cy="2431187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052" name="Picture 4" descr="Картинки по запросу &quot;opencv распознавание текста&quot;">
            <a:extLst>
              <a:ext uri="{FF2B5EF4-FFF2-40B4-BE49-F238E27FC236}">
                <a16:creationId xmlns:a16="http://schemas.microsoft.com/office/drawing/2014/main" id="{99F9E5B4-3AB8-443D-A34E-FE782ADBB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1405477"/>
            <a:ext cx="2675771" cy="2448825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2054" name="Picture 6" descr="Картинки по запросу &quot;opencv распознавание штрихкодов&quot;">
            <a:extLst>
              <a:ext uri="{FF2B5EF4-FFF2-40B4-BE49-F238E27FC236}">
                <a16:creationId xmlns:a16="http://schemas.microsoft.com/office/drawing/2014/main" id="{371310D9-C1D5-45EA-B157-1A83CA35B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92440" y="1415021"/>
            <a:ext cx="2675771" cy="2448825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ECB6D501-7D1E-4CCF-94D0-736FDB29DD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Изображение выглядит как внешний, дорога, знак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07C1896F-7CF8-4B31-AE80-E912461B5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81" y="4078488"/>
            <a:ext cx="2548413" cy="2431188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AutoShape 10">
            <a:extLst>
              <a:ext uri="{FF2B5EF4-FFF2-40B4-BE49-F238E27FC236}">
                <a16:creationId xmlns:a16="http://schemas.microsoft.com/office/drawing/2014/main" id="{BAE58994-35D6-40DE-A266-D73BB2A638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Картинки по запросу &quot;идентифицировать предметы и людей&quot;">
            <a:extLst>
              <a:ext uri="{FF2B5EF4-FFF2-40B4-BE49-F238E27FC236}">
                <a16:creationId xmlns:a16="http://schemas.microsoft.com/office/drawing/2014/main" id="{B9AF4F12-B517-4DA4-BEA6-7CD3286FC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016" y="4108528"/>
            <a:ext cx="2676555" cy="2480551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Рисунок 13" descr="Изображение выглядит как стоит, группа, молодой, корова&#10;&#10;Автоматически созданное описание">
            <a:extLst>
              <a:ext uri="{FF2B5EF4-FFF2-40B4-BE49-F238E27FC236}">
                <a16:creationId xmlns:a16="http://schemas.microsoft.com/office/drawing/2014/main" id="{751A3D90-3822-4ADE-85DF-82538C6ED9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092440" y="4108355"/>
            <a:ext cx="2675771" cy="2480724"/>
          </a:xfrm>
          <a:prstGeom prst="rect">
            <a:avLst/>
          </a:prstGeom>
          <a:solidFill>
            <a:schemeClr val="bg1">
              <a:lumMod val="10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Заголовок 9">
            <a:extLst>
              <a:ext uri="{FF2B5EF4-FFF2-40B4-BE49-F238E27FC236}">
                <a16:creationId xmlns:a16="http://schemas.microsoft.com/office/drawing/2014/main" id="{B1F55F93-9123-48CE-A7DD-00BAC46C2AA9}"/>
              </a:ext>
            </a:extLst>
          </p:cNvPr>
          <p:cNvSpPr txBox="1">
            <a:spLocks/>
          </p:cNvSpPr>
          <p:nvPr/>
        </p:nvSpPr>
        <p:spPr>
          <a:xfrm>
            <a:off x="559494" y="1885973"/>
            <a:ext cx="10768211" cy="3086054"/>
          </a:xfrm>
          <a:prstGeom prst="rect">
            <a:avLst/>
          </a:prstGeom>
          <a:solidFill>
            <a:schemeClr val="bg1">
              <a:lumMod val="10000"/>
              <a:alpha val="77000"/>
            </a:schemeClr>
          </a:solidFill>
          <a:ln w="12700">
            <a:solidFill>
              <a:srgbClr val="00B0F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Компьютерное зрение - это теория и технология создания машин, которые умеют находить, отслеживать и классифицировать объекты 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9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|1.8|1.7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|2.2|1.7|1.6|2.5|0.5|2|0.5|0.5|0.4|0.5|2.8|2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3|2.2|4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2.3|1.6|1.2|1.2|1.3|5.4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8|1|0.8|0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1|0.6|9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3|0.7|1.7|1.1|1.8|2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.9|2.4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568</Words>
  <Application>Microsoft Office PowerPoint</Application>
  <PresentationFormat>Широкоэкранный</PresentationFormat>
  <Paragraphs>70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ДАВАЙТЕ ПРЕДСТАВИМ НАШЕ БУДУЩЕЕ</vt:lpstr>
      <vt:lpstr>ЧТО САМОЕ НЕВЕРОЯТНОЕ СМОГУТ ДЕЛАТЬ РОБОТЫ</vt:lpstr>
      <vt:lpstr>КАК ВИДИТ РОБОТ, А КАК ЧЕЛОВЕК</vt:lpstr>
      <vt:lpstr>КАКОГО ЦВЕТА КЛЕТКИ А И В?</vt:lpstr>
      <vt:lpstr>КАК НАУЧИТЬ РОБОТА ОТЛИЧАТЬ ДЕРЕВО ОТ СКОВОРОДКИ</vt:lpstr>
      <vt:lpstr>ОБУЧЕНИЕ ПРОГРАММ РАСПОЗНАВАНИЯ ИЗОБРАЖЕНИЙ</vt:lpstr>
      <vt:lpstr>ВОЗМОЖНОСТИ КОМПЬЮТЕРНОГО ЗРЕНИЯ</vt:lpstr>
      <vt:lpstr>КАКОГО РОБОТА НАМ РАЗРАБОТАТЬ</vt:lpstr>
      <vt:lpstr>КАК ВЫ ХРАНИТЕ КОНСТРУКТОР LEGO?</vt:lpstr>
      <vt:lpstr>РОБОТ ПОМОГАЕТ СОРТИРОВАТЬ ДЕТАЛИ ПО ЦВЕТУ</vt:lpstr>
      <vt:lpstr>Презентация PowerPoint</vt:lpstr>
      <vt:lpstr>А МЫ СПРАВИМСЯ С ЗАДАНИЕМ РОБОТА?</vt:lpstr>
      <vt:lpstr>ЧТО ДОЛЖЕН  УМЕТЬ НАШ  РОБОТ</vt:lpstr>
      <vt:lpstr>ЭТАПЫ РАСПОЗНАВАНИЯ ТЕКСТА</vt:lpstr>
      <vt:lpstr>Презентация PowerPoint</vt:lpstr>
      <vt:lpstr>Презентация PowerPoint</vt:lpstr>
      <vt:lpstr>Презентация PowerPoint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 Yakovlev</dc:creator>
  <cp:lastModifiedBy>Alexandr Yakovlev</cp:lastModifiedBy>
  <cp:revision>17</cp:revision>
  <dcterms:created xsi:type="dcterms:W3CDTF">2020-09-10T22:57:50Z</dcterms:created>
  <dcterms:modified xsi:type="dcterms:W3CDTF">2021-03-10T21:06:49Z</dcterms:modified>
</cp:coreProperties>
</file>