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9" r:id="rId3"/>
    <p:sldId id="278" r:id="rId4"/>
    <p:sldId id="279" r:id="rId5"/>
  </p:sldIdLst>
  <p:sldSz cx="9144000" cy="6858000" type="screen4x3"/>
  <p:notesSz cx="6858000" cy="9144000"/>
  <p:embeddedFontLst>
    <p:embeddedFont>
      <p:font typeface="Bodoni" charset="0"/>
      <p:regular r:id="rId7"/>
      <p:bold r:id="rId8"/>
      <p:italic r:id="rId9"/>
      <p:boldItalic r:id="rId10"/>
    </p:embeddedFont>
    <p:embeddedFont>
      <p:font typeface="Candara" pitchFamily="34" charset="0"/>
      <p:regular r:id="rId11"/>
      <p:bold r:id="rId12"/>
      <p:italic r:id="rId13"/>
      <p:boldItalic r:id="rId14"/>
    </p:embeddedFont>
    <p:embeddedFont>
      <p:font typeface="Bodoni MT" pitchFamily="18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4AE68D2-64C8-40A1-BC29-1E1A006CC1DF}">
          <p14:sldIdLst>
            <p14:sldId id="256"/>
            <p14:sldId id="269"/>
            <p14:sldId id="278"/>
            <p14:sldId id="27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9" roundtripDataSignature="AMtx7mjbRznPncUwiY3LvYsaPYyi5Og2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2" autoAdjust="0"/>
    <p:restoredTop sz="94227" autoAdjust="0"/>
  </p:normalViewPr>
  <p:slideViewPr>
    <p:cSldViewPr snapToGrid="0">
      <p:cViewPr varScale="1">
        <p:scale>
          <a:sx n="54" d="100"/>
          <a:sy n="54" d="100"/>
        </p:scale>
        <p:origin x="-90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63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61" Type="http://schemas.openxmlformats.org/officeDocument/2006/relationships/viewProps" Target="viewProps.xml"/><Relationship Id="rId10" Type="http://schemas.openxmlformats.org/officeDocument/2006/relationships/font" Target="fonts/font4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29370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09ce22ba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709ce22ba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09ce22ba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709ce22ba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09ce22ba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709ce22ba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20;p22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21" name="Google Shape;21;p22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2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2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2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22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5"/>
          <p:cNvSpPr/>
          <p:nvPr/>
        </p:nvSpPr>
        <p:spPr>
          <a:xfrm>
            <a:off x="6047438" y="4203592"/>
            <a:ext cx="2876429" cy="714026"/>
          </a:xfrm>
          <a:custGeom>
            <a:avLst/>
            <a:gdLst/>
            <a:ahLst/>
            <a:cxnLst/>
            <a:rect l="l" t="t" r="r" b="b"/>
            <a:pathLst>
              <a:path w="2706" h="640" extrusionOk="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5"/>
          <p:cNvSpPr/>
          <p:nvPr/>
        </p:nvSpPr>
        <p:spPr>
          <a:xfrm>
            <a:off x="2619320" y="4075290"/>
            <a:ext cx="5544515" cy="850138"/>
          </a:xfrm>
          <a:custGeom>
            <a:avLst/>
            <a:gdLst/>
            <a:ahLst/>
            <a:cxnLst/>
            <a:rect l="l" t="t" r="r" b="b"/>
            <a:pathLst>
              <a:path w="5216" h="762" extrusionOk="0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5"/>
          <p:cNvSpPr/>
          <p:nvPr/>
        </p:nvSpPr>
        <p:spPr>
          <a:xfrm>
            <a:off x="2828728" y="4087562"/>
            <a:ext cx="5467980" cy="774272"/>
          </a:xfrm>
          <a:custGeom>
            <a:avLst/>
            <a:gdLst/>
            <a:ahLst/>
            <a:cxnLst/>
            <a:rect l="l" t="t" r="r" b="b"/>
            <a:pathLst>
              <a:path w="5144" h="694" extrusionOk="0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5"/>
          <p:cNvSpPr/>
          <p:nvPr/>
        </p:nvSpPr>
        <p:spPr>
          <a:xfrm>
            <a:off x="5609489" y="4074174"/>
            <a:ext cx="3308000" cy="651549"/>
          </a:xfrm>
          <a:custGeom>
            <a:avLst/>
            <a:gdLst/>
            <a:ahLst/>
            <a:cxnLst/>
            <a:rect l="l" t="t" r="r" b="b"/>
            <a:pathLst>
              <a:path w="3112" h="584" extrusionOk="0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5"/>
          <p:cNvSpPr/>
          <p:nvPr/>
        </p:nvSpPr>
        <p:spPr>
          <a:xfrm>
            <a:off x="211665" y="4058555"/>
            <a:ext cx="8723376" cy="1329874"/>
          </a:xfrm>
          <a:custGeom>
            <a:avLst/>
            <a:gdLst/>
            <a:ahLst/>
            <a:cxnLst/>
            <a:rect l="l" t="t" r="r" b="b"/>
            <a:pathLst>
              <a:path w="8196" h="1192" extrusionOk="0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5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1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marL="2743200" lvl="5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marL="2743200" lvl="5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9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grpSp>
        <p:nvGrpSpPr>
          <p:cNvPr id="87" name="Google Shape;87;p29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88" name="Google Shape;88;p29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9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9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9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29"/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2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83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marL="2743200" lvl="5" indent="-355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marL="3200400" lvl="6" indent="-355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marL="4114800" lvl="8" indent="-355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30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98" name="Google Shape;98;p30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0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0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0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0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30"/>
          <p:cNvSpPr txBox="1"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8" name="Google Shape;108;p30"/>
          <p:cNvSpPr>
            <a:spLocks noGrp="1"/>
          </p:cNvSpPr>
          <p:nvPr>
            <p:ph type="pic" idx="2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body" idx="1"/>
          </p:nvPr>
        </p:nvSpPr>
        <p:spPr>
          <a:xfrm rot="5400000">
            <a:off x="2850886" y="696649"/>
            <a:ext cx="3450696" cy="740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20" name="Google Shape;120;p32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21" name="Google Shape;121;p32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2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2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2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32"/>
          <p:cNvSpPr txBox="1">
            <a:spLocks noGrp="1"/>
          </p:cNvSpPr>
          <p:nvPr>
            <p:ph type="title"/>
          </p:nvPr>
        </p:nvSpPr>
        <p:spPr>
          <a:xfrm rot="5400000">
            <a:off x="5414433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1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7;p21"/>
          <p:cNvGrpSpPr/>
          <p:nvPr/>
        </p:nvGrpSpPr>
        <p:grpSpPr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8" name="Google Shape;8;p21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21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21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1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1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>
            <a:spLocks noGrp="1"/>
          </p:cNvSpPr>
          <p:nvPr>
            <p:ph type="ctrTitle"/>
          </p:nvPr>
        </p:nvSpPr>
        <p:spPr>
          <a:xfrm>
            <a:off x="2992582" y="124691"/>
            <a:ext cx="3754582" cy="113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«</a:t>
            </a:r>
            <a:r>
              <a:rPr lang="ru-RU" sz="4000" b="1" dirty="0" err="1" smtClean="0">
                <a:solidFill>
                  <a:schemeClr val="tx1"/>
                </a:solidFill>
              </a:rPr>
              <a:t>ЭкоБот</a:t>
            </a:r>
            <a:r>
              <a:rPr lang="ru-RU" sz="4000" b="1" dirty="0" smtClean="0">
                <a:solidFill>
                  <a:schemeClr val="tx1"/>
                </a:solidFill>
              </a:rPr>
              <a:t> «</a:t>
            </a:r>
            <a:endParaRPr sz="4000" dirty="0">
              <a:solidFill>
                <a:schemeClr val="tx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33" name="Google Shape;133;p1"/>
          <p:cNvSpPr txBox="1">
            <a:spLocks noGrp="1"/>
          </p:cNvSpPr>
          <p:nvPr>
            <p:ph type="subTitle" idx="1"/>
          </p:nvPr>
        </p:nvSpPr>
        <p:spPr>
          <a:xfrm>
            <a:off x="4100945" y="990600"/>
            <a:ext cx="4932218" cy="237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ru-RU" sz="3000" dirty="0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Выполнили ученики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ru-RU" sz="3000" dirty="0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5 класса: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ru-RU" sz="3000" dirty="0" err="1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Корянов</a:t>
            </a:r>
            <a:r>
              <a:rPr lang="ru-RU" sz="3000" dirty="0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Роман, </a:t>
            </a:r>
            <a:r>
              <a:rPr lang="ru-RU" sz="3000" dirty="0" err="1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Рохин</a:t>
            </a:r>
            <a:r>
              <a:rPr lang="ru-RU" sz="3000" dirty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 Руслан, </a:t>
            </a:r>
            <a:r>
              <a:rPr lang="ru-RU" sz="3000" dirty="0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Матвеев </a:t>
            </a:r>
            <a:r>
              <a:rPr lang="ru-RU" sz="3000" dirty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Дмитрий</a:t>
            </a:r>
            <a:endParaRPr sz="3000" dirty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ru-RU" sz="3000" dirty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   </a:t>
            </a:r>
            <a:r>
              <a:rPr lang="ru-RU" sz="3000" dirty="0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школа № 292</a:t>
            </a:r>
          </a:p>
          <a:p>
            <a:pPr marL="0" indent="0">
              <a:spcBef>
                <a:spcPts val="0"/>
              </a:spcBef>
              <a:buClr>
                <a:srgbClr val="888888"/>
              </a:buClr>
              <a:buSzPts val="3200"/>
            </a:pPr>
            <a:r>
              <a:rPr lang="ru" sz="3000" dirty="0">
                <a:solidFill>
                  <a:schemeClr val="dk1"/>
                </a:solidFill>
                <a:latin typeface="+mj-lt"/>
              </a:rPr>
              <a:t>Педагог: Григорьева Ю.А.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861646"/>
            <a:ext cx="3974123" cy="2083573"/>
          </a:xfrm>
          <a:prstGeom prst="wedgeRoundRectCallout">
            <a:avLst>
              <a:gd name="adj1" fmla="val -28511"/>
              <a:gd name="adj2" fmla="val 69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Цель:</a:t>
            </a:r>
            <a:r>
              <a:rPr lang="ru-RU" dirty="0">
                <a:solidFill>
                  <a:schemeClr val="tx1"/>
                </a:solidFill>
              </a:rPr>
              <a:t> создать модель роботизированной системы по сбору и утилизации мусора  водного мусора.</a:t>
            </a:r>
          </a:p>
          <a:p>
            <a:r>
              <a:rPr lang="ru-RU" b="1" dirty="0">
                <a:solidFill>
                  <a:schemeClr val="tx1"/>
                </a:solidFill>
              </a:rPr>
              <a:t>Задачи проекта: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Изучить </a:t>
            </a:r>
            <a:r>
              <a:rPr lang="ru-RU" dirty="0">
                <a:solidFill>
                  <a:schemeClr val="tx1"/>
                </a:solidFill>
              </a:rPr>
              <a:t>существующие экологические проблемы водоемов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Сконструировать модель роботизированной системы.</a:t>
            </a:r>
          </a:p>
        </p:txBody>
      </p:sp>
      <p:pic>
        <p:nvPicPr>
          <p:cNvPr id="1027" name="Picture 3" descr="E:\Конкурсы 19-20\Экобот\Экобот фото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916" y="3173790"/>
            <a:ext cx="7581655" cy="3684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709ce22ba2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453" y="2744715"/>
            <a:ext cx="4146946" cy="29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709ce22ba2_0_67"/>
          <p:cNvSpPr txBox="1">
            <a:spLocks noGrp="1"/>
          </p:cNvSpPr>
          <p:nvPr>
            <p:ph type="body" idx="1"/>
          </p:nvPr>
        </p:nvSpPr>
        <p:spPr>
          <a:xfrm>
            <a:off x="457200" y="7625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>
                <a:solidFill>
                  <a:schemeClr val="tx1"/>
                </a:solidFill>
              </a:rPr>
              <a:t>мире существует множество водоёмов, куда сбрасывается различный мусор, который в большом количестве собирается на поверхности водоёмов. Он препятствует попаданию солнечного света, что, в свою очередь, приводит к нарушению многих процессов, происходящих в этих экосистемах. Пластик разлагается сотни лет, </a:t>
            </a:r>
            <a:r>
              <a:rPr lang="ru-RU" sz="1800" dirty="0" smtClean="0">
                <a:solidFill>
                  <a:schemeClr val="tx1"/>
                </a:solidFill>
              </a:rPr>
              <a:t>а в </a:t>
            </a:r>
            <a:r>
              <a:rPr lang="ru-RU" sz="1800" dirty="0">
                <a:solidFill>
                  <a:schemeClr val="tx1"/>
                </a:solidFill>
              </a:rPr>
              <a:t>воде разложение дольше. Пластик в воде становится причиной смерти морских живых организмов, потому что они могут его проглотить и умереть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Bodoni MT" pitchFamily="18" charset="0"/>
            </a:endParaRPr>
          </a:p>
        </p:txBody>
      </p:sp>
      <p:sp>
        <p:nvSpPr>
          <p:cNvPr id="213" name="Google Shape;213;g709ce22ba2_0_67"/>
          <p:cNvSpPr txBox="1">
            <a:spLocks noGrp="1"/>
          </p:cNvSpPr>
          <p:nvPr>
            <p:ph type="title"/>
          </p:nvPr>
        </p:nvSpPr>
        <p:spPr>
          <a:xfrm>
            <a:off x="457200" y="97297"/>
            <a:ext cx="82296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dirty="0"/>
              <a:t>Что можно </a:t>
            </a:r>
            <a:r>
              <a:rPr lang="ru-RU" sz="2500" dirty="0" smtClean="0"/>
              <a:t>видим </a:t>
            </a:r>
            <a:r>
              <a:rPr lang="ru-RU" sz="2500" dirty="0"/>
              <a:t>на берегах </a:t>
            </a:r>
            <a:r>
              <a:rPr lang="ru-RU" sz="2500" dirty="0" smtClean="0"/>
              <a:t> и в воде водоёмов</a:t>
            </a:r>
            <a:r>
              <a:rPr lang="ru-RU" sz="2500" dirty="0"/>
              <a:t>? </a:t>
            </a:r>
            <a:endParaRPr sz="2500" dirty="0"/>
          </a:p>
        </p:txBody>
      </p:sp>
      <p:pic>
        <p:nvPicPr>
          <p:cNvPr id="214" name="Google Shape;214;g709ce22ba2_0_67" descr="C:\Users\15\Desktop\P6024734_resize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87496"/>
            <a:ext cx="4020671" cy="2667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" name="Google Shape;215;g709ce22ba2_0_67" descr="C:\Users\15\Desktop\trash_on_beach.jp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0794" y="2744715"/>
            <a:ext cx="1677546" cy="2230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Google Shape;229;p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140" y="2745250"/>
            <a:ext cx="3235654" cy="2609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Google Shape;246;p4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3" y="2687495"/>
            <a:ext cx="4111008" cy="2667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Google Shape;228;p2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553" y="2813984"/>
            <a:ext cx="3286150" cy="2540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Google Shape;277;g6b2a4b32e9_1_2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894" y="5354921"/>
            <a:ext cx="2841974" cy="1503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Google Shape;283;g6b2a4b32e9_1_2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133" y="2778111"/>
            <a:ext cx="1691867" cy="2486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Google Shape;22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4133" y="2687496"/>
            <a:ext cx="4319761" cy="2877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Google Shape;248;p4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133" y="2724323"/>
            <a:ext cx="1781375" cy="2630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build="p"/>
      <p:bldP spid="2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709ce22ba2_0_49"/>
          <p:cNvSpPr txBox="1">
            <a:spLocks noGrp="1"/>
          </p:cNvSpPr>
          <p:nvPr>
            <p:ph type="body" idx="1"/>
          </p:nvPr>
        </p:nvSpPr>
        <p:spPr>
          <a:xfrm>
            <a:off x="457200" y="904050"/>
            <a:ext cx="8229600" cy="1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Модель  представлена образовательным конструктором  LEGO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WeDo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1.0. </a:t>
            </a:r>
            <a:r>
              <a:rPr lang="ru-RU" sz="1800" dirty="0">
                <a:solidFill>
                  <a:schemeClr val="tx1"/>
                </a:solidFill>
              </a:rPr>
              <a:t>Модель передвигается от передачи энергии мотора к винту. </a:t>
            </a:r>
            <a:r>
              <a:rPr lang="ru-RU" sz="1800" dirty="0" smtClean="0">
                <a:solidFill>
                  <a:schemeClr val="tx1"/>
                </a:solidFill>
              </a:rPr>
              <a:t>Зубчатая передача </a:t>
            </a:r>
            <a:r>
              <a:rPr lang="ru-RU" sz="1800" dirty="0">
                <a:solidFill>
                  <a:schemeClr val="tx1"/>
                </a:solidFill>
              </a:rPr>
              <a:t>соединена с подвижной частью рычага и осью двигателя. Противоположная сторона рычага выполняет поступательно-возвратное движение. Датчик расстояния, установленный у основания рычага, является  «считывателем мусора» при обнаружении  которого приводит в движение двигатель.</a:t>
            </a:r>
            <a:endParaRPr sz="1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308" name="Google Shape;308;g709ce22ba2_0_49"/>
          <p:cNvSpPr txBox="1">
            <a:spLocks noGrp="1"/>
          </p:cNvSpPr>
          <p:nvPr>
            <p:ph type="title"/>
          </p:nvPr>
        </p:nvSpPr>
        <p:spPr>
          <a:xfrm>
            <a:off x="557300" y="274645"/>
            <a:ext cx="81294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ndara"/>
              <a:buNone/>
            </a:pPr>
            <a:r>
              <a:rPr lang="ru-RU" sz="1800"/>
              <a:t> </a:t>
            </a:r>
            <a:r>
              <a:rPr lang="ru-RU" sz="25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Практическая часть работы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ndara"/>
              <a:buNone/>
            </a:pPr>
            <a:r>
              <a:rPr lang="ru-RU" sz="1800"/>
              <a:t> Модель «Экобот»</a:t>
            </a:r>
            <a:endParaRPr/>
          </a:p>
        </p:txBody>
      </p:sp>
      <p:pic>
        <p:nvPicPr>
          <p:cNvPr id="309" name="Google Shape;309;g709ce22ba2_0_4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500" y="2611175"/>
            <a:ext cx="6316150" cy="2865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0" name="Google Shape;310;g709ce22ba2_0_49"/>
          <p:cNvSpPr txBox="1"/>
          <p:nvPr/>
        </p:nvSpPr>
        <p:spPr>
          <a:xfrm>
            <a:off x="301841" y="5779363"/>
            <a:ext cx="37907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Мотор-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приводит в движение винт.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Мотор- после обнаружения мусора      приводит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движение рычаг.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g709ce22ba2_0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8664" y="5560750"/>
            <a:ext cx="3354112" cy="12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709ce22ba2_0_4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466" y="1571226"/>
            <a:ext cx="3956414" cy="179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программа поез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0716" y="4947644"/>
            <a:ext cx="9182624" cy="14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" name="Google Shape;316;g709ce22ba2_0_40"/>
          <p:cNvSpPr txBox="1">
            <a:spLocks noGrp="1"/>
          </p:cNvSpPr>
          <p:nvPr>
            <p:ph type="body" idx="1"/>
          </p:nvPr>
        </p:nvSpPr>
        <p:spPr>
          <a:xfrm>
            <a:off x="470079" y="0"/>
            <a:ext cx="8229600" cy="58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dirty="0" err="1" smtClean="0">
                <a:solidFill>
                  <a:schemeClr val="tx1"/>
                </a:solidFill>
              </a:rPr>
              <a:t>Робо</a:t>
            </a:r>
            <a:r>
              <a:rPr lang="ru-RU" sz="1800" b="1" dirty="0" smtClean="0">
                <a:solidFill>
                  <a:schemeClr val="tx1"/>
                </a:solidFill>
              </a:rPr>
              <a:t>-захват </a:t>
            </a:r>
            <a:r>
              <a:rPr lang="ru-RU" sz="1800" b="1" dirty="0">
                <a:solidFill>
                  <a:schemeClr val="tx1"/>
                </a:solidFill>
              </a:rPr>
              <a:t>мусора</a:t>
            </a:r>
            <a:endParaRPr sz="1800" b="1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tx1"/>
                </a:solidFill>
              </a:rPr>
              <a:t>Робот использует мотор для вращения двух зубчатых колес (зубчатой передачи) к которым присоединены лопасти захвата. При помощи установленного датчика наклона робот приводит в движение лопасти захвата и собирает мусор.</a:t>
            </a:r>
            <a:endParaRPr sz="1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318" name="Google Shape;318;g709ce22ba2_0_4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7244" y="1500157"/>
            <a:ext cx="3812997" cy="1940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22729" y="3470316"/>
            <a:ext cx="82428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Candara" pitchFamily="34" charset="0"/>
              </a:rPr>
              <a:t>Модель «Железная дорога-амфибия</a:t>
            </a:r>
            <a:r>
              <a:rPr lang="ru-RU" sz="1800" b="1" dirty="0" smtClean="0">
                <a:latin typeface="Candara" pitchFamily="34" charset="0"/>
              </a:rPr>
              <a:t>»</a:t>
            </a:r>
          </a:p>
          <a:p>
            <a:r>
              <a:rPr lang="ru-RU" sz="1800" dirty="0" smtClean="0">
                <a:latin typeface="Candara" pitchFamily="34" charset="0"/>
              </a:rPr>
              <a:t>Поезд начинает движение и когда датчик расстояния увидит препятствие, поезд останавливается и ждет погрузку мусора для дальнейшей переработки. В программе ждет 40 секунд и начинает движение до склада, останавливается  увидев препятствие (склад) </a:t>
            </a:r>
            <a:endParaRPr lang="ru-RU" sz="1800" dirty="0">
              <a:latin typeface="Candar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069306" y="4638705"/>
            <a:ext cx="4074694" cy="2292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295</Words>
  <Application>Microsoft Office PowerPoint</Application>
  <PresentationFormat>Экран (4:3)</PresentationFormat>
  <Paragraphs>22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Bodoni</vt:lpstr>
      <vt:lpstr>Times New Roman</vt:lpstr>
      <vt:lpstr>Candara</vt:lpstr>
      <vt:lpstr>Bodoni MT</vt:lpstr>
      <vt:lpstr>Noto Sans Symbols</vt:lpstr>
      <vt:lpstr>Волна</vt:lpstr>
      <vt:lpstr>«ЭкоБот «</vt:lpstr>
      <vt:lpstr>Что можно видим на берегах  и в воде водоёмов? </vt:lpstr>
      <vt:lpstr> Практическая часть работы  Модель «Экобот»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 ЭкоБот</dc:title>
  <dc:creator>5a2</dc:creator>
  <cp:lastModifiedBy>Саня</cp:lastModifiedBy>
  <cp:revision>24</cp:revision>
  <dcterms:created xsi:type="dcterms:W3CDTF">2019-10-21T12:04:08Z</dcterms:created>
  <dcterms:modified xsi:type="dcterms:W3CDTF">2019-11-24T17:21:03Z</dcterms:modified>
</cp:coreProperties>
</file>