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</p:sldIdLst>
  <p:sldSz cx="18288000" cy="10287000"/>
  <p:notesSz cx="6858000" cy="9144000"/>
  <p:embeddedFontLst>
    <p:embeddedFont>
      <p:font typeface="Source Sans Pro" charset="1" panose="020B0503030403020204"/>
      <p:regular r:id="rId6"/>
      <p:bold r:id="rId7"/>
      <p:italic r:id="rId8"/>
      <p:boldItalic r:id="rId9"/>
    </p:embeddedFont>
    <p:embeddedFont>
      <p:font typeface="Arimo" charset="1" panose="020B0604020202020204"/>
      <p:regular r:id="rId10"/>
      <p:bold r:id="rId11"/>
      <p:italic r:id="rId12"/>
      <p:boldItalic r:id="rId13"/>
    </p:embeddedFont>
    <p:embeddedFont>
      <p:font typeface="Source Serif Pro" charset="1" panose="02040603050405020204"/>
      <p:regular r:id="rId14"/>
      <p:bold r:id="rId15"/>
    </p:embeddedFont>
    <p:embeddedFont>
      <p:font typeface="Comfortaa Bold" charset="1" panose="00000800000000000000"/>
      <p:regular r:id="rId16"/>
    </p:embeddedFont>
    <p:embeddedFont>
      <p:font typeface="Abys" charset="1" panose="00000500000000000000"/>
      <p:regular r:id="rId17"/>
    </p:embeddedFont>
    <p:embeddedFont>
      <p:font typeface="Alegreya Sans Bold" charset="1" panose="00000800000000000000"/>
      <p:regular r:id="rId18"/>
      <p:bold r:id="rId19"/>
      <p:italic r:id="rId20"/>
      <p:boldItalic r:id="rId21"/>
    </p:embeddedFont>
    <p:embeddedFont>
      <p:font typeface="Abibas" charset="1" panose="0200060300000000000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Relationship Id="rId7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6428997" y="-161925"/>
            <a:ext cx="11859003" cy="10610850"/>
          </a:xfrm>
          <a:prstGeom prst="rect">
            <a:avLst/>
          </a:prstGeom>
          <a:solidFill>
            <a:srgbClr val="BC99CB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7779630" y="1028700"/>
            <a:ext cx="9479670" cy="8229600"/>
            <a:chOff x="0" y="0"/>
            <a:chExt cx="19025686" cy="16516798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9025687" cy="16516798"/>
            </a:xfrm>
            <a:custGeom>
              <a:avLst/>
              <a:gdLst/>
              <a:ahLst/>
              <a:cxnLst/>
              <a:rect r="r" b="b" t="t" l="l"/>
              <a:pathLst>
                <a:path h="16516798" w="19025687">
                  <a:moveTo>
                    <a:pt x="0" y="0"/>
                  </a:moveTo>
                  <a:lnTo>
                    <a:pt x="0" y="16516798"/>
                  </a:lnTo>
                  <a:lnTo>
                    <a:pt x="19025687" y="16516798"/>
                  </a:lnTo>
                  <a:lnTo>
                    <a:pt x="19025687" y="0"/>
                  </a:lnTo>
                  <a:lnTo>
                    <a:pt x="0" y="0"/>
                  </a:lnTo>
                  <a:close/>
                  <a:moveTo>
                    <a:pt x="18964726" y="16455837"/>
                  </a:moveTo>
                  <a:lnTo>
                    <a:pt x="59690" y="16455837"/>
                  </a:lnTo>
                  <a:lnTo>
                    <a:pt x="59690" y="59690"/>
                  </a:lnTo>
                  <a:lnTo>
                    <a:pt x="18964726" y="59690"/>
                  </a:lnTo>
                  <a:lnTo>
                    <a:pt x="18964726" y="1645583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8579730" y="3794051"/>
            <a:ext cx="6283675" cy="2112544"/>
            <a:chOff x="0" y="0"/>
            <a:chExt cx="8378233" cy="281672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66675"/>
              <a:ext cx="8378233" cy="9381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223"/>
                </a:lnSpc>
              </a:pPr>
              <a:r>
                <a:rPr lang="en-US" b="false" sz="4974" i="false">
                  <a:solidFill>
                    <a:srgbClr val="182564"/>
                  </a:solidFill>
                  <a:latin typeface="Abys"/>
                </a:rPr>
                <a:t>Волшебная лампа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827197"/>
              <a:ext cx="7537151" cy="9895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440"/>
                </a:lnSpc>
              </a:pPr>
              <a:r>
                <a:rPr lang="en-US" b="true" sz="3886" i="true" spc="77">
                  <a:solidFill>
                    <a:srgbClr val="182564"/>
                  </a:solidFill>
                  <a:latin typeface="Abibas"/>
                </a:rPr>
                <a:t>Макар Харитонов</a:t>
              </a:r>
            </a:p>
          </p:txBody>
        </p:sp>
      </p:grpSp>
      <p:sp>
        <p:nvSpPr>
          <p:cNvPr name="AutoShape 8" id="8"/>
          <p:cNvSpPr/>
          <p:nvPr/>
        </p:nvSpPr>
        <p:spPr>
          <a:xfrm rot="0">
            <a:off x="16714854" y="4413720"/>
            <a:ext cx="1573146" cy="1459560"/>
          </a:xfrm>
          <a:prstGeom prst="rect">
            <a:avLst/>
          </a:prstGeom>
          <a:solidFill>
            <a:srgbClr val="182564"/>
          </a:solidFill>
        </p:spPr>
      </p:sp>
      <p:sp>
        <p:nvSpPr>
          <p:cNvPr name="TextBox 9" id="9"/>
          <p:cNvSpPr txBox="true"/>
          <p:nvPr/>
        </p:nvSpPr>
        <p:spPr>
          <a:xfrm rot="0">
            <a:off x="16980325" y="4846002"/>
            <a:ext cx="104220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i="false" spc="64">
                <a:solidFill>
                  <a:srgbClr val="FFFFFF"/>
                </a:solidFill>
                <a:latin typeface="Source Serif Pro"/>
              </a:rPr>
              <a:t>01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2780403" y="5952149"/>
            <a:ext cx="4465116" cy="626254"/>
            <a:chOff x="0" y="0"/>
            <a:chExt cx="4708576" cy="66040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4708577" cy="660400"/>
            </a:xfrm>
            <a:custGeom>
              <a:avLst/>
              <a:gdLst/>
              <a:ahLst/>
              <a:cxnLst/>
              <a:rect r="r" b="b" t="t" l="l"/>
              <a:pathLst>
                <a:path h="660400" w="4708577">
                  <a:moveTo>
                    <a:pt x="4584116" y="59690"/>
                  </a:moveTo>
                  <a:cubicBezTo>
                    <a:pt x="4619676" y="59690"/>
                    <a:pt x="4648886" y="88900"/>
                    <a:pt x="4648886" y="124460"/>
                  </a:cubicBezTo>
                  <a:lnTo>
                    <a:pt x="4648886" y="535940"/>
                  </a:lnTo>
                  <a:cubicBezTo>
                    <a:pt x="4648886" y="571500"/>
                    <a:pt x="4619676" y="600710"/>
                    <a:pt x="4584116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584116" y="59690"/>
                  </a:lnTo>
                  <a:moveTo>
                    <a:pt x="458411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4584116" y="660400"/>
                  </a:lnTo>
                  <a:cubicBezTo>
                    <a:pt x="4652696" y="660400"/>
                    <a:pt x="4708577" y="604520"/>
                    <a:pt x="4708577" y="535940"/>
                  </a:cubicBezTo>
                  <a:lnTo>
                    <a:pt x="4708577" y="124460"/>
                  </a:lnTo>
                  <a:cubicBezTo>
                    <a:pt x="4708577" y="55880"/>
                    <a:pt x="4652696" y="0"/>
                    <a:pt x="4584116" y="0"/>
                  </a:cubicBezTo>
                  <a:close/>
                </a:path>
              </a:pathLst>
            </a:custGeom>
            <a:solidFill>
              <a:srgbClr val="182564"/>
            </a:solidFill>
          </p:spPr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903190" y="6154230"/>
            <a:ext cx="271482" cy="271482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 rot="0">
            <a:off x="13216289" y="5873280"/>
            <a:ext cx="4043011" cy="561900"/>
            <a:chOff x="0" y="0"/>
            <a:chExt cx="5390681" cy="749199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9525"/>
              <a:ext cx="5390681" cy="129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3"/>
                </a:lnSpc>
              </a:pP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286418"/>
              <a:ext cx="5390681" cy="4627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87"/>
                </a:lnSpc>
              </a:pPr>
              <a:r>
                <a:rPr lang="en-US" sz="2005">
                  <a:solidFill>
                    <a:srgbClr val="000000"/>
                  </a:solidFill>
                  <a:latin typeface="Alegreya Sans Bold"/>
                </a:rPr>
                <a:t>Излучает свет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2780403" y="6632742"/>
            <a:ext cx="4465116" cy="626254"/>
            <a:chOff x="0" y="0"/>
            <a:chExt cx="4708576" cy="660400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4708577" cy="660400"/>
            </a:xfrm>
            <a:custGeom>
              <a:avLst/>
              <a:gdLst/>
              <a:ahLst/>
              <a:cxnLst/>
              <a:rect r="r" b="b" t="t" l="l"/>
              <a:pathLst>
                <a:path h="660400" w="4708577">
                  <a:moveTo>
                    <a:pt x="4584116" y="59690"/>
                  </a:moveTo>
                  <a:cubicBezTo>
                    <a:pt x="4619676" y="59690"/>
                    <a:pt x="4648886" y="88900"/>
                    <a:pt x="4648886" y="124460"/>
                  </a:cubicBezTo>
                  <a:lnTo>
                    <a:pt x="4648886" y="535940"/>
                  </a:lnTo>
                  <a:cubicBezTo>
                    <a:pt x="4648886" y="571500"/>
                    <a:pt x="4619676" y="600710"/>
                    <a:pt x="4584116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584116" y="59690"/>
                  </a:lnTo>
                  <a:moveTo>
                    <a:pt x="458411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4584116" y="660400"/>
                  </a:lnTo>
                  <a:cubicBezTo>
                    <a:pt x="4652696" y="660400"/>
                    <a:pt x="4708577" y="604520"/>
                    <a:pt x="4708577" y="535940"/>
                  </a:cubicBezTo>
                  <a:lnTo>
                    <a:pt x="4708577" y="124460"/>
                  </a:lnTo>
                  <a:cubicBezTo>
                    <a:pt x="4708577" y="55880"/>
                    <a:pt x="4652696" y="0"/>
                    <a:pt x="4584116" y="0"/>
                  </a:cubicBezTo>
                  <a:close/>
                </a:path>
              </a:pathLst>
            </a:custGeom>
            <a:solidFill>
              <a:srgbClr val="182564"/>
            </a:solidFill>
          </p:spPr>
        </p: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903190" y="6834823"/>
            <a:ext cx="271482" cy="271482"/>
          </a:xfrm>
          <a:prstGeom prst="rect">
            <a:avLst/>
          </a:prstGeom>
        </p:spPr>
      </p:pic>
      <p:grpSp>
        <p:nvGrpSpPr>
          <p:cNvPr name="Group 19" id="19"/>
          <p:cNvGrpSpPr/>
          <p:nvPr/>
        </p:nvGrpSpPr>
        <p:grpSpPr>
          <a:xfrm rot="0">
            <a:off x="13216289" y="6553873"/>
            <a:ext cx="4043011" cy="561900"/>
            <a:chOff x="0" y="0"/>
            <a:chExt cx="5390681" cy="749199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-9525"/>
              <a:ext cx="5390681" cy="129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3"/>
                </a:lnSpc>
              </a:pP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286418"/>
              <a:ext cx="5390681" cy="4627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87"/>
                </a:lnSpc>
              </a:pPr>
              <a:r>
                <a:rPr lang="en-US" sz="2005">
                  <a:solidFill>
                    <a:srgbClr val="000000"/>
                  </a:solidFill>
                  <a:latin typeface="Alegreya Sans Bold"/>
                </a:rPr>
                <a:t>Выводит показания  на телефон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773044" y="7309090"/>
            <a:ext cx="4465116" cy="626254"/>
            <a:chOff x="0" y="0"/>
            <a:chExt cx="4708576" cy="660400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4708577" cy="660400"/>
            </a:xfrm>
            <a:custGeom>
              <a:avLst/>
              <a:gdLst/>
              <a:ahLst/>
              <a:cxnLst/>
              <a:rect r="r" b="b" t="t" l="l"/>
              <a:pathLst>
                <a:path h="660400" w="4708577">
                  <a:moveTo>
                    <a:pt x="4584116" y="59690"/>
                  </a:moveTo>
                  <a:cubicBezTo>
                    <a:pt x="4619676" y="59690"/>
                    <a:pt x="4648886" y="88900"/>
                    <a:pt x="4648886" y="124460"/>
                  </a:cubicBezTo>
                  <a:lnTo>
                    <a:pt x="4648886" y="535940"/>
                  </a:lnTo>
                  <a:cubicBezTo>
                    <a:pt x="4648886" y="571500"/>
                    <a:pt x="4619676" y="600710"/>
                    <a:pt x="4584116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584116" y="59690"/>
                  </a:lnTo>
                  <a:moveTo>
                    <a:pt x="458411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4584116" y="660400"/>
                  </a:lnTo>
                  <a:cubicBezTo>
                    <a:pt x="4652696" y="660400"/>
                    <a:pt x="4708577" y="604520"/>
                    <a:pt x="4708577" y="535940"/>
                  </a:cubicBezTo>
                  <a:lnTo>
                    <a:pt x="4708577" y="124460"/>
                  </a:lnTo>
                  <a:cubicBezTo>
                    <a:pt x="4708577" y="55880"/>
                    <a:pt x="4652696" y="0"/>
                    <a:pt x="4584116" y="0"/>
                  </a:cubicBezTo>
                  <a:close/>
                </a:path>
              </a:pathLst>
            </a:custGeom>
            <a:solidFill>
              <a:srgbClr val="182564"/>
            </a:solidFill>
          </p:spPr>
        </p:sp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895831" y="7511170"/>
            <a:ext cx="271482" cy="271482"/>
          </a:xfrm>
          <a:prstGeom prst="rect">
            <a:avLst/>
          </a:prstGeom>
        </p:spPr>
      </p:pic>
      <p:grpSp>
        <p:nvGrpSpPr>
          <p:cNvPr name="Group 25" id="25"/>
          <p:cNvGrpSpPr/>
          <p:nvPr/>
        </p:nvGrpSpPr>
        <p:grpSpPr>
          <a:xfrm rot="0">
            <a:off x="13208931" y="7230221"/>
            <a:ext cx="4043011" cy="561900"/>
            <a:chOff x="0" y="0"/>
            <a:chExt cx="5390681" cy="749199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0" y="-9525"/>
              <a:ext cx="5390681" cy="129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3"/>
                </a:lnSpc>
              </a:pP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286418"/>
              <a:ext cx="5390681" cy="4627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87"/>
                </a:lnSpc>
              </a:pPr>
              <a:r>
                <a:rPr lang="en-US" sz="2005">
                  <a:solidFill>
                    <a:srgbClr val="000000"/>
                  </a:solidFill>
                  <a:latin typeface="Alegreya Sans Bold"/>
                </a:rPr>
                <a:t>Работает  как ночник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2773044" y="7970568"/>
            <a:ext cx="4465116" cy="626254"/>
            <a:chOff x="0" y="0"/>
            <a:chExt cx="4708576" cy="660400"/>
          </a:xfrm>
        </p:grpSpPr>
        <p:sp>
          <p:nvSpPr>
            <p:cNvPr name="Freeform 29" id="29"/>
            <p:cNvSpPr/>
            <p:nvPr/>
          </p:nvSpPr>
          <p:spPr>
            <a:xfrm>
              <a:off x="0" y="0"/>
              <a:ext cx="4708577" cy="660400"/>
            </a:xfrm>
            <a:custGeom>
              <a:avLst/>
              <a:gdLst/>
              <a:ahLst/>
              <a:cxnLst/>
              <a:rect r="r" b="b" t="t" l="l"/>
              <a:pathLst>
                <a:path h="660400" w="4708577">
                  <a:moveTo>
                    <a:pt x="4584116" y="59690"/>
                  </a:moveTo>
                  <a:cubicBezTo>
                    <a:pt x="4619676" y="59690"/>
                    <a:pt x="4648886" y="88900"/>
                    <a:pt x="4648886" y="124460"/>
                  </a:cubicBezTo>
                  <a:lnTo>
                    <a:pt x="4648886" y="535940"/>
                  </a:lnTo>
                  <a:cubicBezTo>
                    <a:pt x="4648886" y="571500"/>
                    <a:pt x="4619676" y="600710"/>
                    <a:pt x="4584116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584116" y="59690"/>
                  </a:lnTo>
                  <a:moveTo>
                    <a:pt x="458411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4584116" y="660400"/>
                  </a:lnTo>
                  <a:cubicBezTo>
                    <a:pt x="4652696" y="660400"/>
                    <a:pt x="4708577" y="604520"/>
                    <a:pt x="4708577" y="535940"/>
                  </a:cubicBezTo>
                  <a:lnTo>
                    <a:pt x="4708577" y="124460"/>
                  </a:lnTo>
                  <a:cubicBezTo>
                    <a:pt x="4708577" y="55880"/>
                    <a:pt x="4652696" y="0"/>
                    <a:pt x="4584116" y="0"/>
                  </a:cubicBezTo>
                  <a:close/>
                </a:path>
              </a:pathLst>
            </a:custGeom>
            <a:solidFill>
              <a:srgbClr val="182564"/>
            </a:solidFill>
          </p:spPr>
        </p:sp>
      </p:grpSp>
      <p:pic>
        <p:nvPicPr>
          <p:cNvPr name="Picture 30" id="30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895831" y="8172649"/>
            <a:ext cx="271482" cy="271482"/>
          </a:xfrm>
          <a:prstGeom prst="rect">
            <a:avLst/>
          </a:prstGeom>
        </p:spPr>
      </p:pic>
      <p:grpSp>
        <p:nvGrpSpPr>
          <p:cNvPr name="Group 31" id="31"/>
          <p:cNvGrpSpPr/>
          <p:nvPr/>
        </p:nvGrpSpPr>
        <p:grpSpPr>
          <a:xfrm rot="0">
            <a:off x="13208931" y="7892839"/>
            <a:ext cx="3918983" cy="559619"/>
            <a:chOff x="0" y="0"/>
            <a:chExt cx="5225311" cy="746158"/>
          </a:xfrm>
        </p:grpSpPr>
        <p:sp>
          <p:nvSpPr>
            <p:cNvPr name="TextBox 32" id="32"/>
            <p:cNvSpPr txBox="true"/>
            <p:nvPr/>
          </p:nvSpPr>
          <p:spPr>
            <a:xfrm rot="0">
              <a:off x="0" y="-9525"/>
              <a:ext cx="5225311" cy="129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3"/>
                </a:lnSpc>
              </a:pP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0" y="372143"/>
              <a:ext cx="5225311" cy="3740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745"/>
                </a:lnSpc>
              </a:pPr>
              <a:r>
                <a:rPr lang="en-US" sz="2005">
                  <a:solidFill>
                    <a:srgbClr val="000000"/>
                  </a:solidFill>
                  <a:latin typeface="Alegreya Sans Bold"/>
                </a:rPr>
                <a:t>Имеет три режима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2773044" y="8632046"/>
            <a:ext cx="4465116" cy="626254"/>
            <a:chOff x="0" y="0"/>
            <a:chExt cx="4708576" cy="660400"/>
          </a:xfrm>
        </p:grpSpPr>
        <p:sp>
          <p:nvSpPr>
            <p:cNvPr name="Freeform 35" id="35"/>
            <p:cNvSpPr/>
            <p:nvPr/>
          </p:nvSpPr>
          <p:spPr>
            <a:xfrm>
              <a:off x="0" y="0"/>
              <a:ext cx="4708577" cy="660400"/>
            </a:xfrm>
            <a:custGeom>
              <a:avLst/>
              <a:gdLst/>
              <a:ahLst/>
              <a:cxnLst/>
              <a:rect r="r" b="b" t="t" l="l"/>
              <a:pathLst>
                <a:path h="660400" w="4708577">
                  <a:moveTo>
                    <a:pt x="4584116" y="59690"/>
                  </a:moveTo>
                  <a:cubicBezTo>
                    <a:pt x="4619676" y="59690"/>
                    <a:pt x="4648886" y="88900"/>
                    <a:pt x="4648886" y="124460"/>
                  </a:cubicBezTo>
                  <a:lnTo>
                    <a:pt x="4648886" y="535940"/>
                  </a:lnTo>
                  <a:cubicBezTo>
                    <a:pt x="4648886" y="571500"/>
                    <a:pt x="4619676" y="600710"/>
                    <a:pt x="4584116" y="600710"/>
                  </a:cubicBezTo>
                  <a:lnTo>
                    <a:pt x="124460" y="600710"/>
                  </a:lnTo>
                  <a:cubicBezTo>
                    <a:pt x="88900" y="600710"/>
                    <a:pt x="59690" y="571500"/>
                    <a:pt x="59690" y="5359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584116" y="59690"/>
                  </a:lnTo>
                  <a:moveTo>
                    <a:pt x="458411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35940"/>
                  </a:lnTo>
                  <a:cubicBezTo>
                    <a:pt x="0" y="604520"/>
                    <a:pt x="55880" y="660400"/>
                    <a:pt x="124460" y="660400"/>
                  </a:cubicBezTo>
                  <a:lnTo>
                    <a:pt x="4584116" y="660400"/>
                  </a:lnTo>
                  <a:cubicBezTo>
                    <a:pt x="4652696" y="660400"/>
                    <a:pt x="4708577" y="604520"/>
                    <a:pt x="4708577" y="535940"/>
                  </a:cubicBezTo>
                  <a:lnTo>
                    <a:pt x="4708577" y="124460"/>
                  </a:lnTo>
                  <a:cubicBezTo>
                    <a:pt x="4708577" y="55880"/>
                    <a:pt x="4652696" y="0"/>
                    <a:pt x="4584116" y="0"/>
                  </a:cubicBezTo>
                  <a:close/>
                </a:path>
              </a:pathLst>
            </a:custGeom>
            <a:solidFill>
              <a:srgbClr val="182564"/>
            </a:solidFill>
          </p:spPr>
        </p:sp>
      </p:grpSp>
      <p:pic>
        <p:nvPicPr>
          <p:cNvPr name="Picture 36" id="3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895831" y="8834127"/>
            <a:ext cx="271482" cy="271482"/>
          </a:xfrm>
          <a:prstGeom prst="rect">
            <a:avLst/>
          </a:prstGeom>
        </p:spPr>
      </p:pic>
      <p:grpSp>
        <p:nvGrpSpPr>
          <p:cNvPr name="Group 37" id="37"/>
          <p:cNvGrpSpPr/>
          <p:nvPr/>
        </p:nvGrpSpPr>
        <p:grpSpPr>
          <a:xfrm rot="0">
            <a:off x="13208931" y="8553413"/>
            <a:ext cx="3918983" cy="561429"/>
            <a:chOff x="0" y="0"/>
            <a:chExt cx="5225311" cy="748572"/>
          </a:xfrm>
        </p:grpSpPr>
        <p:sp>
          <p:nvSpPr>
            <p:cNvPr name="TextBox 38" id="38"/>
            <p:cNvSpPr txBox="true"/>
            <p:nvPr/>
          </p:nvSpPr>
          <p:spPr>
            <a:xfrm rot="0">
              <a:off x="0" y="-9525"/>
              <a:ext cx="5225311" cy="129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3"/>
                </a:lnSpc>
              </a:pP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0" y="372143"/>
              <a:ext cx="5225311" cy="3764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2005">
                  <a:solidFill>
                    <a:srgbClr val="000000"/>
                  </a:solidFill>
                  <a:latin typeface="Alegreya Sans Bold"/>
                </a:rPr>
                <a:t>Создает красоту</a:t>
              </a:r>
            </a:p>
          </p:txBody>
        </p:sp>
      </p:grpSp>
      <p:pic>
        <p:nvPicPr>
          <p:cNvPr name="Picture 40" id="40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6714854" y="4903152"/>
            <a:ext cx="2160293" cy="14006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C99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1267" y="142213"/>
            <a:ext cx="5544039" cy="5249247"/>
            <a:chOff x="0" y="0"/>
            <a:chExt cx="13673872" cy="1294679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3673872" cy="12946793"/>
            </a:xfrm>
            <a:custGeom>
              <a:avLst/>
              <a:gdLst/>
              <a:ahLst/>
              <a:cxnLst/>
              <a:rect r="r" b="b" t="t" l="l"/>
              <a:pathLst>
                <a:path h="12946793" w="13673872">
                  <a:moveTo>
                    <a:pt x="0" y="0"/>
                  </a:moveTo>
                  <a:lnTo>
                    <a:pt x="0" y="12946793"/>
                  </a:lnTo>
                  <a:lnTo>
                    <a:pt x="13673872" y="12946793"/>
                  </a:lnTo>
                  <a:lnTo>
                    <a:pt x="13673872" y="0"/>
                  </a:lnTo>
                  <a:lnTo>
                    <a:pt x="0" y="0"/>
                  </a:lnTo>
                  <a:close/>
                  <a:moveTo>
                    <a:pt x="13612912" y="12885833"/>
                  </a:moveTo>
                  <a:lnTo>
                    <a:pt x="59690" y="12885833"/>
                  </a:lnTo>
                  <a:lnTo>
                    <a:pt x="59690" y="59690"/>
                  </a:lnTo>
                  <a:lnTo>
                    <a:pt x="13612912" y="59690"/>
                  </a:lnTo>
                  <a:lnTo>
                    <a:pt x="13612912" y="1288583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92481" y="1486555"/>
            <a:ext cx="5332826" cy="2560562"/>
            <a:chOff x="0" y="0"/>
            <a:chExt cx="7110434" cy="341408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0"/>
              <a:ext cx="7110434" cy="1219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b="true" sz="6000" i="false">
                  <a:solidFill>
                    <a:srgbClr val="182564"/>
                  </a:solidFill>
                  <a:latin typeface="Source Serif Pro"/>
                </a:rPr>
                <a:t>Цель: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036133"/>
              <a:ext cx="6044871" cy="13779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i="false" b="false">
                  <a:solidFill>
                    <a:srgbClr val="182564"/>
                  </a:solidFill>
                  <a:latin typeface="Source Serif Pro"/>
                </a:rPr>
                <a:t>Разработать устройство создающее уют в доме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147331" y="-4413"/>
            <a:ext cx="8140669" cy="10287000"/>
            <a:chOff x="0" y="0"/>
            <a:chExt cx="10854226" cy="13716000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2"/>
            <a:srcRect l="0" t="3022" r="0" b="3022"/>
            <a:stretch>
              <a:fillRect/>
            </a:stretch>
          </p:blipFill>
          <p:spPr>
            <a:xfrm>
              <a:off x="0" y="0"/>
              <a:ext cx="10854226" cy="6794500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3"/>
            <a:srcRect l="0" t="14820" r="0" b="1715"/>
            <a:stretch>
              <a:fillRect/>
            </a:stretch>
          </p:blipFill>
          <p:spPr>
            <a:xfrm>
              <a:off x="0" y="6921500"/>
              <a:ext cx="10854226" cy="6794500"/>
            </a:xfrm>
            <a:prstGeom prst="rect">
              <a:avLst/>
            </a:prstGeom>
          </p:spPr>
        </p:pic>
      </p:grpSp>
      <p:sp>
        <p:nvSpPr>
          <p:cNvPr name="AutoShape 10" id="10"/>
          <p:cNvSpPr/>
          <p:nvPr/>
        </p:nvSpPr>
        <p:spPr>
          <a:xfrm rot="0">
            <a:off x="16714854" y="4421332"/>
            <a:ext cx="1573146" cy="1459560"/>
          </a:xfrm>
          <a:prstGeom prst="rect">
            <a:avLst/>
          </a:prstGeom>
          <a:solidFill>
            <a:srgbClr val="38B6FF"/>
          </a:solidFill>
        </p:spPr>
      </p:sp>
      <p:sp>
        <p:nvSpPr>
          <p:cNvPr name="TextBox 11" id="11"/>
          <p:cNvSpPr txBox="true"/>
          <p:nvPr/>
        </p:nvSpPr>
        <p:spPr>
          <a:xfrm rot="0">
            <a:off x="16980325" y="4853615"/>
            <a:ext cx="104220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i="false" spc="64">
                <a:solidFill>
                  <a:srgbClr val="FFFFFF"/>
                </a:solidFill>
                <a:latin typeface="Source Sans Pro"/>
              </a:rPr>
              <a:t>02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4473832" y="4910765"/>
            <a:ext cx="5673499" cy="5371822"/>
            <a:chOff x="0" y="0"/>
            <a:chExt cx="13673872" cy="12946793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13673872" cy="12946793"/>
            </a:xfrm>
            <a:custGeom>
              <a:avLst/>
              <a:gdLst/>
              <a:ahLst/>
              <a:cxnLst/>
              <a:rect r="r" b="b" t="t" l="l"/>
              <a:pathLst>
                <a:path h="12946793" w="13673872">
                  <a:moveTo>
                    <a:pt x="0" y="0"/>
                  </a:moveTo>
                  <a:lnTo>
                    <a:pt x="0" y="12946793"/>
                  </a:lnTo>
                  <a:lnTo>
                    <a:pt x="13673872" y="12946793"/>
                  </a:lnTo>
                  <a:lnTo>
                    <a:pt x="13673872" y="0"/>
                  </a:lnTo>
                  <a:lnTo>
                    <a:pt x="0" y="0"/>
                  </a:lnTo>
                  <a:close/>
                  <a:moveTo>
                    <a:pt x="13612912" y="12885833"/>
                  </a:moveTo>
                  <a:lnTo>
                    <a:pt x="59690" y="12885833"/>
                  </a:lnTo>
                  <a:lnTo>
                    <a:pt x="59690" y="59690"/>
                  </a:lnTo>
                  <a:lnTo>
                    <a:pt x="13612912" y="59690"/>
                  </a:lnTo>
                  <a:lnTo>
                    <a:pt x="13612912" y="1288583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4895254" y="5864271"/>
            <a:ext cx="4830654" cy="3464810"/>
            <a:chOff x="0" y="0"/>
            <a:chExt cx="6440872" cy="4619747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0"/>
              <a:ext cx="6440872" cy="10152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995"/>
                </a:lnSpc>
              </a:pPr>
              <a:r>
                <a:rPr lang="en-US" b="true" sz="4996" i="false">
                  <a:solidFill>
                    <a:srgbClr val="182564"/>
                  </a:solidFill>
                  <a:latin typeface="Source Serif Pro"/>
                </a:rPr>
                <a:t>Актуальность: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695524"/>
              <a:ext cx="5475650" cy="29242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97"/>
                </a:lnSpc>
              </a:pPr>
              <a:r>
                <a:rPr lang="en-US" sz="2498" i="false" b="false">
                  <a:solidFill>
                    <a:srgbClr val="182564"/>
                  </a:solidFill>
                  <a:latin typeface="Source Serif Pro"/>
                </a:rPr>
                <a:t>Устройство помогает засыпать имеет больше режимов, чем обычный ночник и управляется с телефона</a:t>
              </a:r>
            </a:p>
          </p:txBody>
        </p:sp>
      </p:grpSp>
      <p:sp>
        <p:nvSpPr>
          <p:cNvPr name="AutoShape 17" id="17"/>
          <p:cNvSpPr/>
          <p:nvPr/>
        </p:nvSpPr>
        <p:spPr>
          <a:xfrm rot="0">
            <a:off x="16714854" y="4413720"/>
            <a:ext cx="1573146" cy="1459560"/>
          </a:xfrm>
          <a:prstGeom prst="rect">
            <a:avLst/>
          </a:prstGeom>
          <a:solidFill>
            <a:srgbClr val="182564"/>
          </a:solidFill>
        </p:spPr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6714854" y="4903152"/>
            <a:ext cx="2160293" cy="1400663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6980325" y="4846002"/>
            <a:ext cx="104220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i="false" spc="64">
                <a:solidFill>
                  <a:srgbClr val="FFFFFF"/>
                </a:solidFill>
                <a:latin typeface="Source Serif Pro"/>
              </a:rPr>
              <a:t>02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DB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617887" y="-609192"/>
            <a:ext cx="1369611" cy="11112562"/>
          </a:xfrm>
          <a:prstGeom prst="rect">
            <a:avLst/>
          </a:prstGeom>
          <a:solidFill>
            <a:srgbClr val="333333"/>
          </a:solidFill>
        </p:spPr>
      </p:sp>
      <p:sp>
        <p:nvSpPr>
          <p:cNvPr name="AutoShape 3" id="3"/>
          <p:cNvSpPr/>
          <p:nvPr/>
        </p:nvSpPr>
        <p:spPr>
          <a:xfrm rot="0">
            <a:off x="16714854" y="4428945"/>
            <a:ext cx="1573146" cy="1459560"/>
          </a:xfrm>
          <a:prstGeom prst="rect">
            <a:avLst/>
          </a:prstGeom>
          <a:solidFill>
            <a:srgbClr val="38B6FF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16980325" y="4861227"/>
            <a:ext cx="104220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i="false" spc="64">
                <a:solidFill>
                  <a:srgbClr val="FFFFFF"/>
                </a:solidFill>
                <a:latin typeface="Source Sans Pro"/>
              </a:rPr>
              <a:t>03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367559" y="563426"/>
            <a:ext cx="6345777" cy="9181806"/>
            <a:chOff x="0" y="0"/>
            <a:chExt cx="12735968" cy="18427874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2735968" cy="18427874"/>
            </a:xfrm>
            <a:custGeom>
              <a:avLst/>
              <a:gdLst/>
              <a:ahLst/>
              <a:cxnLst/>
              <a:rect r="r" b="b" t="t" l="l"/>
              <a:pathLst>
                <a:path h="18427874" w="12735968">
                  <a:moveTo>
                    <a:pt x="0" y="0"/>
                  </a:moveTo>
                  <a:lnTo>
                    <a:pt x="0" y="18427874"/>
                  </a:lnTo>
                  <a:lnTo>
                    <a:pt x="12735968" y="18427874"/>
                  </a:lnTo>
                  <a:lnTo>
                    <a:pt x="12735968" y="0"/>
                  </a:lnTo>
                  <a:lnTo>
                    <a:pt x="0" y="0"/>
                  </a:lnTo>
                  <a:close/>
                  <a:moveTo>
                    <a:pt x="12675008" y="18366915"/>
                  </a:moveTo>
                  <a:lnTo>
                    <a:pt x="59690" y="18366915"/>
                  </a:lnTo>
                  <a:lnTo>
                    <a:pt x="59690" y="59690"/>
                  </a:lnTo>
                  <a:lnTo>
                    <a:pt x="12675008" y="59690"/>
                  </a:lnTo>
                  <a:lnTo>
                    <a:pt x="12675008" y="1836691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AutoShape 7" id="7"/>
          <p:cNvSpPr/>
          <p:nvPr/>
        </p:nvSpPr>
        <p:spPr>
          <a:xfrm rot="0">
            <a:off x="16714854" y="4421332"/>
            <a:ext cx="1573146" cy="1459560"/>
          </a:xfrm>
          <a:prstGeom prst="rect">
            <a:avLst/>
          </a:prstGeom>
          <a:solidFill>
            <a:srgbClr val="38B6FF"/>
          </a:solidFill>
        </p:spPr>
      </p:sp>
      <p:sp>
        <p:nvSpPr>
          <p:cNvPr name="TextBox 8" id="8"/>
          <p:cNvSpPr txBox="true"/>
          <p:nvPr/>
        </p:nvSpPr>
        <p:spPr>
          <a:xfrm rot="0">
            <a:off x="16980325" y="4853615"/>
            <a:ext cx="104220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i="false" spc="64">
                <a:solidFill>
                  <a:srgbClr val="FFFFFF"/>
                </a:solidFill>
                <a:latin typeface="Source Sans Pro"/>
              </a:rPr>
              <a:t>02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16714854" y="4413720"/>
            <a:ext cx="1573146" cy="1459560"/>
          </a:xfrm>
          <a:prstGeom prst="rect">
            <a:avLst/>
          </a:prstGeom>
          <a:solidFill>
            <a:srgbClr val="182564"/>
          </a:solidFill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714854" y="4903152"/>
            <a:ext cx="2160293" cy="1400663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15166" t="0" r="67910" b="0"/>
          <a:stretch>
            <a:fillRect/>
          </a:stretch>
        </p:blipFill>
        <p:spPr>
          <a:xfrm flipH="false" flipV="false" rot="0">
            <a:off x="-1266582" y="-114300"/>
            <a:ext cx="2667000" cy="10499962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 rot="0">
            <a:off x="1638300" y="563426"/>
            <a:ext cx="8153400" cy="9181806"/>
            <a:chOff x="0" y="0"/>
            <a:chExt cx="10871200" cy="12242408"/>
          </a:xfrm>
        </p:grpSpPr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4"/>
            <a:srcRect l="4794" t="0" r="28694" b="0"/>
            <a:stretch>
              <a:fillRect/>
            </a:stretch>
          </p:blipFill>
          <p:spPr>
            <a:xfrm>
              <a:off x="0" y="0"/>
              <a:ext cx="5372100" cy="6057704"/>
            </a:xfrm>
            <a:prstGeom prst="rect">
              <a:avLst/>
            </a:prstGeom>
          </p:spPr>
        </p:pic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5"/>
            <a:srcRect l="7309" t="0" r="26178" b="0"/>
            <a:stretch>
              <a:fillRect/>
            </a:stretch>
          </p:blipFill>
          <p:spPr>
            <a:xfrm>
              <a:off x="5499100" y="0"/>
              <a:ext cx="5372100" cy="6057704"/>
            </a:xfrm>
            <a:prstGeom prst="rect">
              <a:avLst/>
            </a:prstGeom>
          </p:spPr>
        </p:pic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6"/>
            <a:srcRect l="0" t="0" r="33488" b="0"/>
            <a:stretch>
              <a:fillRect/>
            </a:stretch>
          </p:blipFill>
          <p:spPr>
            <a:xfrm>
              <a:off x="0" y="6184704"/>
              <a:ext cx="5372100" cy="6057704"/>
            </a:xfrm>
            <a:prstGeom prst="rect">
              <a:avLst/>
            </a:prstGeom>
          </p:spPr>
        </p:pic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7"/>
            <a:srcRect l="16744" t="0" r="16744" b="0"/>
            <a:stretch>
              <a:fillRect/>
            </a:stretch>
          </p:blipFill>
          <p:spPr>
            <a:xfrm>
              <a:off x="5499100" y="6184704"/>
              <a:ext cx="5372100" cy="6057704"/>
            </a:xfrm>
            <a:prstGeom prst="rect">
              <a:avLst/>
            </a:prstGeom>
          </p:spPr>
        </p:pic>
      </p:grpSp>
      <p:sp>
        <p:nvSpPr>
          <p:cNvPr name="TextBox 17" id="17"/>
          <p:cNvSpPr txBox="true"/>
          <p:nvPr/>
        </p:nvSpPr>
        <p:spPr>
          <a:xfrm rot="0">
            <a:off x="10690210" y="894045"/>
            <a:ext cx="5693572" cy="2544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80"/>
              </a:lnSpc>
            </a:pPr>
            <a:r>
              <a:rPr lang="en-US" sz="2400" i="false">
                <a:solidFill>
                  <a:srgbClr val="333333"/>
                </a:solidFill>
                <a:latin typeface="Source Serif Pro"/>
              </a:rPr>
              <a:t>При падении уровня освещения блок управления включает один из режимов работы RGB-светодиода. Д</a:t>
            </a:r>
            <a:r>
              <a:rPr lang="en-US" b="false" sz="2400" i="false">
                <a:solidFill>
                  <a:srgbClr val="333333"/>
                </a:solidFill>
                <a:latin typeface="Source Serif Pro"/>
              </a:rPr>
              <a:t>ля удобства использования уровень освещенности и пороговое значение выводится на телефон по WiFi. Устройство удобно управляется.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683309" y="5383061"/>
            <a:ext cx="5700474" cy="2107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i="true" spc="59">
                <a:solidFill>
                  <a:srgbClr val="333333"/>
                </a:solidFill>
                <a:latin typeface="Source Sans Pro"/>
              </a:rPr>
              <a:t>Состав:</a:t>
            </a:r>
          </a:p>
          <a:p>
            <a:pPr>
              <a:lnSpc>
                <a:spcPts val="2800"/>
              </a:lnSpc>
            </a:pPr>
            <a:r>
              <a:rPr lang="en-US" sz="2000" i="true" spc="60">
                <a:solidFill>
                  <a:srgbClr val="333333"/>
                </a:solidFill>
                <a:latin typeface="Source Sans Pro"/>
              </a:rPr>
              <a:t>- плат Wemos;</a:t>
            </a:r>
          </a:p>
          <a:p>
            <a:pPr>
              <a:lnSpc>
                <a:spcPts val="2800"/>
              </a:lnSpc>
            </a:pPr>
            <a:r>
              <a:rPr lang="en-US" sz="2000" i="true" spc="60">
                <a:solidFill>
                  <a:srgbClr val="333333"/>
                </a:solidFill>
                <a:latin typeface="Source Sans Pro"/>
              </a:rPr>
              <a:t>- 1 датчик освещенности;</a:t>
            </a:r>
          </a:p>
          <a:p>
            <a:pPr>
              <a:lnSpc>
                <a:spcPts val="2800"/>
              </a:lnSpc>
            </a:pPr>
            <a:r>
              <a:rPr lang="en-US" sz="2000" i="true" spc="60">
                <a:solidFill>
                  <a:srgbClr val="333333"/>
                </a:solidFill>
                <a:latin typeface="Source Sans Pro"/>
              </a:rPr>
              <a:t>- 1 RGB-светодиода;</a:t>
            </a:r>
          </a:p>
          <a:p>
            <a:pPr>
              <a:lnSpc>
                <a:spcPts val="2800"/>
              </a:lnSpc>
            </a:pPr>
            <a:r>
              <a:rPr lang="en-US" sz="2000" i="true" spc="60">
                <a:solidFill>
                  <a:srgbClr val="333333"/>
                </a:solidFill>
                <a:latin typeface="Source Sans Pro"/>
              </a:rPr>
              <a:t>- макетная плата;</a:t>
            </a:r>
          </a:p>
          <a:p>
            <a:pPr>
              <a:lnSpc>
                <a:spcPts val="2800"/>
              </a:lnSpc>
            </a:pPr>
            <a:r>
              <a:rPr lang="en-US" sz="2000" i="true" spc="60">
                <a:solidFill>
                  <a:srgbClr val="333333"/>
                </a:solidFill>
                <a:latin typeface="Source Sans Pro"/>
              </a:rPr>
              <a:t>- провода ;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980325" y="4846002"/>
            <a:ext cx="104220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i="false" spc="64">
                <a:solidFill>
                  <a:srgbClr val="FFFFFF"/>
                </a:solidFill>
                <a:latin typeface="Source Serif Pro"/>
              </a:rPr>
              <a:t>03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DADrpavF1z4</dc:identifier>
  <dcterms:modified xsi:type="dcterms:W3CDTF">2011-08-01T06:04:30Z</dcterms:modified>
  <cp:revision>1</cp:revision>
  <dc:title>Макар</dc:title>
</cp:coreProperties>
</file>