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641"/>
    <a:srgbClr val="4CBAB4"/>
    <a:srgbClr val="F6AC41"/>
    <a:srgbClr val="00A39C"/>
    <a:srgbClr val="4DBEB8"/>
    <a:srgbClr val="393742"/>
    <a:srgbClr val="EAEAEB"/>
    <a:srgbClr val="E78E0B"/>
    <a:srgbClr val="9A7500"/>
    <a:srgbClr val="D9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9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8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0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4353" y="25142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393742"/>
                </a:solidFill>
                <a:latin typeface="+mj-lt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Тюменской области</a:t>
            </a:r>
          </a:p>
          <a:p>
            <a:pPr lvl="0" algn="ctr"/>
            <a:r>
              <a:rPr lang="ru-RU" sz="2000" dirty="0">
                <a:solidFill>
                  <a:srgbClr val="393742"/>
                </a:solidFill>
                <a:latin typeface="+mj-lt"/>
                <a:cs typeface="Times New Roman" panose="02020603050405020304" pitchFamily="18" charset="0"/>
              </a:rPr>
              <a:t>«Колледж цифровых и педагогических технологий»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4089" y="1674842"/>
            <a:ext cx="6516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393742"/>
                </a:solidFill>
                <a:latin typeface="+mj-lt"/>
              </a:rPr>
              <a:t>Международный фестиваль робототехники «</a:t>
            </a:r>
            <a:r>
              <a:rPr lang="ru-RU" sz="2000" dirty="0" err="1">
                <a:solidFill>
                  <a:srgbClr val="393742"/>
                </a:solidFill>
                <a:latin typeface="+mj-lt"/>
              </a:rPr>
              <a:t>Робофинист</a:t>
            </a:r>
            <a:r>
              <a:rPr lang="ru-RU" sz="2000" dirty="0">
                <a:solidFill>
                  <a:srgbClr val="393742"/>
                </a:solidFill>
                <a:latin typeface="+mj-lt"/>
              </a:rPr>
              <a:t>»</a:t>
            </a:r>
            <a:endParaRPr lang="ru-RU" sz="2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2269" y="2544257"/>
            <a:ext cx="7820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9525">
                  <a:noFill/>
                  <a:prstDash val="solid"/>
                </a:ln>
                <a:solidFill>
                  <a:srgbClr val="F6AC4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Модель автоматизированной системы управления ресурсами (регулирование)</a:t>
            </a:r>
            <a:endParaRPr lang="ru-RU" sz="4000" dirty="0">
              <a:solidFill>
                <a:srgbClr val="F6AC4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3225" y="6237467"/>
            <a:ext cx="167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393742"/>
                </a:solidFill>
              </a:rPr>
              <a:t>Тюмень, 2019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C61B66-C24E-4410-A9D5-8F18DA5FE226}"/>
              </a:ext>
            </a:extLst>
          </p:cNvPr>
          <p:cNvSpPr/>
          <p:nvPr/>
        </p:nvSpPr>
        <p:spPr>
          <a:xfrm>
            <a:off x="6381606" y="5136493"/>
            <a:ext cx="2177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Команда </a:t>
            </a:r>
            <a:r>
              <a:rPr lang="en-US" sz="2400" dirty="0">
                <a:solidFill>
                  <a:srgbClr val="393742"/>
                </a:solidFill>
                <a:cs typeface="Times New Roman" panose="02020603050405020304" pitchFamily="18" charset="0"/>
              </a:rPr>
              <a:t>Emerald</a:t>
            </a:r>
            <a:endParaRPr lang="ru-RU" sz="2400" dirty="0">
              <a:solidFill>
                <a:srgbClr val="39374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479866-0174-4D58-9CCD-23CDBE125A71}"/>
              </a:ext>
            </a:extLst>
          </p:cNvPr>
          <p:cNvSpPr/>
          <p:nvPr/>
        </p:nvSpPr>
        <p:spPr>
          <a:xfrm>
            <a:off x="8558788" y="5183158"/>
            <a:ext cx="217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Изюмова Снежана</a:t>
            </a:r>
          </a:p>
          <a:p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Дударева </a:t>
            </a:r>
            <a:r>
              <a:rPr lang="ru-RU" dirty="0" smtClean="0">
                <a:solidFill>
                  <a:srgbClr val="393742"/>
                </a:solidFill>
                <a:cs typeface="Times New Roman" panose="02020603050405020304" pitchFamily="18" charset="0"/>
              </a:rPr>
              <a:t>Дарья</a:t>
            </a:r>
          </a:p>
          <a:p>
            <a:r>
              <a:rPr lang="ru-RU" dirty="0" smtClean="0">
                <a:solidFill>
                  <a:srgbClr val="393742"/>
                </a:solidFill>
                <a:cs typeface="Times New Roman" panose="02020603050405020304" pitchFamily="18" charset="0"/>
              </a:rPr>
              <a:t>Марковский Игнат</a:t>
            </a:r>
            <a:endParaRPr lang="ru-RU" dirty="0">
              <a:solidFill>
                <a:srgbClr val="39374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C1BBE85-E959-4FEE-B16E-68441447412F}"/>
              </a:ext>
            </a:extLst>
          </p:cNvPr>
          <p:cNvCxnSpPr>
            <a:cxnSpLocks/>
          </p:cNvCxnSpPr>
          <p:nvPr/>
        </p:nvCxnSpPr>
        <p:spPr>
          <a:xfrm>
            <a:off x="1475117" y="4761781"/>
            <a:ext cx="8755811" cy="0"/>
          </a:xfrm>
          <a:prstGeom prst="line">
            <a:avLst/>
          </a:prstGeom>
          <a:ln>
            <a:solidFill>
              <a:srgbClr val="4DBE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9" y="2146792"/>
            <a:ext cx="3195181" cy="213012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54" y="1310184"/>
            <a:ext cx="3371238" cy="225188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9" y="301070"/>
            <a:ext cx="3475001" cy="231847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67" y="4276913"/>
            <a:ext cx="3653148" cy="243391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2361943"/>
            <a:ext cx="3359847" cy="25172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05" y="3220871"/>
            <a:ext cx="3428336" cy="22867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Выгнутая вверх стрелка 7"/>
          <p:cNvSpPr/>
          <p:nvPr/>
        </p:nvSpPr>
        <p:spPr>
          <a:xfrm rot="1120943">
            <a:off x="4431602" y="617712"/>
            <a:ext cx="5538365" cy="1543077"/>
          </a:xfrm>
          <a:prstGeom prst="curvedDownArrow">
            <a:avLst>
              <a:gd name="adj1" fmla="val 25000"/>
              <a:gd name="adj2" fmla="val 40912"/>
              <a:gd name="adj3" fmla="val 26700"/>
            </a:avLst>
          </a:prstGeom>
          <a:solidFill>
            <a:srgbClr val="EAEAEB"/>
          </a:solidFill>
          <a:ln>
            <a:solidFill>
              <a:srgbClr val="4DB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50841">
            <a:off x="5793185" y="862564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Автоматизация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7984" y="4462816"/>
            <a:ext cx="6804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</a:rPr>
              <a:t>Умное управление –</a:t>
            </a:r>
          </a:p>
          <a:p>
            <a:r>
              <a:rPr lang="ru-RU" sz="3200" dirty="0">
                <a:latin typeface="+mj-lt"/>
              </a:rPr>
              <a:t>использование технологий для облегчения и поддержки лучшего планирования и принятия решений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EF6570-926D-4981-A842-9D0019CF6E6B}"/>
              </a:ext>
            </a:extLst>
          </p:cNvPr>
          <p:cNvSpPr/>
          <p:nvPr/>
        </p:nvSpPr>
        <p:spPr>
          <a:xfrm>
            <a:off x="1426234" y="373032"/>
            <a:ext cx="10389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525">
                  <a:noFill/>
                  <a:prstDash val="solid"/>
                </a:ln>
                <a:solidFill>
                  <a:srgbClr val="393742"/>
                </a:solidFill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ln w="9525">
                  <a:noFill/>
                  <a:prstDash val="solid"/>
                </a:ln>
                <a:solidFill>
                  <a:srgbClr val="393742"/>
                </a:solidFill>
                <a:cs typeface="Times New Roman" panose="02020603050405020304" pitchFamily="18" charset="0"/>
              </a:rPr>
              <a:t>создание модели автоматизированной системы управления ресурсами (регулирование)</a:t>
            </a:r>
            <a:endParaRPr lang="ru-RU" sz="3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331692" y="1794467"/>
            <a:ext cx="9368144" cy="1474615"/>
            <a:chOff x="1331692" y="1794467"/>
            <a:chExt cx="9368144" cy="147461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331692" y="1794467"/>
              <a:ext cx="9368144" cy="1474615"/>
              <a:chOff x="1331692" y="1794467"/>
              <a:chExt cx="9368144" cy="1474615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5199327D-898B-4092-AA6E-170E51E6DAC8}"/>
                  </a:ext>
                </a:extLst>
              </p:cNvPr>
              <p:cNvSpPr/>
              <p:nvPr/>
            </p:nvSpPr>
            <p:spPr>
              <a:xfrm>
                <a:off x="4056007" y="1794467"/>
                <a:ext cx="38459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Управление ресурсами  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C4B13C9-6C89-459E-A0B3-BAFA10102D7D}"/>
                  </a:ext>
                </a:extLst>
              </p:cNvPr>
              <p:cNvSpPr/>
              <p:nvPr/>
            </p:nvSpPr>
            <p:spPr>
              <a:xfrm>
                <a:off x="1331692" y="2218205"/>
                <a:ext cx="2364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планирование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E38F9645-A1DC-4EE7-BF9C-598C1F9ED70D}"/>
                  </a:ext>
                </a:extLst>
              </p:cNvPr>
              <p:cNvSpPr/>
              <p:nvPr/>
            </p:nvSpPr>
            <p:spPr>
              <a:xfrm>
                <a:off x="2925171" y="2725611"/>
                <a:ext cx="13580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закупка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126BB271-F6AC-44DA-A55C-F3C0DBED7F3D}"/>
                  </a:ext>
                </a:extLst>
              </p:cNvPr>
              <p:cNvSpPr/>
              <p:nvPr/>
            </p:nvSpPr>
            <p:spPr>
              <a:xfrm>
                <a:off x="4442972" y="2725611"/>
                <a:ext cx="15359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поставка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A3543510-8127-4030-ABBE-28DC6FC482CB}"/>
                  </a:ext>
                </a:extLst>
              </p:cNvPr>
              <p:cNvSpPr/>
              <p:nvPr/>
            </p:nvSpPr>
            <p:spPr>
              <a:xfrm>
                <a:off x="8171580" y="2218205"/>
                <a:ext cx="25282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распределение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9702CC60-4760-4CD8-BFB7-2FC45526314F}"/>
                  </a:ext>
                </a:extLst>
              </p:cNvPr>
              <p:cNvSpPr/>
              <p:nvPr/>
            </p:nvSpPr>
            <p:spPr>
              <a:xfrm>
                <a:off x="7266531" y="2745862"/>
                <a:ext cx="16594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контроль 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7178643F-6B55-4436-9F75-9E1E67C350FF}"/>
                  </a:ext>
                </a:extLst>
              </p:cNvPr>
              <p:cNvSpPr/>
              <p:nvPr/>
            </p:nvSpPr>
            <p:spPr>
              <a:xfrm>
                <a:off x="6306589" y="2741425"/>
                <a:ext cx="8258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E78E0B"/>
                    </a:solidFill>
                    <a:latin typeface="+mj-lt"/>
                  </a:rPr>
                  <a:t>учет</a:t>
                </a:r>
                <a:endParaRPr lang="ru-RU" sz="2800" dirty="0">
                  <a:solidFill>
                    <a:srgbClr val="E78E0B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604203" y="2317687"/>
              <a:ext cx="4567377" cy="428175"/>
              <a:chOff x="3604203" y="2317687"/>
              <a:chExt cx="4567377" cy="428175"/>
            </a:xfrm>
          </p:grpSpPr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4578E8AA-782E-4293-9A87-0A6B425E43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4311" y="2317687"/>
                <a:ext cx="2282528" cy="162128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01F97F7E-FD0C-44AF-B288-89966F46E31A}"/>
                  </a:ext>
                </a:extLst>
              </p:cNvPr>
              <p:cNvCxnSpPr>
                <a:stCxn id="21" idx="2"/>
                <a:endCxn id="24" idx="0"/>
              </p:cNvCxnSpPr>
              <p:nvPr/>
            </p:nvCxnSpPr>
            <p:spPr>
              <a:xfrm flipH="1">
                <a:off x="5210971" y="2317687"/>
                <a:ext cx="767999" cy="407924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14EC4475-28CF-4152-B0E8-D983D52749C3}"/>
                  </a:ext>
                </a:extLst>
              </p:cNvPr>
              <p:cNvCxnSpPr>
                <a:stCxn id="21" idx="2"/>
                <a:endCxn id="23" idx="0"/>
              </p:cNvCxnSpPr>
              <p:nvPr/>
            </p:nvCxnSpPr>
            <p:spPr>
              <a:xfrm flipH="1">
                <a:off x="3604203" y="2317687"/>
                <a:ext cx="2374767" cy="407924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2D180228-9141-40FE-8137-0C2A4A91007A}"/>
                  </a:ext>
                </a:extLst>
              </p:cNvPr>
              <p:cNvCxnSpPr>
                <a:stCxn id="21" idx="2"/>
                <a:endCxn id="27" idx="0"/>
              </p:cNvCxnSpPr>
              <p:nvPr/>
            </p:nvCxnSpPr>
            <p:spPr>
              <a:xfrm>
                <a:off x="5978970" y="2317687"/>
                <a:ext cx="740553" cy="423738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E79A2F86-090B-4C02-996B-7C374FE47EF8}"/>
                  </a:ext>
                </a:extLst>
              </p:cNvPr>
              <p:cNvCxnSpPr>
                <a:stCxn id="21" idx="2"/>
                <a:endCxn id="26" idx="0"/>
              </p:cNvCxnSpPr>
              <p:nvPr/>
            </p:nvCxnSpPr>
            <p:spPr>
              <a:xfrm>
                <a:off x="5978970" y="2317687"/>
                <a:ext cx="2117276" cy="428175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60CD6253-A455-45C1-91AE-432839E2A459}"/>
                  </a:ext>
                </a:extLst>
              </p:cNvPr>
              <p:cNvCxnSpPr>
                <a:stCxn id="21" idx="2"/>
                <a:endCxn id="25" idx="1"/>
              </p:cNvCxnSpPr>
              <p:nvPr/>
            </p:nvCxnSpPr>
            <p:spPr>
              <a:xfrm>
                <a:off x="5978970" y="2317687"/>
                <a:ext cx="2192610" cy="162128"/>
              </a:xfrm>
              <a:prstGeom prst="straightConnector1">
                <a:avLst/>
              </a:prstGeom>
              <a:ln>
                <a:solidFill>
                  <a:srgbClr val="4DBEB8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Группа 27"/>
          <p:cNvGrpSpPr/>
          <p:nvPr/>
        </p:nvGrpSpPr>
        <p:grpSpPr>
          <a:xfrm>
            <a:off x="2285148" y="4346932"/>
            <a:ext cx="7726800" cy="1924677"/>
            <a:chOff x="2285148" y="4346932"/>
            <a:chExt cx="7726800" cy="1924677"/>
          </a:xfrm>
        </p:grpSpPr>
        <p:sp>
          <p:nvSpPr>
            <p:cNvPr id="29" name="Овал 28"/>
            <p:cNvSpPr/>
            <p:nvPr/>
          </p:nvSpPr>
          <p:spPr>
            <a:xfrm>
              <a:off x="2285148" y="4351369"/>
              <a:ext cx="5030188" cy="1920240"/>
            </a:xfrm>
            <a:prstGeom prst="ellipse">
              <a:avLst/>
            </a:prstGeom>
            <a:noFill/>
            <a:ln>
              <a:solidFill>
                <a:srgbClr val="4DB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81760" y="4346932"/>
              <a:ext cx="5030188" cy="1920240"/>
            </a:xfrm>
            <a:prstGeom prst="ellipse">
              <a:avLst/>
            </a:prstGeom>
            <a:noFill/>
            <a:ln>
              <a:solidFill>
                <a:srgbClr val="4DB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90806" y="4743563"/>
              <a:ext cx="25358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ysClr val="windowText" lastClr="000000"/>
                  </a:solidFill>
                </a:rPr>
                <a:t>Система управления</a:t>
              </a:r>
              <a:endParaRPr lang="ru-RU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315336" y="4743563"/>
              <a:ext cx="256546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ysClr val="windowText" lastClr="000000"/>
                  </a:solidFill>
                </a:rPr>
                <a:t>Складские операции</a:t>
              </a:r>
              <a:endParaRPr lang="ru-RU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855575" y="5051339"/>
              <a:ext cx="25654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393742"/>
                  </a:solidFill>
                </a:rPr>
                <a:t>Автоматизация</a:t>
              </a:r>
              <a:endParaRPr lang="ru-RU" sz="2400" dirty="0">
                <a:solidFill>
                  <a:srgbClr val="393742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56498" y="941696"/>
            <a:ext cx="10821269" cy="5131557"/>
            <a:chOff x="656498" y="941696"/>
            <a:chExt cx="10821269" cy="5131557"/>
          </a:xfrm>
        </p:grpSpPr>
        <p:cxnSp>
          <p:nvCxnSpPr>
            <p:cNvPr id="35" name="Прямая со стрелкой 34"/>
            <p:cNvCxnSpPr>
              <a:stCxn id="47" idx="3"/>
              <a:endCxn id="49" idx="3"/>
            </p:cNvCxnSpPr>
            <p:nvPr/>
          </p:nvCxnSpPr>
          <p:spPr>
            <a:xfrm flipH="1">
              <a:off x="7957154" y="3054689"/>
              <a:ext cx="2030198" cy="1759502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47" idx="4"/>
              <a:endCxn id="46" idx="0"/>
            </p:cNvCxnSpPr>
            <p:nvPr/>
          </p:nvCxnSpPr>
          <p:spPr>
            <a:xfrm flipH="1">
              <a:off x="9800871" y="3054689"/>
              <a:ext cx="434885" cy="1909100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49" idx="1"/>
              <a:endCxn id="51" idx="3"/>
            </p:cNvCxnSpPr>
            <p:nvPr/>
          </p:nvCxnSpPr>
          <p:spPr>
            <a:xfrm flipH="1" flipV="1">
              <a:off x="5677407" y="4462022"/>
              <a:ext cx="1223282" cy="352166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50" idx="3"/>
              <a:endCxn id="49" idx="0"/>
            </p:cNvCxnSpPr>
            <p:nvPr/>
          </p:nvCxnSpPr>
          <p:spPr>
            <a:xfrm>
              <a:off x="7305136" y="3054689"/>
              <a:ext cx="123786" cy="1442202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52" idx="4"/>
              <a:endCxn id="51" idx="0"/>
            </p:cNvCxnSpPr>
            <p:nvPr/>
          </p:nvCxnSpPr>
          <p:spPr>
            <a:xfrm>
              <a:off x="4728083" y="3122604"/>
              <a:ext cx="29398" cy="837654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53" idx="2"/>
              <a:endCxn id="51" idx="1"/>
            </p:cNvCxnSpPr>
            <p:nvPr/>
          </p:nvCxnSpPr>
          <p:spPr>
            <a:xfrm>
              <a:off x="3069055" y="3823816"/>
              <a:ext cx="768497" cy="638206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>
              <a:off x="656498" y="941696"/>
              <a:ext cx="10821269" cy="5131557"/>
              <a:chOff x="656498" y="941696"/>
              <a:chExt cx="10821269" cy="5131557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8424225" y="4963789"/>
                <a:ext cx="2753289" cy="1109464"/>
              </a:xfrm>
              <a:prstGeom prst="ellipse">
                <a:avLst/>
              </a:prstGeom>
              <a:noFill/>
              <a:ln w="38100">
                <a:solidFill>
                  <a:srgbClr val="F6AC4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Поставщик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Блок-схема: данные 46"/>
              <p:cNvSpPr/>
              <p:nvPr/>
            </p:nvSpPr>
            <p:spPr>
              <a:xfrm>
                <a:off x="8993742" y="2518055"/>
                <a:ext cx="2484025" cy="536633"/>
              </a:xfrm>
              <a:prstGeom prst="flowChartInputOutput">
                <a:avLst/>
              </a:prstGeom>
              <a:noFill/>
              <a:ln w="38100">
                <a:solidFill>
                  <a:srgbClr val="00A39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Логист</a:t>
                </a:r>
                <a:r>
                  <a:rPr lang="ru-RU" sz="14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Блок-схема: данные 47"/>
              <p:cNvSpPr/>
              <p:nvPr/>
            </p:nvSpPr>
            <p:spPr>
              <a:xfrm>
                <a:off x="6011240" y="941696"/>
                <a:ext cx="4115398" cy="570171"/>
              </a:xfrm>
              <a:prstGeom prst="flowChartInputOutput">
                <a:avLst/>
              </a:prstGeom>
              <a:noFill/>
              <a:ln w="38100">
                <a:solidFill>
                  <a:srgbClr val="00A39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Рабочий робот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900690" y="4496891"/>
                <a:ext cx="1056464" cy="634597"/>
              </a:xfrm>
              <a:prstGeom prst="roundRect">
                <a:avLst/>
              </a:prstGeom>
              <a:noFill/>
              <a:ln w="38100">
                <a:solidFill>
                  <a:srgbClr val="4CBAB4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Web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Блок-схема: данные 49"/>
              <p:cNvSpPr/>
              <p:nvPr/>
            </p:nvSpPr>
            <p:spPr>
              <a:xfrm>
                <a:off x="6179742" y="2551596"/>
                <a:ext cx="2813485" cy="503092"/>
              </a:xfrm>
              <a:prstGeom prst="flowChartInputOutput">
                <a:avLst/>
              </a:prstGeom>
              <a:noFill/>
              <a:ln w="38100">
                <a:solidFill>
                  <a:srgbClr val="00A39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Заказчик</a:t>
                </a:r>
                <a:r>
                  <a:rPr lang="ru-RU" sz="14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1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3837553" y="3960257"/>
                <a:ext cx="1839855" cy="1003532"/>
              </a:xfrm>
              <a:prstGeom prst="roundRect">
                <a:avLst/>
              </a:prstGeom>
              <a:noFill/>
              <a:ln w="38100">
                <a:solidFill>
                  <a:srgbClr val="4CBAB4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База данных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643477" y="1411251"/>
                <a:ext cx="2169211" cy="1711353"/>
              </a:xfrm>
              <a:prstGeom prst="ellipse">
                <a:avLst/>
              </a:prstGeom>
              <a:noFill/>
              <a:ln w="38100">
                <a:solidFill>
                  <a:srgbClr val="F6AC4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 Складом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2523229" y="3253963"/>
                <a:ext cx="1091652" cy="569853"/>
              </a:xfrm>
              <a:prstGeom prst="roundRect">
                <a:avLst/>
              </a:prstGeom>
              <a:noFill/>
              <a:ln w="38100">
                <a:solidFill>
                  <a:srgbClr val="4CBAB4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Бот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Блок-схема: данные 53"/>
              <p:cNvSpPr/>
              <p:nvPr/>
            </p:nvSpPr>
            <p:spPr>
              <a:xfrm>
                <a:off x="656498" y="1478330"/>
                <a:ext cx="2726097" cy="569055"/>
              </a:xfrm>
              <a:prstGeom prst="flowChartInputOutput">
                <a:avLst/>
              </a:prstGeom>
              <a:noFill/>
              <a:ln w="38100">
                <a:solidFill>
                  <a:srgbClr val="00A39C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solidFill>
                      <a:srgbClr val="38364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Водитель </a:t>
                </a:r>
                <a:endParaRPr lang="ru-RU" sz="2000" dirty="0">
                  <a:solidFill>
                    <a:srgbClr val="38364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Прямая со стрелкой 41"/>
            <p:cNvCxnSpPr>
              <a:stCxn id="53" idx="0"/>
              <a:endCxn id="54" idx="4"/>
            </p:cNvCxnSpPr>
            <p:nvPr/>
          </p:nvCxnSpPr>
          <p:spPr>
            <a:xfrm flipH="1" flipV="1">
              <a:off x="2019547" y="2047385"/>
              <a:ext cx="1049508" cy="1206579"/>
            </a:xfrm>
            <a:prstGeom prst="straightConnector1">
              <a:avLst/>
            </a:prstGeom>
            <a:ln w="28575">
              <a:solidFill>
                <a:srgbClr val="3836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ная линия уступом 42"/>
            <p:cNvCxnSpPr>
              <a:stCxn id="54" idx="3"/>
              <a:endCxn id="46" idx="4"/>
            </p:cNvCxnSpPr>
            <p:nvPr/>
          </p:nvCxnSpPr>
          <p:spPr>
            <a:xfrm rot="16200000" flipH="1">
              <a:off x="3760969" y="33351"/>
              <a:ext cx="4025868" cy="8053933"/>
            </a:xfrm>
            <a:prstGeom prst="bentConnector3">
              <a:avLst>
                <a:gd name="adj1" fmla="val 105678"/>
              </a:avLst>
            </a:prstGeom>
            <a:ln w="12700">
              <a:solidFill>
                <a:srgbClr val="3836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54" idx="5"/>
              <a:endCxn id="52" idx="2"/>
            </p:cNvCxnSpPr>
            <p:nvPr/>
          </p:nvCxnSpPr>
          <p:spPr>
            <a:xfrm>
              <a:off x="3109985" y="1762859"/>
              <a:ext cx="533492" cy="504070"/>
            </a:xfrm>
            <a:prstGeom prst="straightConnector1">
              <a:avLst/>
            </a:prstGeom>
            <a:ln w="12700">
              <a:solidFill>
                <a:srgbClr val="3836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52" idx="6"/>
              <a:endCxn id="48" idx="3"/>
            </p:cNvCxnSpPr>
            <p:nvPr/>
          </p:nvCxnSpPr>
          <p:spPr>
            <a:xfrm flipV="1">
              <a:off x="5812687" y="1511867"/>
              <a:ext cx="1844711" cy="755061"/>
            </a:xfrm>
            <a:prstGeom prst="straightConnector1">
              <a:avLst/>
            </a:prstGeom>
            <a:ln w="12700">
              <a:solidFill>
                <a:srgbClr val="3836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53064" y="337697"/>
            <a:ext cx="582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3836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между объектами проекта</a:t>
            </a:r>
            <a:endParaRPr lang="ru-RU" sz="2400" u="sng" dirty="0">
              <a:solidFill>
                <a:srgbClr val="3836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97316"/>
              </p:ext>
            </p:extLst>
          </p:nvPr>
        </p:nvGraphicFramePr>
        <p:xfrm>
          <a:off x="907034" y="1492073"/>
          <a:ext cx="4169931" cy="19568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9753">
                  <a:extLst>
                    <a:ext uri="{9D8B030D-6E8A-4147-A177-3AD203B41FA5}">
                      <a16:colId xmlns:a16="http://schemas.microsoft.com/office/drawing/2014/main" val="3100233707"/>
                    </a:ext>
                  </a:extLst>
                </a:gridCol>
                <a:gridCol w="2431749">
                  <a:extLst>
                    <a:ext uri="{9D8B030D-6E8A-4147-A177-3AD203B41FA5}">
                      <a16:colId xmlns:a16="http://schemas.microsoft.com/office/drawing/2014/main" val="1806810737"/>
                    </a:ext>
                  </a:extLst>
                </a:gridCol>
                <a:gridCol w="1048429">
                  <a:extLst>
                    <a:ext uri="{9D8B030D-6E8A-4147-A177-3AD203B41FA5}">
                      <a16:colId xmlns:a16="http://schemas.microsoft.com/office/drawing/2014/main" val="2241286911"/>
                    </a:ext>
                  </a:extLst>
                </a:gridCol>
              </a:tblGrid>
              <a:tr h="521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№ п/п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Наименование товара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Код товара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48503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Цемент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+mj-lt"/>
                        </a:rPr>
                        <a:t>1</a:t>
                      </a:r>
                      <a:r>
                        <a:rPr lang="ru-RU" sz="200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u="sng">
                          <a:effectLst/>
                          <a:latin typeface="+mj-lt"/>
                        </a:rPr>
                        <a:t>1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372922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2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Соль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+mj-lt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u="sng" dirty="0">
                          <a:effectLst/>
                          <a:latin typeface="+mj-lt"/>
                        </a:rPr>
                        <a:t>2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1039107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3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Плитка тротуарная 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u="sng" dirty="0">
                          <a:effectLst/>
                          <a:latin typeface="+mj-lt"/>
                        </a:rPr>
                        <a:t>1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9921261"/>
                  </a:ext>
                </a:extLst>
              </a:tr>
              <a:tr h="254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4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j-lt"/>
                        </a:rPr>
                        <a:t>Щебень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u="sng" dirty="0">
                          <a:effectLst/>
                          <a:latin typeface="+mj-lt"/>
                        </a:rPr>
                        <a:t>2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92968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91999" y="200966"/>
            <a:ext cx="6436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j-lt"/>
              </a:rPr>
              <a:t>СУ Складом: Структура </a:t>
            </a:r>
            <a:r>
              <a:rPr lang="ru-RU" sz="3200" dirty="0">
                <a:latin typeface="+mj-lt"/>
              </a:rPr>
              <a:t>базы 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2165" y="944076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Тип товара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25840"/>
              </p:ext>
            </p:extLst>
          </p:nvPr>
        </p:nvGraphicFramePr>
        <p:xfrm>
          <a:off x="907033" y="3936067"/>
          <a:ext cx="10188596" cy="9784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0094">
                  <a:extLst>
                    <a:ext uri="{9D8B030D-6E8A-4147-A177-3AD203B41FA5}">
                      <a16:colId xmlns:a16="http://schemas.microsoft.com/office/drawing/2014/main" val="3904404404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850250480"/>
                    </a:ext>
                  </a:extLst>
                </a:gridCol>
                <a:gridCol w="1405719">
                  <a:extLst>
                    <a:ext uri="{9D8B030D-6E8A-4147-A177-3AD203B41FA5}">
                      <a16:colId xmlns:a16="http://schemas.microsoft.com/office/drawing/2014/main" val="437501150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730334940"/>
                    </a:ext>
                  </a:extLst>
                </a:gridCol>
                <a:gridCol w="1514902">
                  <a:extLst>
                    <a:ext uri="{9D8B030D-6E8A-4147-A177-3AD203B41FA5}">
                      <a16:colId xmlns:a16="http://schemas.microsoft.com/office/drawing/2014/main" val="2849285056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565316559"/>
                    </a:ext>
                  </a:extLst>
                </a:gridCol>
                <a:gridCol w="1917517">
                  <a:extLst>
                    <a:ext uri="{9D8B030D-6E8A-4147-A177-3AD203B41FA5}">
                      <a16:colId xmlns:a16="http://schemas.microsoft.com/office/drawing/2014/main" val="2225191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№ п/п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Номер заказа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Код товара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QR-</a:t>
                      </a:r>
                      <a:r>
                        <a:rPr lang="ru-RU" sz="2000">
                          <a:effectLst/>
                          <a:latin typeface="+mj-lt"/>
                        </a:rPr>
                        <a:t>код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Заказчик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Время поступления на склад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Время доставки в район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23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20722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8875" y="353595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Сводная таблица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54785"/>
              </p:ext>
            </p:extLst>
          </p:nvPr>
        </p:nvGraphicFramePr>
        <p:xfrm>
          <a:off x="6925699" y="1491920"/>
          <a:ext cx="4169930" cy="16639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7478">
                  <a:extLst>
                    <a:ext uri="{9D8B030D-6E8A-4147-A177-3AD203B41FA5}">
                      <a16:colId xmlns:a16="http://schemas.microsoft.com/office/drawing/2014/main" val="1459221106"/>
                    </a:ext>
                  </a:extLst>
                </a:gridCol>
                <a:gridCol w="3472452">
                  <a:extLst>
                    <a:ext uri="{9D8B030D-6E8A-4147-A177-3AD203B41FA5}">
                      <a16:colId xmlns:a16="http://schemas.microsoft.com/office/drawing/2014/main" val="241109760"/>
                    </a:ext>
                  </a:extLst>
                </a:gridCol>
              </a:tblGrid>
              <a:tr h="65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№ п/п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Заказчики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221250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1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Ленинский район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360116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2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Калининский район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914455"/>
                  </a:ext>
                </a:extLst>
              </a:tr>
              <a:tr h="358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3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Центральный район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472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4983" y="981594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Информация о заказчиках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74238"/>
              </p:ext>
            </p:extLst>
          </p:nvPr>
        </p:nvGraphicFramePr>
        <p:xfrm>
          <a:off x="2421068" y="5445087"/>
          <a:ext cx="7349863" cy="1051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0573">
                  <a:extLst>
                    <a:ext uri="{9D8B030D-6E8A-4147-A177-3AD203B41FA5}">
                      <a16:colId xmlns:a16="http://schemas.microsoft.com/office/drawing/2014/main" val="1797740718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631899062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3592659037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4148481931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665811779"/>
                    </a:ext>
                  </a:extLst>
                </a:gridCol>
              </a:tblGrid>
              <a:tr h="639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№ п/п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Номер </a:t>
                      </a:r>
                      <a:r>
                        <a:rPr lang="en-US" sz="2000">
                          <a:effectLst/>
                          <a:latin typeface="+mj-lt"/>
                        </a:rPr>
                        <a:t>id</a:t>
                      </a:r>
                      <a:r>
                        <a:rPr lang="ru-RU" sz="2000">
                          <a:effectLst/>
                          <a:latin typeface="+mj-lt"/>
                        </a:rPr>
                        <a:t> ВКонтакте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Статус 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ФИО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Телефон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297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9884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31217" y="4995888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Информация о водителях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52733" y="258160"/>
            <a:ext cx="11617154" cy="6342793"/>
            <a:chOff x="452733" y="258160"/>
            <a:chExt cx="11617154" cy="6342793"/>
          </a:xfrm>
        </p:grpSpPr>
        <p:sp>
          <p:nvSpPr>
            <p:cNvPr id="22" name="Надпись 41"/>
            <p:cNvSpPr txBox="1"/>
            <p:nvPr/>
          </p:nvSpPr>
          <p:spPr>
            <a:xfrm>
              <a:off x="1774482" y="258160"/>
              <a:ext cx="8599956" cy="11868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4400" dirty="0" smtClean="0">
                  <a:solidFill>
                    <a:srgbClr val="39374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СУ Складом: Модуль </a:t>
              </a:r>
              <a:r>
                <a:rPr lang="ru-RU" sz="4400" dirty="0">
                  <a:solidFill>
                    <a:srgbClr val="393742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Контроля</a:t>
              </a:r>
              <a:endParaRPr lang="ru-RU" sz="1400" dirty="0">
                <a:solidFill>
                  <a:srgbClr val="3937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10" y="1704367"/>
              <a:ext cx="1435983" cy="2569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33" y="4721740"/>
              <a:ext cx="2643497" cy="167421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16215" r="42331" b="28249"/>
            <a:stretch/>
          </p:blipFill>
          <p:spPr>
            <a:xfrm>
              <a:off x="6949362" y="1247307"/>
              <a:ext cx="3981174" cy="33204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" t="27939" r="47822" b="27165"/>
            <a:stretch/>
          </p:blipFill>
          <p:spPr>
            <a:xfrm>
              <a:off x="8171037" y="3652897"/>
              <a:ext cx="3898850" cy="294805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613766" y="2137524"/>
              <a:ext cx="2278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+mj-lt"/>
                </a:rPr>
                <a:t>Программа на </a:t>
              </a:r>
              <a:r>
                <a:rPr lang="en-US" dirty="0">
                  <a:latin typeface="+mj-lt"/>
                </a:rPr>
                <a:t>Python</a:t>
              </a:r>
              <a:endParaRPr lang="ru-RU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02085" y="4352408"/>
              <a:ext cx="134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Raspberry Pi</a:t>
              </a:r>
              <a:endParaRPr lang="ru-RU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0241" y="1994938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QR-</a:t>
              </a:r>
              <a:r>
                <a:rPr lang="ru-RU" dirty="0">
                  <a:latin typeface="+mj-lt"/>
                </a:rPr>
                <a:t>код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5" t="6566" r="11293" b="100"/>
            <a:stretch/>
          </p:blipFill>
          <p:spPr>
            <a:xfrm>
              <a:off x="3696935" y="1704367"/>
              <a:ext cx="3957577" cy="465188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31" name="Надпись 41"/>
          <p:cNvSpPr txBox="1"/>
          <p:nvPr/>
        </p:nvSpPr>
        <p:spPr>
          <a:xfrm>
            <a:off x="1774482" y="555221"/>
            <a:ext cx="8599956" cy="11868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3937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 Складом</a:t>
            </a:r>
            <a:endParaRPr lang="ru-RU" sz="1400" dirty="0">
              <a:solidFill>
                <a:srgbClr val="39374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6158" y="1818398"/>
            <a:ext cx="10996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393742"/>
                </a:solidFill>
                <a:latin typeface="+mj-lt"/>
              </a:rPr>
              <a:t>Web</a:t>
            </a:r>
            <a:r>
              <a:rPr lang="ru-RU" sz="3200" dirty="0">
                <a:solidFill>
                  <a:srgbClr val="393742"/>
                </a:solidFill>
                <a:latin typeface="+mj-lt"/>
              </a:rPr>
              <a:t>-приложение «Логист»          Бот-приложение «Транспорт»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60" y="2555896"/>
            <a:ext cx="4492253" cy="3186234"/>
          </a:xfrm>
          <a:prstGeom prst="rect">
            <a:avLst/>
          </a:prstGeom>
          <a:ln>
            <a:solidFill>
              <a:srgbClr val="4DBEB8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5895"/>
          <a:stretch/>
        </p:blipFill>
        <p:spPr>
          <a:xfrm>
            <a:off x="9376012" y="3193203"/>
            <a:ext cx="1790010" cy="3262189"/>
          </a:xfrm>
          <a:prstGeom prst="rect">
            <a:avLst/>
          </a:prstGeom>
          <a:ln>
            <a:solidFill>
              <a:srgbClr val="4DBEB8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98" y="2555896"/>
            <a:ext cx="1950193" cy="3705367"/>
          </a:xfrm>
          <a:prstGeom prst="rect">
            <a:avLst/>
          </a:prstGeom>
          <a:ln>
            <a:solidFill>
              <a:srgbClr val="4DBEB8"/>
            </a:solidFill>
          </a:ln>
        </p:spPr>
      </p:pic>
      <p:sp>
        <p:nvSpPr>
          <p:cNvPr id="36" name="Надпись 41"/>
          <p:cNvSpPr txBox="1"/>
          <p:nvPr/>
        </p:nvSpPr>
        <p:spPr>
          <a:xfrm>
            <a:off x="1719618" y="258160"/>
            <a:ext cx="8502555" cy="7790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4400" dirty="0">
                <a:solidFill>
                  <a:srgbClr val="39374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Склад</a:t>
            </a:r>
            <a:endParaRPr lang="ru-RU" sz="1400" dirty="0">
              <a:solidFill>
                <a:srgbClr val="39374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/>
          <a:stretch/>
        </p:blipFill>
        <p:spPr>
          <a:xfrm>
            <a:off x="928047" y="1733266"/>
            <a:ext cx="4802117" cy="41693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/>
          <a:stretch/>
        </p:blipFill>
        <p:spPr>
          <a:xfrm>
            <a:off x="6482687" y="1733266"/>
            <a:ext cx="4476465" cy="41931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Надпись 50"/>
          <p:cNvSpPr txBox="1"/>
          <p:nvPr/>
        </p:nvSpPr>
        <p:spPr>
          <a:xfrm>
            <a:off x="966652" y="619053"/>
            <a:ext cx="10528663" cy="289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Достоинства: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93742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Автономное управление процессами распределения ресурсов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Автономная работа Рабочего робота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Минимизация количества людей при выполнении процессов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 любом предприятии</a:t>
            </a:r>
          </a:p>
        </p:txBody>
      </p:sp>
      <p:sp>
        <p:nvSpPr>
          <p:cNvPr id="40" name="Надпись 1"/>
          <p:cNvSpPr txBox="1"/>
          <p:nvPr/>
        </p:nvSpPr>
        <p:spPr>
          <a:xfrm>
            <a:off x="966653" y="3850229"/>
            <a:ext cx="10528662" cy="22331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развития: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93742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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имеющихся модулей;</a:t>
            </a: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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93742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системы посредством введения модуля Поставщика.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34353" y="25142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393742"/>
                </a:solidFill>
                <a:latin typeface="+mj-lt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Тюменской области</a:t>
            </a:r>
          </a:p>
          <a:p>
            <a:pPr lvl="0" algn="ctr"/>
            <a:r>
              <a:rPr lang="ru-RU" sz="2000" dirty="0">
                <a:solidFill>
                  <a:srgbClr val="393742"/>
                </a:solidFill>
                <a:latin typeface="+mj-lt"/>
                <a:cs typeface="Times New Roman" panose="02020603050405020304" pitchFamily="18" charset="0"/>
              </a:rPr>
              <a:t>«Колледж цифровых и педагогических технологий»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24089" y="1674842"/>
            <a:ext cx="6516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393742"/>
                </a:solidFill>
                <a:latin typeface="+mj-lt"/>
              </a:rPr>
              <a:t>Международный фестиваль робототехники «</a:t>
            </a:r>
            <a:r>
              <a:rPr lang="ru-RU" sz="2000" dirty="0" err="1">
                <a:solidFill>
                  <a:srgbClr val="393742"/>
                </a:solidFill>
                <a:latin typeface="+mj-lt"/>
              </a:rPr>
              <a:t>Робофинист</a:t>
            </a:r>
            <a:r>
              <a:rPr lang="ru-RU" sz="2000">
                <a:solidFill>
                  <a:srgbClr val="393742"/>
                </a:solidFill>
                <a:latin typeface="+mj-lt"/>
              </a:rPr>
              <a:t>»</a:t>
            </a:r>
            <a:endParaRPr lang="ru-RU" sz="2000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72269" y="2544257"/>
            <a:ext cx="7820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9525">
                  <a:noFill/>
                  <a:prstDash val="solid"/>
                </a:ln>
                <a:solidFill>
                  <a:srgbClr val="F6AC4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Модель автоматизированной системы управления ресурсами (регулирование)</a:t>
            </a:r>
            <a:endParaRPr lang="ru-RU" sz="4000" dirty="0">
              <a:solidFill>
                <a:srgbClr val="F6AC4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3225" y="6237467"/>
            <a:ext cx="167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393742"/>
                </a:solidFill>
              </a:rPr>
              <a:t>Тюмень, 2019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DC61B66-C24E-4410-A9D5-8F18DA5FE226}"/>
              </a:ext>
            </a:extLst>
          </p:cNvPr>
          <p:cNvSpPr/>
          <p:nvPr/>
        </p:nvSpPr>
        <p:spPr>
          <a:xfrm>
            <a:off x="6381606" y="5136493"/>
            <a:ext cx="2177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Команда </a:t>
            </a:r>
            <a:r>
              <a:rPr lang="en-US" sz="2400" dirty="0">
                <a:solidFill>
                  <a:srgbClr val="393742"/>
                </a:solidFill>
                <a:cs typeface="Times New Roman" panose="02020603050405020304" pitchFamily="18" charset="0"/>
              </a:rPr>
              <a:t>Emerald</a:t>
            </a:r>
            <a:endParaRPr lang="ru-RU" sz="2400" dirty="0">
              <a:solidFill>
                <a:srgbClr val="393742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A479866-0174-4D58-9CCD-23CDBE125A71}"/>
              </a:ext>
            </a:extLst>
          </p:cNvPr>
          <p:cNvSpPr/>
          <p:nvPr/>
        </p:nvSpPr>
        <p:spPr>
          <a:xfrm>
            <a:off x="8558788" y="5183158"/>
            <a:ext cx="2177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Изюмова Снежана</a:t>
            </a:r>
          </a:p>
          <a:p>
            <a:r>
              <a:rPr lang="ru-RU" dirty="0">
                <a:solidFill>
                  <a:srgbClr val="393742"/>
                </a:solidFill>
                <a:cs typeface="Times New Roman" panose="02020603050405020304" pitchFamily="18" charset="0"/>
              </a:rPr>
              <a:t>Дударева </a:t>
            </a:r>
            <a:r>
              <a:rPr lang="ru-RU" dirty="0" smtClean="0">
                <a:solidFill>
                  <a:srgbClr val="393742"/>
                </a:solidFill>
                <a:cs typeface="Times New Roman" panose="02020603050405020304" pitchFamily="18" charset="0"/>
              </a:rPr>
              <a:t>Дарья</a:t>
            </a:r>
          </a:p>
          <a:p>
            <a:r>
              <a:rPr lang="ru-RU" dirty="0" smtClean="0">
                <a:solidFill>
                  <a:srgbClr val="393742"/>
                </a:solidFill>
                <a:cs typeface="Times New Roman" panose="02020603050405020304" pitchFamily="18" charset="0"/>
              </a:rPr>
              <a:t>Марковский Игнат</a:t>
            </a:r>
            <a:endParaRPr lang="ru-RU" dirty="0">
              <a:solidFill>
                <a:srgbClr val="393742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C1BBE85-E959-4FEE-B16E-68441447412F}"/>
              </a:ext>
            </a:extLst>
          </p:cNvPr>
          <p:cNvCxnSpPr>
            <a:cxnSpLocks/>
          </p:cNvCxnSpPr>
          <p:nvPr/>
        </p:nvCxnSpPr>
        <p:spPr>
          <a:xfrm>
            <a:off x="1475117" y="4761781"/>
            <a:ext cx="8755811" cy="0"/>
          </a:xfrm>
          <a:prstGeom prst="line">
            <a:avLst/>
          </a:prstGeom>
          <a:ln>
            <a:solidFill>
              <a:srgbClr val="4DBE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31" grpId="0"/>
      <p:bldP spid="31" grpId="1"/>
      <p:bldP spid="32" grpId="0"/>
      <p:bldP spid="32" grpId="1"/>
      <p:bldP spid="36" grpId="0"/>
      <p:bldP spid="36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267</Words>
  <Application>Microsoft Office PowerPoint</Application>
  <PresentationFormat>Широкоэкранный</PresentationFormat>
  <Paragraphs>109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Преподаватель</cp:lastModifiedBy>
  <cp:revision>78</cp:revision>
  <dcterms:created xsi:type="dcterms:W3CDTF">2019-02-21T15:01:25Z</dcterms:created>
  <dcterms:modified xsi:type="dcterms:W3CDTF">2019-09-18T13:38:44Z</dcterms:modified>
</cp:coreProperties>
</file>