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7" r:id="rId5"/>
    <p:sldId id="268" r:id="rId6"/>
    <p:sldId id="272" r:id="rId7"/>
  </p:sldIdLst>
  <p:sldSz cx="12188825" cy="6858000"/>
  <p:notesSz cx="6858000" cy="9144000"/>
  <p:defaultTextStyle>
    <a:defPPr rtl="0">
      <a:defRPr lang="ru-RU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71"/>
    <a:srgbClr val="BC5500"/>
    <a:srgbClr val="394404"/>
    <a:srgbClr val="5F6F0F"/>
    <a:srgbClr val="718412"/>
    <a:srgbClr val="65741A"/>
    <a:srgbClr val="70811D"/>
    <a:srgbClr val="7B8D1F"/>
    <a:srgbClr val="839721"/>
    <a:srgbClr val="95A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1" d="100"/>
          <a:sy n="81" d="100"/>
        </p:scale>
        <p:origin x="126" y="60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Щелкните, чтобы изменить стили текста образца слайда</a:t>
            </a:r>
          </a:p>
          <a:p>
            <a:pPr lvl="1" rtl="0"/>
            <a:r>
              <a:t>Второй уровень</a:t>
            </a:r>
          </a:p>
          <a:p>
            <a:pPr lvl="2" rtl="0"/>
            <a:r>
              <a:t>Третий уровень</a:t>
            </a:r>
          </a:p>
          <a:p>
            <a:pPr lvl="3" rtl="0"/>
            <a:r>
              <a:t>Четвертый уровень</a:t>
            </a:r>
          </a:p>
          <a:p>
            <a:pPr lvl="4" rtl="0"/>
            <a:r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диагонали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линии снизу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Полилиния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Полилиния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Полилиния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диагонали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Замещающий текст 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назв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48000">
              <a:srgbClr val="3C3C99"/>
            </a:gs>
            <a:gs pos="7000">
              <a:srgbClr val="3C3C9A"/>
            </a:gs>
            <a:gs pos="43000">
              <a:srgbClr val="3D3D9D"/>
            </a:gs>
            <a:gs pos="6000">
              <a:schemeClr val="accent6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линии слева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Полилиния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ru"/>
              <a:t>Стиль образца заголовка</a:t>
            </a:r>
            <a:endParaRPr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ru"/>
              <a:t>Образец текста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1844" y="145257"/>
            <a:ext cx="8735325" cy="756568"/>
          </a:xfrm>
        </p:spPr>
        <p:txBody>
          <a:bodyPr rtlCol="0">
            <a:normAutofit fontScale="90000"/>
          </a:bodyPr>
          <a:lstStyle/>
          <a:p>
            <a:pPr rtl="0"/>
            <a:r>
              <a:rPr lang="ru" dirty="0" smtClean="0">
                <a:solidFill>
                  <a:schemeClr val="accent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Проект</a:t>
            </a:r>
            <a:r>
              <a:rPr lang="ru" dirty="0" smtClean="0">
                <a:solidFill>
                  <a:schemeClr val="accent5"/>
                </a:solidFill>
                <a:latin typeface="Arial Narrow" panose="020B0606020202030204" pitchFamily="34" charset="0"/>
              </a:rPr>
              <a:t> «Умная пипетка»</a:t>
            </a:r>
            <a:endParaRPr lang="ru" dirty="0">
              <a:solidFill>
                <a:schemeClr val="accent5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81844" y="901825"/>
            <a:ext cx="10585176" cy="740792"/>
          </a:xfrm>
        </p:spPr>
        <p:txBody>
          <a:bodyPr rtlCol="0">
            <a:normAutofit/>
          </a:bodyPr>
          <a:lstStyle/>
          <a:p>
            <a:pPr rtl="0"/>
            <a:r>
              <a:rPr lang="ru" sz="1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АНО «Центр просвещения и творчества «Открытая аудитория»</a:t>
            </a:r>
            <a:endParaRPr lang="ru" sz="1800" dirty="0">
              <a:solidFill>
                <a:schemeClr val="bg2">
                  <a:lumMod val="20000"/>
                  <a:lumOff val="8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3951" y="5002100"/>
            <a:ext cx="1845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Руководители</a:t>
            </a:r>
            <a:r>
              <a:rPr lang="ru-RU" sz="1800" b="1" dirty="0" smtClean="0">
                <a:latin typeface="Arial Narrow" panose="020B0606020202030204" pitchFamily="34" charset="0"/>
              </a:rPr>
              <a:t>:</a:t>
            </a:r>
            <a:endParaRPr lang="ru-RU" sz="2800" b="1" dirty="0" smtClean="0">
              <a:latin typeface="Arial Narrow" panose="020B0606020202030204" pitchFamily="34" charset="0"/>
            </a:endParaRPr>
          </a:p>
          <a:p>
            <a:r>
              <a:rPr lang="ru-RU" sz="1800" b="1" dirty="0" smtClean="0">
                <a:latin typeface="Arial Narrow" panose="020B0606020202030204" pitchFamily="34" charset="0"/>
              </a:rPr>
              <a:t>Бурганиева Роза </a:t>
            </a:r>
          </a:p>
          <a:p>
            <a:r>
              <a:rPr lang="ru-RU" sz="1800" b="1" dirty="0" smtClean="0">
                <a:latin typeface="Arial Narrow" panose="020B0606020202030204" pitchFamily="34" charset="0"/>
              </a:rPr>
              <a:t>Русских Дмитрий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5144" y="4948270"/>
            <a:ext cx="23788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Narrow" panose="020B0606020202030204" pitchFamily="34" charset="0"/>
              </a:rPr>
              <a:t>Авторы:</a:t>
            </a:r>
          </a:p>
          <a:p>
            <a:r>
              <a:rPr lang="ru-RU" sz="2000" dirty="0" smtClean="0">
                <a:latin typeface="Arial Narrow" panose="020B0606020202030204" pitchFamily="34" charset="0"/>
              </a:rPr>
              <a:t>Хабибуллин Тимур</a:t>
            </a:r>
          </a:p>
          <a:p>
            <a:r>
              <a:rPr lang="ru-RU" sz="2000" dirty="0" smtClean="0">
                <a:latin typeface="Arial Narrow" panose="020B0606020202030204" pitchFamily="34" charset="0"/>
              </a:rPr>
              <a:t>Кузнецов Александр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71" y="1330152"/>
            <a:ext cx="2710037" cy="36133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029374" y="6439174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Black" panose="020B0A04020102020204" pitchFamily="34" charset="0"/>
              </a:rPr>
              <a:t>РОБОФИНИСТ 2019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997" y="2241262"/>
            <a:ext cx="4766149" cy="26809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968997" y="4950858"/>
            <a:ext cx="60928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Arial Narrow" panose="020B0606020202030204" pitchFamily="34" charset="0"/>
              </a:rPr>
              <a:t>Идейный вдохновитель: </a:t>
            </a:r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 smtClean="0">
                <a:latin typeface="Arial Narrow" panose="020B0606020202030204" pitchFamily="34" charset="0"/>
              </a:rPr>
              <a:t>Егоркина Светлана Борисовна</a:t>
            </a:r>
          </a:p>
          <a:p>
            <a:r>
              <a:rPr lang="ru-RU" sz="2000" dirty="0" smtClean="0">
                <a:latin typeface="Arial Narrow" panose="020B0606020202030204" pitchFamily="34" charset="0"/>
              </a:rPr>
              <a:t>Профессор Ижевской Медицинской Академии</a:t>
            </a:r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268">
              <a:srgbClr val="2C2C70"/>
            </a:gs>
            <a:gs pos="100000">
              <a:schemeClr val="accent6">
                <a:lumMod val="50000"/>
              </a:schemeClr>
            </a:gs>
            <a:gs pos="56000">
              <a:srgbClr val="2D2D71"/>
            </a:gs>
            <a:gs pos="7000">
              <a:srgbClr val="3C3C9A"/>
            </a:gs>
            <a:gs pos="98000">
              <a:schemeClr val="accent6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218883" y="274638"/>
            <a:ext cx="4875529" cy="600804"/>
          </a:xfrm>
        </p:spPr>
        <p:txBody>
          <a:bodyPr rtlCol="0">
            <a:normAutofit fontScale="90000"/>
          </a:bodyPr>
          <a:lstStyle/>
          <a:p>
            <a:pPr rtl="0"/>
            <a:r>
              <a:rPr lang="ru" b="1" dirty="0" smtClean="0">
                <a:solidFill>
                  <a:schemeClr val="accent5"/>
                </a:solidFill>
                <a:latin typeface="Arial Narrow" panose="020B0606020202030204" pitchFamily="34" charset="0"/>
              </a:rPr>
              <a:t>АКТУАЛЬНОСТЬ</a:t>
            </a:r>
            <a:r>
              <a:rPr lang="ru" b="1" dirty="0" smtClean="0">
                <a:latin typeface="Arial Narrow" panose="020B0606020202030204" pitchFamily="34" charset="0"/>
              </a:rPr>
              <a:t> </a:t>
            </a:r>
            <a:r>
              <a:rPr lang="ru" b="1" dirty="0" smtClean="0">
                <a:solidFill>
                  <a:schemeClr val="accent5"/>
                </a:solidFill>
                <a:latin typeface="Arial Narrow" panose="020B0606020202030204" pitchFamily="34" charset="0"/>
              </a:rPr>
              <a:t>ПРОЕКТА</a:t>
            </a:r>
            <a:endParaRPr lang="en-US" b="1" dirty="0">
              <a:solidFill>
                <a:schemeClr val="accent5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933496" y="1275894"/>
            <a:ext cx="6221191" cy="4863189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buNone/>
            </a:pPr>
            <a:r>
              <a:rPr lang="ru" dirty="0" smtClean="0">
                <a:latin typeface="Arial Narrow" panose="020B0606020202030204" pitchFamily="34" charset="0"/>
              </a:rPr>
              <a:t>    </a:t>
            </a:r>
            <a:r>
              <a:rPr lang="ru" u="sng" dirty="0" smtClean="0">
                <a:latin typeface="Arial Narrow" panose="020B0606020202030204" pitchFamily="34" charset="0"/>
              </a:rPr>
              <a:t>Данные Всемирной Организации  здравоохранения:</a:t>
            </a:r>
          </a:p>
          <a:p>
            <a:r>
              <a:rPr lang="ru" dirty="0" smtClean="0">
                <a:latin typeface="Arial Narrow" panose="020B0606020202030204" pitchFamily="34" charset="0"/>
              </a:rPr>
              <a:t>Число </a:t>
            </a:r>
            <a:r>
              <a:rPr lang="ru" dirty="0">
                <a:latin typeface="Arial Narrow" panose="020B0606020202030204" pitchFamily="34" charset="0"/>
              </a:rPr>
              <a:t>незрячих </a:t>
            </a:r>
            <a:r>
              <a:rPr lang="ru" dirty="0" smtClean="0">
                <a:latin typeface="Arial Narrow" panose="020B0606020202030204" pitchFamily="34" charset="0"/>
              </a:rPr>
              <a:t>к 2020 году увеличится с 37 млн до 75 млн, а к </a:t>
            </a:r>
            <a:r>
              <a:rPr lang="ru" dirty="0">
                <a:latin typeface="Arial Narrow" panose="020B0606020202030204" pitchFamily="34" charset="0"/>
              </a:rPr>
              <a:t>2048 году увеличится в 3 </a:t>
            </a:r>
            <a:r>
              <a:rPr lang="ru" dirty="0" smtClean="0">
                <a:latin typeface="Arial Narrow" panose="020B0606020202030204" pitchFamily="34" charset="0"/>
              </a:rPr>
              <a:t>раза </a:t>
            </a:r>
          </a:p>
          <a:p>
            <a:r>
              <a:rPr lang="ru" dirty="0" smtClean="0">
                <a:latin typeface="Arial Narrow" panose="020B0606020202030204" pitchFamily="34" charset="0"/>
              </a:rPr>
              <a:t>Каждые 5 секунд в мире слепнет один взрослый человек, а каждую минуту 1 ребенок</a:t>
            </a:r>
          </a:p>
          <a:p>
            <a:endParaRPr lang="ru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    </a:t>
            </a:r>
            <a:r>
              <a:rPr lang="ru-RU" u="sng" dirty="0" smtClean="0">
                <a:latin typeface="Arial Narrow" panose="020B0606020202030204" pitchFamily="34" charset="0"/>
              </a:rPr>
              <a:t>Наши исследования:</a:t>
            </a:r>
          </a:p>
          <a:p>
            <a:r>
              <a:rPr lang="ru-RU" dirty="0" smtClean="0">
                <a:latin typeface="Arial Narrow" panose="020B0606020202030204" pitchFamily="34" charset="0"/>
              </a:rPr>
              <a:t>Н</a:t>
            </a:r>
            <a:r>
              <a:rPr lang="ru" dirty="0" smtClean="0">
                <a:latin typeface="Arial Narrow" panose="020B0606020202030204" pitchFamily="34" charset="0"/>
              </a:rPr>
              <a:t>е все лекарства можно заменить на таблетированные формы</a:t>
            </a:r>
            <a:endParaRPr lang="ru" dirty="0">
              <a:latin typeface="Arial Narrow" panose="020B0606020202030204" pitchFamily="34" charset="0"/>
            </a:endParaRPr>
          </a:p>
          <a:p>
            <a:pPr rtl="0"/>
            <a:r>
              <a:rPr lang="ru" dirty="0" smtClean="0">
                <a:latin typeface="Arial Narrow" panose="020B0606020202030204" pitchFamily="34" charset="0"/>
              </a:rPr>
              <a:t>Среди товаров для незрячих нет приборов для дозирования лекарств в капельной форме в домашних условиях</a:t>
            </a:r>
          </a:p>
          <a:p>
            <a:pPr rtl="0"/>
            <a:endParaRPr lang="en-US" dirty="0"/>
          </a:p>
        </p:txBody>
      </p:sp>
      <p:sp>
        <p:nvSpPr>
          <p:cNvPr id="4" name="Подзаголовок 4"/>
          <p:cNvSpPr txBox="1">
            <a:spLocks/>
          </p:cNvSpPr>
          <p:nvPr/>
        </p:nvSpPr>
        <p:spPr>
          <a:xfrm>
            <a:off x="5950396" y="6487604"/>
            <a:ext cx="10585176" cy="74079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" sz="1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АНО «Центр просвещение и творчества «Открытая аудитория»</a:t>
            </a:r>
            <a:endParaRPr lang="ru" sz="1800" dirty="0">
              <a:solidFill>
                <a:schemeClr val="bg2">
                  <a:lumMod val="20000"/>
                  <a:lumOff val="8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47748" y="1046592"/>
            <a:ext cx="6192688" cy="5040560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3" name="Стрелка вправо 2"/>
          <p:cNvSpPr/>
          <p:nvPr/>
        </p:nvSpPr>
        <p:spPr>
          <a:xfrm flipV="1">
            <a:off x="7156968" y="3046303"/>
            <a:ext cx="721393" cy="939771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7" name="Прямоугольник 6"/>
          <p:cNvSpPr/>
          <p:nvPr/>
        </p:nvSpPr>
        <p:spPr>
          <a:xfrm>
            <a:off x="7867836" y="1046592"/>
            <a:ext cx="4033877" cy="4939196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" name="Прямоугольник 4"/>
          <p:cNvSpPr/>
          <p:nvPr/>
        </p:nvSpPr>
        <p:spPr>
          <a:xfrm>
            <a:off x="8069038" y="1628800"/>
            <a:ext cx="36419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" b="1" u="sng" dirty="0" smtClean="0">
                <a:latin typeface="Arial Narrow" panose="020B0606020202030204" pitchFamily="34" charset="0"/>
              </a:rPr>
              <a:t>ЦЕЛЬ ПРОЕКТА:</a:t>
            </a:r>
          </a:p>
          <a:p>
            <a:endParaRPr lang="ru" dirty="0" smtClean="0">
              <a:latin typeface="Arial Narrow" panose="020B0606020202030204" pitchFamily="34" charset="0"/>
            </a:endParaRPr>
          </a:p>
          <a:p>
            <a:pPr algn="just"/>
            <a:r>
              <a:rPr lang="ru" dirty="0" smtClean="0">
                <a:latin typeface="Arial Narrow" panose="020B0606020202030204" pitchFamily="34" charset="0"/>
              </a:rPr>
              <a:t>Создать роботезированное устройство – умную пипетку, которая находит лекарство и набирает нужное количество капель, таким образом улучшая качество жизни незрячих людей </a:t>
            </a:r>
            <a:endParaRPr lang="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268">
              <a:srgbClr val="2C2C70"/>
            </a:gs>
            <a:gs pos="100000">
              <a:schemeClr val="accent6">
                <a:lumMod val="50000"/>
              </a:schemeClr>
            </a:gs>
            <a:gs pos="56000">
              <a:srgbClr val="2D2D71"/>
            </a:gs>
            <a:gs pos="7000">
              <a:srgbClr val="3C3C9A"/>
            </a:gs>
            <a:gs pos="98000">
              <a:schemeClr val="accent6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17977" y="216729"/>
            <a:ext cx="7148643" cy="600804"/>
          </a:xfrm>
        </p:spPr>
        <p:txBody>
          <a:bodyPr rtlCol="0">
            <a:normAutofit fontScale="90000"/>
          </a:bodyPr>
          <a:lstStyle/>
          <a:p>
            <a:pPr rtl="0"/>
            <a:r>
              <a:rPr lang="ru" b="1" dirty="0" smtClean="0">
                <a:solidFill>
                  <a:schemeClr val="accent5"/>
                </a:solidFill>
                <a:latin typeface="Arial Narrow" panose="020B0606020202030204" pitchFamily="34" charset="0"/>
              </a:rPr>
              <a:t>ТЕХНИЧЕСКОЕ ОПИСАНИЕ ПРОЕКТА</a:t>
            </a:r>
            <a:endParaRPr lang="en-US" b="1" dirty="0">
              <a:solidFill>
                <a:schemeClr val="accent5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59" y="1546618"/>
            <a:ext cx="5555564" cy="341667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784" y="1567797"/>
            <a:ext cx="2929433" cy="21970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69546" y="1025518"/>
            <a:ext cx="3814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Алгоритм действий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91297" y="1034337"/>
            <a:ext cx="4167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Короб с тележкой и лекарством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838828" y="1023398"/>
            <a:ext cx="172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Пипетка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6417" y="5105964"/>
            <a:ext cx="10907980" cy="1592142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9" name="Прямоугольник 18"/>
          <p:cNvSpPr/>
          <p:nvPr/>
        </p:nvSpPr>
        <p:spPr>
          <a:xfrm>
            <a:off x="1044618" y="5117205"/>
            <a:ext cx="102204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Использованное оборудование: микроконтроллер </a:t>
            </a:r>
            <a:r>
              <a:rPr lang="en-US" dirty="0" smtClean="0">
                <a:latin typeface="Arial Narrow" panose="020B0606020202030204" pitchFamily="34" charset="0"/>
              </a:rPr>
              <a:t>EV3</a:t>
            </a:r>
            <a:r>
              <a:rPr lang="ru-RU" dirty="0" smtClean="0">
                <a:latin typeface="Arial Narrow" panose="020B0606020202030204" pitchFamily="34" charset="0"/>
              </a:rPr>
              <a:t>, 2 больших мотора, </a:t>
            </a:r>
            <a:endParaRPr lang="en-US" dirty="0" smtClean="0">
              <a:latin typeface="Arial Narrow" panose="020B0606020202030204" pitchFamily="34" charset="0"/>
            </a:endParaRPr>
          </a:p>
          <a:p>
            <a:r>
              <a:rPr lang="ru-RU" dirty="0" smtClean="0">
                <a:latin typeface="Arial Narrow" panose="020B0606020202030204" pitchFamily="34" charset="0"/>
              </a:rPr>
              <a:t>2 средних мотора, 1 датчик цвета.</a:t>
            </a:r>
          </a:p>
          <a:p>
            <a:r>
              <a:rPr lang="ru-RU" dirty="0" smtClean="0">
                <a:latin typeface="Arial Narrow" panose="020B0606020202030204" pitchFamily="34" charset="0"/>
              </a:rPr>
              <a:t>Дополнительно: карточки с </a:t>
            </a:r>
            <a:r>
              <a:rPr lang="ru-RU" dirty="0">
                <a:latin typeface="Arial Narrow" panose="020B0606020202030204" pitchFamily="34" charset="0"/>
              </a:rPr>
              <a:t>названием капель, написанных языком </a:t>
            </a:r>
            <a:r>
              <a:rPr lang="ru-RU" dirty="0" smtClean="0">
                <a:latin typeface="Arial Narrow" panose="020B0606020202030204" pitchFamily="34" charset="0"/>
              </a:rPr>
              <a:t>Брайля,</a:t>
            </a:r>
            <a:endParaRPr lang="ru-RU" dirty="0"/>
          </a:p>
          <a:p>
            <a:r>
              <a:rPr lang="ru-RU" dirty="0" smtClean="0">
                <a:latin typeface="Arial Narrow" panose="020B0606020202030204" pitchFamily="34" charset="0"/>
              </a:rPr>
              <a:t>емкости для лекарства, шприц для </a:t>
            </a:r>
            <a:r>
              <a:rPr lang="ru-RU" smtClean="0">
                <a:latin typeface="Arial Narrow" panose="020B0606020202030204" pitchFamily="34" charset="0"/>
              </a:rPr>
              <a:t>забора </a:t>
            </a:r>
            <a:r>
              <a:rPr lang="ru-RU" smtClean="0">
                <a:latin typeface="Arial Narrow" panose="020B0606020202030204" pitchFamily="34" charset="0"/>
              </a:rPr>
              <a:t>лекарства, стакан для слива капель </a:t>
            </a:r>
            <a:endParaRPr lang="ru-RU" dirty="0"/>
          </a:p>
        </p:txBody>
      </p:sp>
      <p:pic>
        <p:nvPicPr>
          <p:cNvPr id="14" name="Рисунок 13" descr="E:\Робофинист 2019 Урррра!!!!\фото и видео\Робофинист\общий вид 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137" y="1547247"/>
            <a:ext cx="2579370" cy="343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772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ий стиль 16 х 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33248_TF02787990_TF02787990" id="{F8D9DA57-5005-4B4A-9EBB-6B6F0065B24A}" vid="{9FC5A353-BEB4-4811-B54D-34ADFAF3E06D}"/>
    </a:ext>
  </a:extLst>
</a:theme>
</file>

<file path=ppt/theme/theme2.xml><?xml version="1.0" encoding="utf-8"?>
<a:theme xmlns:a="http://schemas.openxmlformats.org/drawingml/2006/main" name="Тема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0C67BEE-D13F-4BD2-98A5-34D8A0977F68}">
  <ds:schemaRefs>
    <ds:schemaRef ds:uri="http://www.w3.org/XML/1998/namespace"/>
    <ds:schemaRef ds:uri="http://purl.org/dc/dcmitype/"/>
    <ds:schemaRef ds:uri="http://schemas.microsoft.com/office/2006/metadata/properties"/>
    <ds:schemaRef ds:uri="4873beb7-5857-4685-be1f-d57550cc96cc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тройной линией (широкоэкранный формат)</Template>
  <TotalTime>85</TotalTime>
  <Words>200</Words>
  <Application>Microsoft Office PowerPoint</Application>
  <PresentationFormat>Произвольный</PresentationFormat>
  <Paragraphs>32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Технический стиль 16 х 9</vt:lpstr>
      <vt:lpstr>Проект «Умная пипетка»</vt:lpstr>
      <vt:lpstr>АКТУАЛЬНОСТЬ ПРОЕКТА</vt:lpstr>
      <vt:lpstr>ТЕХНИЧЕСКОЕ ОПИСАНИЕ ПРОЕКТА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«Умная пипетка»</dc:title>
  <dc:creator>User</dc:creator>
  <cp:lastModifiedBy>Rose</cp:lastModifiedBy>
  <cp:revision>11</cp:revision>
  <dcterms:created xsi:type="dcterms:W3CDTF">2019-09-15T15:41:11Z</dcterms:created>
  <dcterms:modified xsi:type="dcterms:W3CDTF">2019-09-18T15:15:36Z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