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4" r:id="rId6"/>
    <p:sldId id="268" r:id="rId7"/>
    <p:sldId id="260" r:id="rId8"/>
    <p:sldId id="265" r:id="rId9"/>
    <p:sldId id="262" r:id="rId10"/>
    <p:sldId id="267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74" y="-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6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4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1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4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3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1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4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1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011" y="1056908"/>
            <a:ext cx="5486400" cy="3255264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Название: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err="1" smtClean="0">
                <a:latin typeface="Calibri" panose="020F0502020204030204" pitchFamily="34" charset="0"/>
              </a:rPr>
              <a:t>СноуРоб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SnowRob</a:t>
            </a:r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Тематика проекта «Умные города</a:t>
            </a:r>
            <a:r>
              <a:rPr lang="ru-RU" dirty="0" smtClean="0">
                <a:latin typeface="Calibri" panose="020F0502020204030204" pitchFamily="34" charset="0"/>
              </a:rPr>
              <a:t>»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010" y="4670245"/>
            <a:ext cx="6127881" cy="1290607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Проект по ИКТ и Робототехнике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Ученицы 7-2 класса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Протченко</a:t>
            </a:r>
            <a:r>
              <a:rPr lang="ru-RU" b="1" dirty="0" smtClean="0">
                <a:latin typeface="Calibri" panose="020F0502020204030204" pitchFamily="34" charset="0"/>
              </a:rPr>
              <a:t> Ольги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Ученика 6-1 класса </a:t>
            </a:r>
            <a:r>
              <a:rPr lang="ru-RU" b="1" dirty="0" err="1" smtClean="0">
                <a:latin typeface="Calibri" panose="020F0502020204030204" pitchFamily="34" charset="0"/>
              </a:rPr>
              <a:t>Французова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Церена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55" y="3027367"/>
            <a:ext cx="2210612" cy="6964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Фотографии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10741" r="5740" b="6050"/>
          <a:stretch/>
        </p:blipFill>
        <p:spPr>
          <a:xfrm>
            <a:off x="2670628" y="1219728"/>
            <a:ext cx="6173381" cy="4311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3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55" y="3128968"/>
            <a:ext cx="2210612" cy="69649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Фотографии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r="7450" b="14859"/>
          <a:stretch/>
        </p:blipFill>
        <p:spPr>
          <a:xfrm>
            <a:off x="2717800" y="774670"/>
            <a:ext cx="4504111" cy="52959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" b="-494"/>
          <a:stretch/>
        </p:blipFill>
        <p:spPr>
          <a:xfrm>
            <a:off x="5729993" y="866518"/>
            <a:ext cx="2983835" cy="2791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Итоги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2211" y="899550"/>
            <a:ext cx="60729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Реализовано: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Собран робот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Сделана модель крыши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Смонтировано </a:t>
            </a:r>
            <a:r>
              <a:rPr lang="ru-RU" sz="2000" dirty="0" err="1" smtClean="0">
                <a:latin typeface="Calibri" panose="020F0502020204030204" pitchFamily="34" charset="0"/>
              </a:rPr>
              <a:t>видеозрение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Протестировано несколько вариантов «снега»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Написана программа «обнаружение снега»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Организована передача информации роботу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Частично написана программа «уборки крыши»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В планах: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Подобрать «снег»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Дописать и отладить программу «уборки крыши»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Сделать механизм дополнительного проталкивания «снега» в желобе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Реализовать «подзарядку» робота на «базе» в моменты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5313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36" y="1078302"/>
            <a:ext cx="2210612" cy="24671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</a:rPr>
              <a:t>Авторы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91" y="3614468"/>
            <a:ext cx="2536166" cy="252386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Французов</a:t>
            </a:r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Церен</a:t>
            </a:r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ученик 6-1 класса ПФМЛ №239</a:t>
            </a:r>
            <a:endParaRPr lang="ru-RU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Протченко</a:t>
            </a:r>
            <a:r>
              <a:rPr lang="ru-RU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</a:rPr>
              <a:t>Ольга, ученица 7-2 класса ПФМЛ №239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0" b="11409"/>
          <a:stretch/>
        </p:blipFill>
        <p:spPr>
          <a:xfrm>
            <a:off x="2631057" y="677334"/>
            <a:ext cx="5754128" cy="546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0114" y="869613"/>
            <a:ext cx="2307350" cy="1922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1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Постановка проблемы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0" y="3449037"/>
            <a:ext cx="6228250" cy="825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Предлагается </a:t>
            </a:r>
            <a:r>
              <a:rPr lang="ru-RU" dirty="0">
                <a:latin typeface="Calibri" panose="020F0502020204030204" pitchFamily="34" charset="0"/>
              </a:rPr>
              <a:t>создание робота снегоуборщика, который в автоматическом режиме при начале снегопада начинает убирать снег с </a:t>
            </a:r>
            <a:r>
              <a:rPr lang="ru-RU" dirty="0" smtClean="0">
                <a:latin typeface="Calibri" panose="020F0502020204030204" pitchFamily="34" charset="0"/>
              </a:rPr>
              <a:t>кровли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3" y="4274139"/>
            <a:ext cx="2551126" cy="1824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0" y="4274139"/>
            <a:ext cx="2799910" cy="1824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3" y="768607"/>
            <a:ext cx="5977467" cy="26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Аналоги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8864" y="4558994"/>
            <a:ext cx="5897621" cy="147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Робот-снегоуборщик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Omi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Plow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64" y="781934"/>
            <a:ext cx="5935283" cy="3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Схема </a:t>
            </a:r>
            <a:r>
              <a:rPr lang="ru-RU" sz="4000" b="1" dirty="0" smtClean="0">
                <a:latin typeface="Calibri" panose="020F0502020204030204" pitchFamily="34" charset="0"/>
              </a:rPr>
              <a:t>проекта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t="28876" r="25646" b="3418"/>
          <a:stretch/>
        </p:blipFill>
        <p:spPr>
          <a:xfrm>
            <a:off x="2602690" y="639922"/>
            <a:ext cx="4528038" cy="4378570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7394663" y="745430"/>
            <a:ext cx="1406106" cy="595222"/>
          </a:xfrm>
          <a:prstGeom prst="borderCallout1">
            <a:avLst>
              <a:gd name="adj1" fmla="val 49436"/>
              <a:gd name="adj2" fmla="val -255"/>
              <a:gd name="adj3" fmla="val 108069"/>
              <a:gd name="adj4" fmla="val -327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Кровля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7394663" y="2040830"/>
            <a:ext cx="1406106" cy="595222"/>
          </a:xfrm>
          <a:prstGeom prst="borderCallout1">
            <a:avLst>
              <a:gd name="adj1" fmla="val 48293"/>
              <a:gd name="adj2" fmla="val -829"/>
              <a:gd name="adj3" fmla="val 111023"/>
              <a:gd name="adj4" fmla="val -36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Видеокамера</a:t>
            </a:r>
            <a:endParaRPr lang="ru-RU" sz="1600" dirty="0"/>
          </a:p>
        </p:txBody>
      </p:sp>
      <p:sp>
        <p:nvSpPr>
          <p:cNvPr id="8" name="Выноска 1 7"/>
          <p:cNvSpPr/>
          <p:nvPr/>
        </p:nvSpPr>
        <p:spPr>
          <a:xfrm>
            <a:off x="7394663" y="3322591"/>
            <a:ext cx="1406106" cy="595222"/>
          </a:xfrm>
          <a:prstGeom prst="borderCallout1">
            <a:avLst>
              <a:gd name="adj1" fmla="val 17273"/>
              <a:gd name="adj2" fmla="val -204"/>
              <a:gd name="adj3" fmla="val 22394"/>
              <a:gd name="adj4" fmla="val -2753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Желоб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3107597" y="5427410"/>
            <a:ext cx="1406106" cy="595222"/>
          </a:xfrm>
          <a:prstGeom prst="borderCallout1">
            <a:avLst>
              <a:gd name="adj1" fmla="val -453"/>
              <a:gd name="adj2" fmla="val 36688"/>
              <a:gd name="adj3" fmla="val -162250"/>
              <a:gd name="adj4" fmla="val 29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Отверстие для снега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5221000" y="5427410"/>
            <a:ext cx="1406106" cy="595222"/>
          </a:xfrm>
          <a:prstGeom prst="borderCallout1">
            <a:avLst>
              <a:gd name="adj1" fmla="val -453"/>
              <a:gd name="adj2" fmla="val 421"/>
              <a:gd name="adj3" fmla="val -151910"/>
              <a:gd name="adj4" fmla="val -1064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</a:t>
            </a:r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>
            <a:off x="7394663" y="5427410"/>
            <a:ext cx="1406106" cy="595222"/>
          </a:xfrm>
          <a:prstGeom prst="borderCallout1">
            <a:avLst>
              <a:gd name="adj1" fmla="val -453"/>
              <a:gd name="adj2" fmla="val 421"/>
              <a:gd name="adj3" fmla="val -174067"/>
              <a:gd name="adj4" fmla="val -1909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СноуРоб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6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Структурная схема </a:t>
            </a:r>
            <a:r>
              <a:rPr lang="ru-RU" sz="2800" b="1" dirty="0" err="1" smtClean="0">
                <a:latin typeface="Calibri" panose="020F0502020204030204" pitchFamily="34" charset="0"/>
              </a:rPr>
              <a:t>электричес</a:t>
            </a:r>
            <a:r>
              <a:rPr lang="ru-RU" sz="2800" b="1" dirty="0" smtClean="0">
                <a:latin typeface="Calibri" panose="020F0502020204030204" pitchFamily="34" charset="0"/>
              </a:rPr>
              <a:t>-ких </a:t>
            </a:r>
            <a:r>
              <a:rPr lang="ru-RU" sz="2800" b="1" dirty="0">
                <a:latin typeface="Calibri" panose="020F0502020204030204" pitchFamily="34" charset="0"/>
              </a:rPr>
              <a:t>соединений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2218" y="819509"/>
            <a:ext cx="2570672" cy="1302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alibri" panose="020F0502020204030204" pitchFamily="34" charset="0"/>
              </a:rPr>
              <a:t>Н</a:t>
            </a:r>
            <a:r>
              <a:rPr lang="ru-RU" sz="3600" dirty="0" smtClean="0">
                <a:latin typeface="Calibri" panose="020F0502020204030204" pitchFamily="34" charset="0"/>
              </a:rPr>
              <a:t>оутбук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6803" y="3261272"/>
            <a:ext cx="2570672" cy="1302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alibri" panose="020F0502020204030204" pitchFamily="34" charset="0"/>
              </a:rPr>
              <a:t>К</a:t>
            </a:r>
            <a:r>
              <a:rPr lang="ru-RU" sz="3600" dirty="0" smtClean="0">
                <a:latin typeface="Calibri" panose="020F0502020204030204" pitchFamily="34" charset="0"/>
              </a:rPr>
              <a:t>онтроллер </a:t>
            </a:r>
            <a:r>
              <a:rPr lang="ru-RU" sz="3600" dirty="0">
                <a:latin typeface="Calibri" panose="020F0502020204030204" pitchFamily="34" charset="0"/>
              </a:rPr>
              <a:t>EV3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6347" y="3243533"/>
            <a:ext cx="2570672" cy="1302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alibri" panose="020F0502020204030204" pitchFamily="34" charset="0"/>
              </a:rPr>
              <a:t>Камера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 Logitech </a:t>
            </a:r>
            <a:r>
              <a:rPr lang="en-US" sz="2800" dirty="0" smtClean="0">
                <a:latin typeface="Calibri" panose="020F0502020204030204" pitchFamily="34" charset="0"/>
              </a:rPr>
              <a:t>C920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675517" y="2122098"/>
            <a:ext cx="250905" cy="1121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41888" y="2715037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Bluetooth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77105" y="2719531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USB соединение</a:t>
            </a: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6379114" y="2122097"/>
            <a:ext cx="221291" cy="11214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761409" y="5186738"/>
            <a:ext cx="1586909" cy="914400"/>
            <a:chOff x="2744454" y="5560207"/>
            <a:chExt cx="1586909" cy="9144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44454" y="5560207"/>
              <a:ext cx="1488981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4454" y="5725021"/>
              <a:ext cx="15869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latin typeface="Calibri" panose="020F0502020204030204" pitchFamily="34" charset="0"/>
                </a:rPr>
                <a:t>моторы</a:t>
              </a:r>
              <a:endParaRPr lang="ru-RU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3497989" y="4581598"/>
            <a:ext cx="188702" cy="611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27532" y="4708821"/>
            <a:ext cx="5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B, C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425350" y="5186738"/>
            <a:ext cx="2224096" cy="954107"/>
            <a:chOff x="4425350" y="5186738"/>
            <a:chExt cx="2224096" cy="9541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25350" y="5186738"/>
              <a:ext cx="2224096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4064" y="5186738"/>
              <a:ext cx="21066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Calibri" panose="020F0502020204030204" pitchFamily="34" charset="0"/>
                </a:rPr>
                <a:t>с</a:t>
              </a:r>
              <a:r>
                <a:rPr lang="ru-RU" sz="2800" dirty="0" smtClean="0">
                  <a:latin typeface="Calibri" panose="020F0502020204030204" pitchFamily="34" charset="0"/>
                </a:rPr>
                <a:t>гребающий</a:t>
              </a:r>
            </a:p>
            <a:p>
              <a:r>
                <a:rPr lang="ru-RU" sz="2800" dirty="0" smtClean="0">
                  <a:latin typeface="Calibri" panose="020F0502020204030204" pitchFamily="34" charset="0"/>
                </a:rPr>
                <a:t>   механизм</a:t>
              </a:r>
              <a:endParaRPr lang="ru-RU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" name="Стрелка вниз 19"/>
          <p:cNvSpPr/>
          <p:nvPr/>
        </p:nvSpPr>
        <p:spPr>
          <a:xfrm>
            <a:off x="4912451" y="4576653"/>
            <a:ext cx="195943" cy="610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74122" y="46421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 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6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latin typeface="Calibri" panose="020F0502020204030204" pitchFamily="34" charset="0"/>
              </a:rPr>
              <a:t>Функцио-нальная</a:t>
            </a:r>
            <a:r>
              <a:rPr lang="ru-RU" sz="2800" b="1" dirty="0" smtClean="0">
                <a:latin typeface="Calibri" panose="020F0502020204030204" pitchFamily="34" charset="0"/>
              </a:rPr>
              <a:t> схема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6266" y="787408"/>
            <a:ext cx="2292297" cy="1081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alibri" panose="020F0502020204030204" pitchFamily="34" charset="0"/>
              </a:rPr>
              <a:t>Н</a:t>
            </a:r>
            <a:r>
              <a:rPr lang="ru-RU" sz="3600" dirty="0" smtClean="0">
                <a:latin typeface="Calibri" panose="020F0502020204030204" pitchFamily="34" charset="0"/>
              </a:rPr>
              <a:t>оутбук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6544" y="2814079"/>
            <a:ext cx="2292297" cy="1081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" panose="020F0502020204030204" pitchFamily="34" charset="0"/>
              </a:rPr>
              <a:t>К</a:t>
            </a:r>
            <a:r>
              <a:rPr lang="ru-RU" sz="3200" dirty="0" smtClean="0">
                <a:latin typeface="Calibri" panose="020F0502020204030204" pitchFamily="34" charset="0"/>
              </a:rPr>
              <a:t>онтроллер </a:t>
            </a:r>
            <a:r>
              <a:rPr lang="ru-RU" sz="3200" dirty="0">
                <a:latin typeface="Calibri" panose="020F0502020204030204" pitchFamily="34" charset="0"/>
              </a:rPr>
              <a:t>EV3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3183" y="2799355"/>
            <a:ext cx="2292297" cy="1081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Камера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 Logitech </a:t>
            </a:r>
            <a:r>
              <a:rPr lang="en-US" sz="2800" dirty="0" smtClean="0">
                <a:latin typeface="Calibri" panose="020F0502020204030204" pitchFamily="34" charset="0"/>
              </a:rPr>
              <a:t>C920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847804" y="1868561"/>
            <a:ext cx="223735" cy="930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31353" y="2345535"/>
            <a:ext cx="1058054" cy="306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Bluetooth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26918" y="2354094"/>
            <a:ext cx="1651090" cy="306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USB соединение</a:t>
            </a: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6366920" y="1868560"/>
            <a:ext cx="197328" cy="930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140972" y="4412221"/>
            <a:ext cx="1365823" cy="758955"/>
            <a:chOff x="2744454" y="5560207"/>
            <a:chExt cx="1531687" cy="9144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44454" y="5560207"/>
              <a:ext cx="1488981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4454" y="5725021"/>
              <a:ext cx="1531687" cy="63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Calibri" panose="020F0502020204030204" pitchFamily="34" charset="0"/>
                </a:rPr>
                <a:t>моторы</a:t>
              </a:r>
              <a:endParaRPr lang="ru-RU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3797789" y="3909953"/>
            <a:ext cx="168268" cy="507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78277" y="4015549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B, C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24727" y="4412221"/>
            <a:ext cx="1983251" cy="758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77083" y="4412221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гребающий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   механизм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059080" y="3905849"/>
            <a:ext cx="174725" cy="506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203244" y="3960195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A, D</a:t>
            </a:r>
            <a:endParaRPr lang="ru-RU" sz="16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140972" y="5343902"/>
            <a:ext cx="1569257" cy="725240"/>
            <a:chOff x="2744454" y="5560207"/>
            <a:chExt cx="1488982" cy="9144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744454" y="5560207"/>
              <a:ext cx="1488981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4455" y="5635478"/>
              <a:ext cx="1488981" cy="81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Calibri" panose="020F0502020204030204" pitchFamily="34" charset="0"/>
                </a:rPr>
                <a:t>Поверхность крыши</a:t>
              </a:r>
              <a:endParaRPr lang="ru-RU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889407" y="5339827"/>
            <a:ext cx="1290200" cy="726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32823" y="5469408"/>
            <a:ext cx="889389" cy="47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Calibri" panose="020F0502020204030204" pitchFamily="34" charset="0"/>
              </a:rPr>
              <a:t>Снег</a:t>
            </a:r>
            <a:endParaRPr lang="ru-RU" sz="2400" i="1" dirty="0">
              <a:latin typeface="Calibri" panose="020F0502020204030204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3797789" y="5177156"/>
            <a:ext cx="168268" cy="16674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041397" y="5177156"/>
            <a:ext cx="168268" cy="16674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Языки </a:t>
            </a:r>
            <a:r>
              <a:rPr lang="ru-RU" sz="3200" b="1" dirty="0" err="1" smtClean="0">
                <a:latin typeface="Calibri" panose="020F0502020204030204" pitchFamily="34" charset="0"/>
              </a:rPr>
              <a:t>програм-мирования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757" y="2284753"/>
            <a:ext cx="595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 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Языки программирования: C++, </a:t>
            </a:r>
            <a:r>
              <a:rPr lang="ru-RU" sz="2400" dirty="0" err="1">
                <a:latin typeface="Calibri" panose="020F0502020204030204" pitchFamily="34" charset="0"/>
              </a:rPr>
              <a:t>Small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Basic</a:t>
            </a:r>
            <a:endParaRPr lang="ru-RU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IDE: Visual Studio, Small Basic</a:t>
            </a:r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</a:rPr>
              <a:t>Сторонние библиотеки</a:t>
            </a:r>
            <a:r>
              <a:rPr lang="en-US" sz="2400" dirty="0">
                <a:latin typeface="Calibri" panose="020F0502020204030204" pitchFamily="34" charset="0"/>
              </a:rPr>
              <a:t>: EV3Basic, </a:t>
            </a:r>
            <a:r>
              <a:rPr lang="en-US" sz="2400" dirty="0" err="1" smtClean="0">
                <a:latin typeface="Calibri" panose="020F0502020204030204" pitchFamily="34" charset="0"/>
              </a:rPr>
              <a:t>OpenCV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Calibri" panose="020F0502020204030204" pitchFamily="34" charset="0"/>
              </a:rPr>
              <a:t>Алгоритм </a:t>
            </a:r>
            <a:r>
              <a:rPr lang="ru-RU" sz="3200" b="1" dirty="0" smtClean="0">
                <a:latin typeface="Calibri" panose="020F0502020204030204" pitchFamily="34" charset="0"/>
              </a:rPr>
              <a:t>работы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6660" y="2136906"/>
                <a:ext cx="6322167" cy="238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latin typeface="Calibri" panose="020F0502020204030204" pitchFamily="34" charset="0"/>
                  </a:rPr>
                  <a:t>Получение информации с видеокамеры</a:t>
                </a:r>
                <a:endParaRPr lang="ru-RU" sz="2000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latin typeface="Calibri" panose="020F0502020204030204" pitchFamily="34" charset="0"/>
                  </a:rPr>
                  <a:t>Подсчёт </a:t>
                </a:r>
                <a:r>
                  <a:rPr lang="ru-RU" sz="2000" dirty="0">
                    <a:latin typeface="Calibri" panose="020F0502020204030204" pitchFamily="34" charset="0"/>
                  </a:rPr>
                  <a:t>числа </a:t>
                </a:r>
                <a:r>
                  <a:rPr lang="ru-RU" sz="2000" dirty="0" err="1">
                    <a:latin typeface="Calibri" panose="020F0502020204030204" pitchFamily="34" charset="0"/>
                  </a:rPr>
                  <a:t>снегосодержащих</a:t>
                </a:r>
                <a:r>
                  <a:rPr lang="ru-RU" sz="2000" dirty="0">
                    <a:latin typeface="Calibri" panose="020F0502020204030204" pitchFamily="34" charset="0"/>
                  </a:rPr>
                  <a:t> </a:t>
                </a:r>
                <a:r>
                  <a:rPr lang="ru-RU" sz="2000" dirty="0" smtClean="0">
                    <a:latin typeface="Calibri" panose="020F0502020204030204" pitchFamily="34" charset="0"/>
                  </a:rPr>
                  <a:t>пикселей: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latin typeface="Calibri" panose="020F0502020204030204" pitchFamily="34" charset="0"/>
                  </a:rPr>
                  <a:t>Условие: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ru-RU" sz="2000" dirty="0" smtClean="0">
                    <a:latin typeface="Calibri" panose="020F0502020204030204" pitchFamily="34" charset="0"/>
                  </a:rPr>
                  <a:t>Если </a:t>
                </a:r>
                <a:r>
                  <a:rPr lang="ru-RU" sz="2000" dirty="0">
                    <a:latin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Рснег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∙100%&gt;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порог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ru-RU" sz="2000">
                        <a:latin typeface="Calibri" panose="020F0502020204030204" pitchFamily="34" charset="0"/>
                      </a:rPr>
                      <m:t>в файл записывается</m:t>
                    </m:r>
                    <m:r>
                      <m:rPr>
                        <m:nor/>
                      </m:rPr>
                      <a:rPr lang="ru-RU" sz="2000" b="0" i="0" smtClean="0">
                        <a:latin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ru-RU" sz="2000">
                        <a:latin typeface="Calibri" panose="020F0502020204030204" pitchFamily="34" charset="0"/>
                      </a:rPr>
                      <m:t>"требование" расчистить крышу</m:t>
                    </m:r>
                  </m:oMath>
                </a14:m>
                <a:endParaRPr lang="ru-RU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latin typeface="Calibri" panose="020F0502020204030204" pitchFamily="34" charset="0"/>
                  </a:rPr>
                  <a:t>Обход </a:t>
                </a:r>
                <a:r>
                  <a:rPr lang="ru-RU" sz="2000" dirty="0">
                    <a:latin typeface="Calibri" panose="020F0502020204030204" pitchFamily="34" charset="0"/>
                  </a:rPr>
                  <a:t>поля "расчёской" с полным </a:t>
                </a:r>
                <a:r>
                  <a:rPr lang="ru-RU" sz="2000" dirty="0" smtClean="0">
                    <a:latin typeface="Calibri" panose="020F0502020204030204" pitchFamily="34" charset="0"/>
                  </a:rPr>
                  <a:t>покрытием</a:t>
                </a:r>
                <a:r>
                  <a:rPr lang="ru-RU" sz="2000" dirty="0">
                    <a:latin typeface="Calibri" panose="020F0502020204030204" pitchFamily="34" charset="0"/>
                  </a:rPr>
                  <a:t> </a:t>
                </a:r>
                <a:r>
                  <a:rPr lang="ru-RU" sz="2000" dirty="0" smtClean="0">
                    <a:latin typeface="Calibri" panose="020F0502020204030204" pitchFamily="34" charset="0"/>
                  </a:rPr>
                  <a:t>крыши.</a:t>
                </a:r>
                <a:r>
                  <a:rPr lang="ru-RU" sz="2000" dirty="0">
                    <a:latin typeface="Calibri" panose="020F050202020403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60" y="2136906"/>
                <a:ext cx="6322167" cy="2380652"/>
              </a:xfrm>
              <a:prstGeom prst="rect">
                <a:avLst/>
              </a:prstGeom>
              <a:blipFill rotWithShape="0">
                <a:blip r:embed="rId2"/>
                <a:stretch>
                  <a:fillRect l="-868" t="-1538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1123838"/>
            <a:ext cx="2468879" cy="4724871"/>
          </a:xfrm>
        </p:spPr>
        <p:txBody>
          <a:bodyPr/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Использованное</a:t>
            </a:r>
            <a:r>
              <a:rPr lang="ru-RU" sz="2400" b="1" dirty="0" smtClean="0">
                <a:latin typeface="Calibri" panose="020F0502020204030204" pitchFamily="34" charset="0"/>
              </a:rPr>
              <a:t> оборудование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089" y="1669132"/>
            <a:ext cx="5489876" cy="314864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Робот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СноуРоб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(может быть реализована на базе конструктора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EV3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Видеокамера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Logitech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C920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Модель кровли (из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поликарбоната)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Желоб (из поликарбоната)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Снег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2675</TotalTime>
  <Words>233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Wingdings</vt:lpstr>
      <vt:lpstr>Wingdings 2</vt:lpstr>
      <vt:lpstr>Рама</vt:lpstr>
      <vt:lpstr>Название:  СноуРоб, SnowRob Тематика проекта «Умные города»</vt:lpstr>
      <vt:lpstr>Постановка проблемы</vt:lpstr>
      <vt:lpstr>Аналоги</vt:lpstr>
      <vt:lpstr>Схема проекта</vt:lpstr>
      <vt:lpstr>Структурная схема электричес-ких соединений </vt:lpstr>
      <vt:lpstr>Функцио-нальная схема</vt:lpstr>
      <vt:lpstr>Языки програм-мирования</vt:lpstr>
      <vt:lpstr>Алгоритм работы</vt:lpstr>
      <vt:lpstr>Использованное оборудование </vt:lpstr>
      <vt:lpstr>Фотографии</vt:lpstr>
      <vt:lpstr>Фотографии</vt:lpstr>
      <vt:lpstr>Итоги</vt:lpstr>
      <vt:lpstr>Авторы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Название:  СноуРоб, SnowRob Тематика проекта «Умные города»</dc:title>
  <dc:creator>Сомова Мария Анатольевна</dc:creator>
  <cp:lastModifiedBy>Сомова Мария Анатольевна</cp:lastModifiedBy>
  <cp:revision>41</cp:revision>
  <dcterms:created xsi:type="dcterms:W3CDTF">2019-01-22T12:17:00Z</dcterms:created>
  <dcterms:modified xsi:type="dcterms:W3CDTF">2019-04-23T15:57:38Z</dcterms:modified>
</cp:coreProperties>
</file>