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5"/>
  </p:handoutMasterIdLst>
  <p:sldIdLst>
    <p:sldId id="256" r:id="rId2"/>
    <p:sldId id="260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A8D"/>
    <a:srgbClr val="003374"/>
    <a:srgbClr val="C9A093"/>
    <a:srgbClr val="F1F1F1"/>
    <a:srgbClr val="385592"/>
    <a:srgbClr val="3A5896"/>
    <a:srgbClr val="1D3C7A"/>
    <a:srgbClr val="213969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96" d="100"/>
          <a:sy n="96" d="100"/>
        </p:scale>
        <p:origin x="1051" y="-1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DD1C9-4BB6-422A-8F34-C157EA500BD9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997E4-EE34-411C-9FF1-22B934EF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11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45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72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58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94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67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5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13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86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4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89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63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Рисунок 2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31229"/>
            <a:ext cx="3371850" cy="1926771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459" y="1465729"/>
            <a:ext cx="7869891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D9794-A4CC-42D0-9A65-24C6B9EF4076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8906" y="1"/>
            <a:ext cx="7839635" cy="1337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32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" y="0"/>
            <a:ext cx="9144000" cy="16328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32858"/>
            <a:ext cx="9144000" cy="52251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634" y="1701924"/>
            <a:ext cx="7619367" cy="788332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ru-RU" sz="54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Строительный лифт</a:t>
            </a:r>
            <a:br>
              <a:rPr lang="ru-RU" sz="54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</a:br>
            <a:r>
              <a:rPr lang="ru-RU" sz="54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 для малоэтажного строительства</a:t>
            </a:r>
            <a:endParaRPr lang="en-US" sz="54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8065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8906" y="1"/>
            <a:ext cx="7839635" cy="1337732"/>
          </a:xfrm>
        </p:spPr>
        <p:txBody>
          <a:bodyPr/>
          <a:lstStyle/>
          <a:p>
            <a:r>
              <a:rPr lang="ru-RU" dirty="0" smtClean="0"/>
              <a:t>Цель:</a:t>
            </a:r>
            <a:endParaRPr lang="ru-RU" dirty="0"/>
          </a:p>
        </p:txBody>
      </p:sp>
      <p:sp>
        <p:nvSpPr>
          <p:cNvPr id="4" name="Title 1"/>
          <p:cNvSpPr>
            <a:spLocks noGrp="1"/>
          </p:cNvSpPr>
          <p:nvPr>
            <p:ph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ru-RU" dirty="0" smtClean="0">
                <a:latin typeface="+mn-lt"/>
              </a:rPr>
              <a:t> </a:t>
            </a:r>
            <a:r>
              <a:rPr lang="ru-RU" dirty="0" smtClean="0"/>
              <a:t>Разработка  </a:t>
            </a:r>
            <a:r>
              <a:rPr lang="ru-RU" dirty="0"/>
              <a:t>автоматизированной системы (лифт) для подъема грузов и материалов на разные уровни при </a:t>
            </a:r>
            <a:r>
              <a:rPr lang="ru-RU" dirty="0" smtClean="0"/>
              <a:t>малоэтажном строительстве</a:t>
            </a:r>
            <a:r>
              <a:rPr lang="ru-RU" dirty="0"/>
              <a:t>.</a:t>
            </a:r>
            <a:br>
              <a:rPr lang="ru-RU" dirty="0"/>
            </a:b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48331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+mn-lt"/>
              </a:rPr>
              <a:t>Задачи:</a:t>
            </a:r>
            <a:endParaRPr lang="en-US" dirty="0">
              <a:latin typeface="+mn-lt"/>
            </a:endParaRPr>
          </a:p>
        </p:txBody>
      </p:sp>
      <p:grpSp>
        <p:nvGrpSpPr>
          <p:cNvPr id="210" name="Group 92"/>
          <p:cNvGrpSpPr>
            <a:grpSpLocks/>
          </p:cNvGrpSpPr>
          <p:nvPr/>
        </p:nvGrpSpPr>
        <p:grpSpPr bwMode="auto">
          <a:xfrm>
            <a:off x="1893160" y="1180447"/>
            <a:ext cx="6131040" cy="679467"/>
            <a:chOff x="1269" y="1296"/>
            <a:chExt cx="3356" cy="334"/>
          </a:xfrm>
        </p:grpSpPr>
        <p:sp>
          <p:nvSpPr>
            <p:cNvPr id="211" name="AutoShape 3"/>
            <p:cNvSpPr>
              <a:spLocks noChangeArrowheads="1"/>
            </p:cNvSpPr>
            <p:nvPr/>
          </p:nvSpPr>
          <p:spPr bwMode="gray">
            <a:xfrm>
              <a:off x="1422" y="1296"/>
              <a:ext cx="3203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212" name="Text Box 4"/>
            <p:cNvSpPr txBox="1">
              <a:spLocks noChangeArrowheads="1"/>
            </p:cNvSpPr>
            <p:nvPr/>
          </p:nvSpPr>
          <p:spPr bwMode="gray">
            <a:xfrm>
              <a:off x="1525" y="1342"/>
              <a:ext cx="304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28398" dir="3806097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2000" dirty="0" smtClean="0"/>
                <a:t> </a:t>
              </a:r>
              <a:r>
                <a:rPr lang="ru-RU" sz="2000" dirty="0"/>
                <a:t>Изучить </a:t>
              </a:r>
              <a:r>
                <a:rPr lang="ru-RU" sz="2000" dirty="0" smtClean="0"/>
                <a:t>различные источники информации</a:t>
              </a:r>
              <a:endParaRPr lang="en-US" sz="2000" dirty="0">
                <a:solidFill>
                  <a:srgbClr val="000000"/>
                </a:solidFill>
              </a:endParaRPr>
            </a:p>
          </p:txBody>
        </p:sp>
        <p:grpSp>
          <p:nvGrpSpPr>
            <p:cNvPr id="213" name="Group 55"/>
            <p:cNvGrpSpPr>
              <a:grpSpLocks/>
            </p:cNvGrpSpPr>
            <p:nvPr/>
          </p:nvGrpSpPr>
          <p:grpSpPr bwMode="auto">
            <a:xfrm>
              <a:off x="1269" y="1324"/>
              <a:ext cx="266" cy="298"/>
              <a:chOff x="1415" y="1276"/>
              <a:chExt cx="266" cy="298"/>
            </a:xfrm>
          </p:grpSpPr>
          <p:grpSp>
            <p:nvGrpSpPr>
              <p:cNvPr id="214" name="Group 56"/>
              <p:cNvGrpSpPr>
                <a:grpSpLocks/>
              </p:cNvGrpSpPr>
              <p:nvPr/>
            </p:nvGrpSpPr>
            <p:grpSpPr bwMode="auto">
              <a:xfrm>
                <a:off x="1415" y="1276"/>
                <a:ext cx="266" cy="298"/>
                <a:chOff x="1415" y="1276"/>
                <a:chExt cx="266" cy="298"/>
              </a:xfrm>
            </p:grpSpPr>
            <p:pic>
              <p:nvPicPr>
                <p:cNvPr id="216" name="Picture 57" descr="Picture2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217" name="Oval 58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9900"/>
                    </a:gs>
                    <a:gs pos="100000">
                      <a:srgbClr val="FF9900">
                        <a:gamma/>
                        <a:shade val="57255"/>
                        <a:invGamma/>
                      </a:srgbClr>
                    </a:gs>
                  </a:gsLst>
                  <a:path path="rect">
                    <a:fillToRect t="100000" r="10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8" name="Oval 59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9900">
                        <a:gamma/>
                        <a:shade val="63529"/>
                        <a:invGamma/>
                      </a:srgbClr>
                    </a:gs>
                    <a:gs pos="100000">
                      <a:srgbClr val="FF9900">
                        <a:alpha val="85001"/>
                      </a:srgb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pic>
              <p:nvPicPr>
                <p:cNvPr id="219" name="Picture 60" descr="Picture1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215" name="Text Box 61"/>
              <p:cNvSpPr txBox="1">
                <a:spLocks noChangeArrowheads="1"/>
              </p:cNvSpPr>
              <p:nvPr/>
            </p:nvSpPr>
            <p:spPr bwMode="gray">
              <a:xfrm>
                <a:off x="1441" y="129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FFFFFF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220" name="Group 93"/>
          <p:cNvGrpSpPr>
            <a:grpSpLocks/>
          </p:cNvGrpSpPr>
          <p:nvPr/>
        </p:nvGrpSpPr>
        <p:grpSpPr bwMode="auto">
          <a:xfrm>
            <a:off x="1985654" y="2078218"/>
            <a:ext cx="6132628" cy="923927"/>
            <a:chOff x="1268" y="1776"/>
            <a:chExt cx="3194" cy="459"/>
          </a:xfrm>
        </p:grpSpPr>
        <p:sp>
          <p:nvSpPr>
            <p:cNvPr id="221" name="AutoShape 13"/>
            <p:cNvSpPr>
              <a:spLocks noChangeArrowheads="1"/>
            </p:cNvSpPr>
            <p:nvPr/>
          </p:nvSpPr>
          <p:spPr bwMode="gray">
            <a:xfrm>
              <a:off x="1422" y="1776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222" name="Text Box 21"/>
            <p:cNvSpPr txBox="1">
              <a:spLocks noChangeArrowheads="1"/>
            </p:cNvSpPr>
            <p:nvPr/>
          </p:nvSpPr>
          <p:spPr bwMode="gray">
            <a:xfrm>
              <a:off x="1525" y="1789"/>
              <a:ext cx="2888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28398" dir="3806097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ru-RU" sz="2000" dirty="0" smtClean="0"/>
                <a:t>Сконструировать модель автоматизированного лифта</a:t>
              </a:r>
              <a:endParaRPr lang="en-US" sz="2000" dirty="0">
                <a:solidFill>
                  <a:srgbClr val="000000"/>
                </a:solidFill>
              </a:endParaRPr>
            </a:p>
          </p:txBody>
        </p:sp>
        <p:grpSp>
          <p:nvGrpSpPr>
            <p:cNvPr id="223" name="Group 62"/>
            <p:cNvGrpSpPr>
              <a:grpSpLocks/>
            </p:cNvGrpSpPr>
            <p:nvPr/>
          </p:nvGrpSpPr>
          <p:grpSpPr bwMode="auto">
            <a:xfrm>
              <a:off x="1268" y="1824"/>
              <a:ext cx="266" cy="298"/>
              <a:chOff x="1414" y="1776"/>
              <a:chExt cx="266" cy="298"/>
            </a:xfrm>
          </p:grpSpPr>
          <p:grpSp>
            <p:nvGrpSpPr>
              <p:cNvPr id="224" name="Group 63"/>
              <p:cNvGrpSpPr>
                <a:grpSpLocks/>
              </p:cNvGrpSpPr>
              <p:nvPr/>
            </p:nvGrpSpPr>
            <p:grpSpPr bwMode="auto">
              <a:xfrm>
                <a:off x="1414" y="1776"/>
                <a:ext cx="266" cy="298"/>
                <a:chOff x="1415" y="1276"/>
                <a:chExt cx="266" cy="298"/>
              </a:xfrm>
            </p:grpSpPr>
            <p:pic>
              <p:nvPicPr>
                <p:cNvPr id="226" name="Picture 64" descr="Picture2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227" name="Oval 65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CF71A"/>
                    </a:gs>
                    <a:gs pos="100000">
                      <a:srgbClr val="FCF71A">
                        <a:gamma/>
                        <a:shade val="57255"/>
                        <a:invGamma/>
                      </a:srgbClr>
                    </a:gs>
                  </a:gsLst>
                  <a:path path="rect">
                    <a:fillToRect t="100000" r="10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28" name="Oval 66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CF71A">
                        <a:gamma/>
                        <a:shade val="63529"/>
                        <a:invGamma/>
                      </a:srgbClr>
                    </a:gs>
                    <a:gs pos="100000">
                      <a:srgbClr val="FCF71A">
                        <a:alpha val="85001"/>
                      </a:srgb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pic>
              <p:nvPicPr>
                <p:cNvPr id="229" name="Picture 67" descr="Picture1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225" name="Text Box 68"/>
              <p:cNvSpPr txBox="1">
                <a:spLocks noChangeArrowheads="1"/>
              </p:cNvSpPr>
              <p:nvPr/>
            </p:nvSpPr>
            <p:spPr bwMode="gray">
              <a:xfrm>
                <a:off x="1440" y="179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FFFFFF"/>
                    </a:solidFill>
                  </a:rPr>
                  <a:t>2</a:t>
                </a:r>
              </a:p>
            </p:txBody>
          </p:sp>
        </p:grpSp>
      </p:grpSp>
      <p:grpSp>
        <p:nvGrpSpPr>
          <p:cNvPr id="230" name="Group 94"/>
          <p:cNvGrpSpPr>
            <a:grpSpLocks/>
          </p:cNvGrpSpPr>
          <p:nvPr/>
        </p:nvGrpSpPr>
        <p:grpSpPr bwMode="auto">
          <a:xfrm>
            <a:off x="1988828" y="2892649"/>
            <a:ext cx="6129453" cy="676231"/>
            <a:chOff x="1270" y="2247"/>
            <a:chExt cx="3192" cy="345"/>
          </a:xfrm>
        </p:grpSpPr>
        <p:sp>
          <p:nvSpPr>
            <p:cNvPr id="231" name="AutoShape 23"/>
            <p:cNvSpPr>
              <a:spLocks noChangeArrowheads="1"/>
            </p:cNvSpPr>
            <p:nvPr/>
          </p:nvSpPr>
          <p:spPr bwMode="gray">
            <a:xfrm>
              <a:off x="1422" y="2247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232" name="Text Box 31"/>
            <p:cNvSpPr txBox="1">
              <a:spLocks noChangeArrowheads="1"/>
            </p:cNvSpPr>
            <p:nvPr/>
          </p:nvSpPr>
          <p:spPr bwMode="gray">
            <a:xfrm>
              <a:off x="1525" y="2295"/>
              <a:ext cx="263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28398" dir="3806097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 sz="2000" dirty="0">
                <a:solidFill>
                  <a:srgbClr val="000000"/>
                </a:solidFill>
              </a:endParaRPr>
            </a:p>
          </p:txBody>
        </p:sp>
        <p:grpSp>
          <p:nvGrpSpPr>
            <p:cNvPr id="233" name="Group 69"/>
            <p:cNvGrpSpPr>
              <a:grpSpLocks/>
            </p:cNvGrpSpPr>
            <p:nvPr/>
          </p:nvGrpSpPr>
          <p:grpSpPr bwMode="auto">
            <a:xfrm>
              <a:off x="1270" y="2294"/>
              <a:ext cx="266" cy="298"/>
              <a:chOff x="1416" y="2246"/>
              <a:chExt cx="266" cy="298"/>
            </a:xfrm>
          </p:grpSpPr>
          <p:sp>
            <p:nvSpPr>
              <p:cNvPr id="234" name="Text Box 70"/>
              <p:cNvSpPr txBox="1">
                <a:spLocks noChangeArrowheads="1"/>
              </p:cNvSpPr>
              <p:nvPr/>
            </p:nvSpPr>
            <p:spPr bwMode="gray">
              <a:xfrm>
                <a:off x="1435" y="2267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FFFFFF"/>
                    </a:solidFill>
                  </a:rPr>
                  <a:t>3</a:t>
                </a:r>
              </a:p>
            </p:txBody>
          </p:sp>
          <p:grpSp>
            <p:nvGrpSpPr>
              <p:cNvPr id="235" name="Group 71"/>
              <p:cNvGrpSpPr>
                <a:grpSpLocks/>
              </p:cNvGrpSpPr>
              <p:nvPr/>
            </p:nvGrpSpPr>
            <p:grpSpPr bwMode="auto">
              <a:xfrm>
                <a:off x="1416" y="2246"/>
                <a:ext cx="266" cy="298"/>
                <a:chOff x="1415" y="1276"/>
                <a:chExt cx="266" cy="298"/>
              </a:xfrm>
            </p:grpSpPr>
            <p:pic>
              <p:nvPicPr>
                <p:cNvPr id="237" name="Picture 72" descr="Picture2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238" name="Oval 73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10E470"/>
                    </a:gs>
                    <a:gs pos="100000">
                      <a:srgbClr val="10E470">
                        <a:gamma/>
                        <a:shade val="57255"/>
                        <a:invGamma/>
                      </a:srgbClr>
                    </a:gs>
                  </a:gsLst>
                  <a:path path="rect">
                    <a:fillToRect t="100000" r="10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9" name="Oval 74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10E470">
                        <a:gamma/>
                        <a:shade val="63529"/>
                        <a:invGamma/>
                      </a:srgbClr>
                    </a:gs>
                    <a:gs pos="100000">
                      <a:srgbClr val="10E470">
                        <a:alpha val="85001"/>
                      </a:srgb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pic>
              <p:nvPicPr>
                <p:cNvPr id="240" name="Picture 75" descr="Picture1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236" name="Text Box 76"/>
              <p:cNvSpPr txBox="1">
                <a:spLocks noChangeArrowheads="1"/>
              </p:cNvSpPr>
              <p:nvPr/>
            </p:nvSpPr>
            <p:spPr bwMode="gray">
              <a:xfrm>
                <a:off x="1442" y="226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FFFFFF"/>
                    </a:solidFill>
                  </a:rPr>
                  <a:t>3</a:t>
                </a:r>
              </a:p>
            </p:txBody>
          </p:sp>
        </p:grpSp>
      </p:grpSp>
      <p:grpSp>
        <p:nvGrpSpPr>
          <p:cNvPr id="241" name="Group 95"/>
          <p:cNvGrpSpPr>
            <a:grpSpLocks/>
          </p:cNvGrpSpPr>
          <p:nvPr/>
        </p:nvGrpSpPr>
        <p:grpSpPr bwMode="auto">
          <a:xfrm>
            <a:off x="1940659" y="3735965"/>
            <a:ext cx="6187567" cy="713294"/>
            <a:chOff x="1268" y="2727"/>
            <a:chExt cx="3197" cy="345"/>
          </a:xfrm>
        </p:grpSpPr>
        <p:sp>
          <p:nvSpPr>
            <p:cNvPr id="242" name="AutoShape 33"/>
            <p:cNvSpPr>
              <a:spLocks noChangeArrowheads="1"/>
            </p:cNvSpPr>
            <p:nvPr/>
          </p:nvSpPr>
          <p:spPr bwMode="gray">
            <a:xfrm>
              <a:off x="1422" y="2727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243" name="Text Box 41"/>
            <p:cNvSpPr txBox="1">
              <a:spLocks noChangeArrowheads="1"/>
            </p:cNvSpPr>
            <p:nvPr/>
          </p:nvSpPr>
          <p:spPr bwMode="gray">
            <a:xfrm>
              <a:off x="1525" y="2775"/>
              <a:ext cx="2940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28398" dir="3806097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endParaRPr lang="en-US" sz="2000" dirty="0">
                <a:solidFill>
                  <a:srgbClr val="000000"/>
                </a:solidFill>
              </a:endParaRPr>
            </a:p>
          </p:txBody>
        </p:sp>
        <p:grpSp>
          <p:nvGrpSpPr>
            <p:cNvPr id="244" name="Group 77"/>
            <p:cNvGrpSpPr>
              <a:grpSpLocks/>
            </p:cNvGrpSpPr>
            <p:nvPr/>
          </p:nvGrpSpPr>
          <p:grpSpPr bwMode="auto">
            <a:xfrm>
              <a:off x="1268" y="2774"/>
              <a:ext cx="266" cy="298"/>
              <a:chOff x="1414" y="2726"/>
              <a:chExt cx="266" cy="298"/>
            </a:xfrm>
          </p:grpSpPr>
          <p:sp>
            <p:nvSpPr>
              <p:cNvPr id="245" name="Text Box 78"/>
              <p:cNvSpPr txBox="1">
                <a:spLocks noChangeArrowheads="1"/>
              </p:cNvSpPr>
              <p:nvPr/>
            </p:nvSpPr>
            <p:spPr bwMode="gray">
              <a:xfrm>
                <a:off x="1435" y="2748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FFFFFF"/>
                    </a:solidFill>
                  </a:rPr>
                  <a:t>4</a:t>
                </a:r>
              </a:p>
            </p:txBody>
          </p:sp>
          <p:grpSp>
            <p:nvGrpSpPr>
              <p:cNvPr id="246" name="Group 79"/>
              <p:cNvGrpSpPr>
                <a:grpSpLocks/>
              </p:cNvGrpSpPr>
              <p:nvPr/>
            </p:nvGrpSpPr>
            <p:grpSpPr bwMode="auto">
              <a:xfrm>
                <a:off x="1414" y="2726"/>
                <a:ext cx="266" cy="298"/>
                <a:chOff x="1415" y="1276"/>
                <a:chExt cx="266" cy="298"/>
              </a:xfrm>
            </p:grpSpPr>
            <p:pic>
              <p:nvPicPr>
                <p:cNvPr id="248" name="Picture 80" descr="Picture2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249" name="Oval 81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CA55F9"/>
                    </a:gs>
                    <a:gs pos="100000">
                      <a:srgbClr val="CA55F9">
                        <a:gamma/>
                        <a:shade val="57255"/>
                        <a:invGamma/>
                      </a:srgbClr>
                    </a:gs>
                  </a:gsLst>
                  <a:path path="rect">
                    <a:fillToRect t="100000" r="10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50" name="Oval 82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CA55F9">
                        <a:gamma/>
                        <a:shade val="63529"/>
                        <a:invGamma/>
                      </a:srgbClr>
                    </a:gs>
                    <a:gs pos="100000">
                      <a:srgbClr val="CA55F9">
                        <a:alpha val="85001"/>
                      </a:srgb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pic>
              <p:nvPicPr>
                <p:cNvPr id="251" name="Picture 83" descr="Picture1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247" name="Text Box 84"/>
              <p:cNvSpPr txBox="1">
                <a:spLocks noChangeArrowheads="1"/>
              </p:cNvSpPr>
              <p:nvPr/>
            </p:nvSpPr>
            <p:spPr bwMode="gray">
              <a:xfrm>
                <a:off x="1440" y="274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FFFFFF"/>
                    </a:solidFill>
                  </a:rPr>
                  <a:t>4</a:t>
                </a:r>
              </a:p>
            </p:txBody>
          </p:sp>
        </p:grpSp>
      </p:grpSp>
      <p:sp>
        <p:nvSpPr>
          <p:cNvPr id="3" name="Прямоугольник 2"/>
          <p:cNvSpPr/>
          <p:nvPr/>
        </p:nvSpPr>
        <p:spPr>
          <a:xfrm>
            <a:off x="2286000" y="2274838"/>
            <a:ext cx="58322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41667" y="2938872"/>
            <a:ext cx="56766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Разработать программы и </a:t>
            </a:r>
            <a:r>
              <a:rPr lang="ru-RU" dirty="0" smtClean="0"/>
              <a:t>провести тестирование модели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92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</TotalTime>
  <Words>46</Words>
  <Application>Microsoft Office PowerPoint</Application>
  <PresentationFormat>Экран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Строительный лифт  для малоэтажного строительства</vt:lpstr>
      <vt:lpstr>Цель:</vt:lpstr>
      <vt:lpstr>Задачи:</vt:lpstr>
    </vt:vector>
  </TitlesOfParts>
  <Company>PJSC "New Engineering Technologies"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Markasian, Pavel (KIEVH)</dc:creator>
  <cp:lastModifiedBy>user</cp:lastModifiedBy>
  <cp:revision>32</cp:revision>
  <dcterms:created xsi:type="dcterms:W3CDTF">2016-11-18T14:12:19Z</dcterms:created>
  <dcterms:modified xsi:type="dcterms:W3CDTF">2019-04-15T20:14:25Z</dcterms:modified>
</cp:coreProperties>
</file>