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6" r:id="rId6"/>
    <p:sldId id="287" r:id="rId7"/>
    <p:sldId id="288" r:id="rId8"/>
    <p:sldId id="289" r:id="rId9"/>
    <p:sldId id="290" r:id="rId10"/>
    <p:sldId id="291" r:id="rId11"/>
    <p:sldId id="303" r:id="rId12"/>
    <p:sldId id="304" r:id="rId13"/>
    <p:sldId id="292" r:id="rId14"/>
    <p:sldId id="293" r:id="rId15"/>
    <p:sldId id="305" r:id="rId16"/>
    <p:sldId id="298" r:id="rId17"/>
    <p:sldId id="294" r:id="rId18"/>
    <p:sldId id="295" r:id="rId19"/>
    <p:sldId id="297" r:id="rId20"/>
    <p:sldId id="29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533D4C-547F-4AD2-BE4B-A6434AB63AF2}" v="1" dt="2019-03-18T17:40:23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4291" y="1601686"/>
            <a:ext cx="10065774" cy="2731729"/>
          </a:xfrm>
        </p:spPr>
        <p:txBody>
          <a:bodyPr>
            <a:normAutofit/>
          </a:bodyPr>
          <a:lstStyle/>
          <a:p>
            <a:r>
              <a:rPr lang="ru-RU" sz="4800">
                <a:cs typeface="Calibri Light"/>
              </a:rPr>
              <a:t>Рекуррентная нейронная сеть для поиска отклонений </a:t>
            </a:r>
            <a:br>
              <a:rPr lang="ru-RU" sz="4800" dirty="0">
                <a:cs typeface="Calibri Light"/>
              </a:rPr>
            </a:br>
            <a:r>
              <a:rPr lang="ru-RU" sz="4800">
                <a:cs typeface="Calibri Light"/>
              </a:rPr>
              <a:t>в дыхании </a:t>
            </a:r>
            <a:r>
              <a:rPr lang="ru-RU" sz="4800" dirty="0">
                <a:cs typeface="Calibri Light"/>
              </a:rPr>
              <a:t>человека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59127" y="5064586"/>
            <a:ext cx="7116097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ru-RU" sz="2200" dirty="0">
                <a:cs typeface="Calibri"/>
              </a:rPr>
              <a:t>Выполнил: Маврин Тихон</a:t>
            </a:r>
          </a:p>
          <a:p>
            <a:pPr algn="l"/>
            <a:r>
              <a:rPr lang="ru-RU" sz="2200" dirty="0">
                <a:cs typeface="Calibri"/>
              </a:rPr>
              <a:t>Руководитель: Смирнова Елена Валерьевна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A8E967E-2CA5-4070-BE73-A3443D17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878" y="2157464"/>
            <a:ext cx="10515600" cy="59736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cs typeface="Calibri"/>
              </a:rPr>
              <a:t>   В наше время есть множество медицинских приборов для определения состояния организма. Многие из них доступны для домашнего использования.</a:t>
            </a:r>
          </a:p>
          <a:p>
            <a:pPr marL="0" indent="0">
              <a:buNone/>
            </a:pPr>
            <a:r>
              <a:rPr lang="ru-RU" dirty="0">
                <a:cs typeface="Calibri"/>
              </a:rPr>
              <a:t>   Например, температуру может измерить термометр. Давление может измерить тонометр. А состояние легких? Состояние легких дома никак не проверить.</a:t>
            </a:r>
          </a:p>
        </p:txBody>
      </p:sp>
    </p:spTree>
    <p:extLst>
      <p:ext uri="{BB962C8B-B14F-4D97-AF65-F5344CB8AC3E}">
        <p14:creationId xmlns:p14="http://schemas.microsoft.com/office/powerpoint/2010/main" val="3991242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4D3027-B167-4AC9-B560-31A096F8C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800" y="1928585"/>
            <a:ext cx="11486535" cy="41284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/>
              </a:rPr>
              <a:t>    Однако, болезнь легких - четвертая по распространенности причина смерти в мире в </a:t>
            </a:r>
            <a:r>
              <a:rPr lang="ru-RU" sz="2600">
                <a:cs typeface="Calibri"/>
              </a:rPr>
              <a:t>2016</a:t>
            </a:r>
            <a:r>
              <a:rPr lang="ru-RU">
                <a:cs typeface="Calibri"/>
              </a:rPr>
              <a:t> году по версии </a:t>
            </a:r>
            <a:r>
              <a:rPr lang="ru-RU" err="1">
                <a:cs typeface="Calibri"/>
              </a:rPr>
              <a:t>World</a:t>
            </a:r>
            <a:r>
              <a:rPr lang="ru-RU" dirty="0">
                <a:cs typeface="Calibri"/>
              </a:rPr>
              <a:t> </a:t>
            </a:r>
            <a:r>
              <a:rPr lang="ru-RU" err="1">
                <a:cs typeface="Calibri"/>
              </a:rPr>
              <a:t>Health</a:t>
            </a:r>
            <a:r>
              <a:rPr lang="ru-RU" dirty="0">
                <a:cs typeface="Calibri"/>
              </a:rPr>
              <a:t> </a:t>
            </a:r>
            <a:r>
              <a:rPr lang="ru-RU" err="1">
                <a:cs typeface="Calibri"/>
              </a:rPr>
              <a:t>Organization</a:t>
            </a:r>
            <a:r>
              <a:rPr lang="ru-RU" dirty="0">
                <a:cs typeface="Calibri"/>
              </a:rPr>
              <a:t> [1]. А </a:t>
            </a:r>
            <a:r>
              <a:rPr lang="ru-RU">
                <a:cs typeface="Calibri"/>
              </a:rPr>
              <a:t>в бедных странах она занимает первое место!</a:t>
            </a:r>
          </a:p>
          <a:p>
            <a:pPr marL="0" indent="0">
              <a:buNone/>
            </a:pPr>
            <a:r>
              <a:rPr lang="ru-RU" dirty="0">
                <a:cs typeface="Calibri"/>
              </a:rPr>
              <a:t>    В домашних условиях болезнь распознать трудно, нужно идти к врачу, </a:t>
            </a:r>
            <a:r>
              <a:rPr lang="ru-RU">
                <a:cs typeface="Calibri"/>
              </a:rPr>
              <a:t>чтобы он поставил диагноз. Но необходимо выявлять болезнь на ранних </a:t>
            </a:r>
            <a:r>
              <a:rPr lang="ru-RU" dirty="0">
                <a:cs typeface="Calibri"/>
              </a:rPr>
              <a:t>стадиях, тогда шанс вылечиться намного выше, а к врачам обычно </a:t>
            </a:r>
            <a:r>
              <a:rPr lang="ru-RU">
                <a:cs typeface="Calibri"/>
              </a:rPr>
              <a:t>обращаются, когда уже появляются осложнения.</a:t>
            </a:r>
          </a:p>
          <a:p>
            <a:pPr marL="0" indent="0">
              <a:buNone/>
            </a:pPr>
            <a:r>
              <a:rPr lang="ru-RU" dirty="0">
                <a:cs typeface="Calibri"/>
              </a:rPr>
              <a:t>   </a:t>
            </a:r>
          </a:p>
          <a:p>
            <a:endParaRPr lang="ru-RU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9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67D6C9A-642E-4885-BB42-245C703CA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877" y="1960819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cs typeface="Calibri"/>
              </a:rPr>
              <a:t>    Именно поэтому перед нами встала задача поиска инструмента, </a:t>
            </a:r>
            <a:r>
              <a:rPr lang="ru-RU">
                <a:cs typeface="Calibri"/>
              </a:rPr>
              <a:t>с помощью которого можно распознать и классифицировать отклонения в дыхании человека.</a:t>
            </a:r>
          </a:p>
          <a:p>
            <a:pPr marL="0" indent="0">
              <a:buNone/>
            </a:pPr>
            <a:r>
              <a:rPr lang="ru-RU">
                <a:cs typeface="Calibri"/>
              </a:rPr>
              <a:t>    Так </a:t>
            </a:r>
            <a:r>
              <a:rPr lang="ru-RU" sz="2600">
                <a:cs typeface="Calibri"/>
              </a:rPr>
              <a:t>как</a:t>
            </a:r>
            <a:r>
              <a:rPr lang="ru-RU">
                <a:cs typeface="Calibri"/>
              </a:rPr>
              <a:t> классические инструменты не подходят для домашнего использования, было решено использовать нейронные сети и определять отклонения по звуку дыхания, как это делают врачи с помощью стетоскопа.</a:t>
            </a: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6480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E2263FA-9E63-4B95-9B29-9B263B8D4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35" y="186249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 panose="020F0502020204030204"/>
              </a:rPr>
              <a:t>    Так как инструмент предназначен для частного пользования, он должен быть недорогим и простым в применении, при этом эффективным.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Именно поэтому мы решили разработать бота в ВКонтакте. Вы </a:t>
            </a:r>
            <a:r>
              <a:rPr lang="ru-RU" sz="2600" dirty="0">
                <a:cs typeface="Calibri" panose="020F0502020204030204"/>
              </a:rPr>
              <a:t>отправляете</a:t>
            </a:r>
            <a:r>
              <a:rPr lang="ru-RU" dirty="0">
                <a:cs typeface="Calibri" panose="020F0502020204030204"/>
              </a:rPr>
              <a:t> голосовое сообщение, а он определяет вероятность </a:t>
            </a:r>
            <a:r>
              <a:rPr lang="ru-RU">
                <a:cs typeface="Calibri" panose="020F0502020204030204"/>
              </a:rPr>
              <a:t>отклонения в дыхании, его характер (хрипы и/или трески), к какому врачу необходимо обратиться и предполагаемые лекарства.</a:t>
            </a:r>
            <a:endParaRPr lang="ru-RU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3877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8F9C44-6B54-4022-AFFE-6CC7DA278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329" y="229265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К сожалению, качества записи микрофона, встроенного в </a:t>
            </a:r>
            <a:r>
              <a:rPr lang="ru-RU">
                <a:cs typeface="Calibri" panose="020F0502020204030204"/>
              </a:rPr>
              <a:t>телефон, недостаточно, чтобы с высокой точностью распознать </a:t>
            </a:r>
            <a:r>
              <a:rPr lang="ru-RU" sz="2600">
                <a:cs typeface="Calibri" panose="020F0502020204030204"/>
              </a:rPr>
              <a:t>отклонения</a:t>
            </a:r>
            <a:r>
              <a:rPr lang="ru-RU">
                <a:cs typeface="Calibri" panose="020F0502020204030204"/>
              </a:rPr>
              <a:t> в дыхании. </a:t>
            </a:r>
            <a:endParaRPr lang="ru-RU"/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Именно поэтому мы решили использовать </a:t>
            </a:r>
            <a:r>
              <a:rPr lang="ru-RU" dirty="0">
                <a:cs typeface="Calibri" panose="020F0502020204030204"/>
              </a:rPr>
              <a:t>электронный стетоскоп. Предлагаю рассмотреть его устройство.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789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84B3DB9-751A-43DE-A905-ABB66D644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8" y="-5634"/>
            <a:ext cx="1167088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Микрофон с высокой чувствительностью располагается внутри стетоскопа.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В следствие того, что между стенками стетоскопа присутствует вакуум, внешние звуки </a:t>
            </a:r>
            <a:r>
              <a:rPr lang="ru-RU" dirty="0">
                <a:cs typeface="Calibri" panose="020F0502020204030204"/>
              </a:rPr>
              <a:t>практически не попадают на микрофон.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У стетоскопа есть мембрана (нарисована красным цветом), которая позволяет </a:t>
            </a:r>
            <a:r>
              <a:rPr lang="ru-RU" sz="2600">
                <a:cs typeface="Calibri" panose="020F0502020204030204"/>
              </a:rPr>
              <a:t>лучше</a:t>
            </a:r>
            <a:r>
              <a:rPr lang="ru-RU">
                <a:cs typeface="Calibri" panose="020F0502020204030204"/>
              </a:rPr>
              <a:t> улавливать звуки. 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Такая конструкция позволяет убрать практически все шумы, оставив </a:t>
            </a:r>
            <a:r>
              <a:rPr lang="ru-RU" dirty="0">
                <a:cs typeface="Calibri" panose="020F0502020204030204"/>
              </a:rPr>
              <a:t>только звуки дыхания.</a:t>
            </a:r>
            <a:endParaRPr lang="ru-RU" dirty="0"/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A57C8687-E727-4B51-9BC7-61B6DA329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380" y="3455726"/>
            <a:ext cx="5547713" cy="327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9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014FFB6-94E1-4C6B-8DBC-14FA014F9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297" y="41223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Итак, на электронный стетоскоп записывается голосовое </a:t>
            </a:r>
            <a:r>
              <a:rPr lang="ru-RU">
                <a:cs typeface="Calibri" panose="020F0502020204030204"/>
              </a:rPr>
              <a:t>сообщение, отправляется нашему боту прямо в ВКонтакте. </a:t>
            </a:r>
            <a:endParaRPr lang="ru-RU"/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</a:t>
            </a:r>
            <a:r>
              <a:rPr lang="ru-RU" sz="2600">
                <a:cs typeface="Calibri" panose="020F0502020204030204"/>
              </a:rPr>
              <a:t>Программа</a:t>
            </a:r>
            <a:r>
              <a:rPr lang="ru-RU">
                <a:cs typeface="Calibri" panose="020F0502020204030204"/>
              </a:rPr>
              <a:t> считывает аудиозапись, переводит его из формата mp3 в формат wav (данный формат позволяет </a:t>
            </a:r>
            <a:r>
              <a:rPr lang="ru-RU" dirty="0">
                <a:cs typeface="Calibri" panose="020F0502020204030204"/>
              </a:rPr>
              <a:t>удобнее работать с аудио). 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Затем аудиозапись проходит предобработку. Убираются явные </a:t>
            </a:r>
            <a:r>
              <a:rPr lang="ru-RU" dirty="0">
                <a:cs typeface="Calibri" panose="020F0502020204030204"/>
              </a:rPr>
              <a:t>шумы и нежелательные фоновые звуки (не звуки легких). </a:t>
            </a:r>
            <a:endParaRPr lang="ru-RU">
              <a:cs typeface="Calibri"/>
            </a:endParaRPr>
          </a:p>
          <a:p>
            <a:pPr marL="0" indent="0">
              <a:buNone/>
            </a:pPr>
            <a:endParaRPr lang="ru-RU" dirty="0">
              <a:cs typeface="Calibri" panose="020F0502020204030204"/>
            </a:endParaRPr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57F65639-14C0-439F-916F-BC9A6BE62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098" y="3728577"/>
            <a:ext cx="257175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17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919659A-9479-4F1B-81E1-FD6E548D0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039" y="461399"/>
            <a:ext cx="1079827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Аудиозапись - набор параметров, которые и будут </a:t>
            </a:r>
            <a:r>
              <a:rPr lang="ru-RU" dirty="0">
                <a:cs typeface="Calibri" panose="020F0502020204030204"/>
              </a:rPr>
              <a:t>входными значениями нашей </a:t>
            </a:r>
            <a:r>
              <a:rPr lang="ru-RU" sz="2600" dirty="0">
                <a:cs typeface="Calibri" panose="020F0502020204030204"/>
              </a:rPr>
              <a:t>нейронной</a:t>
            </a:r>
            <a:r>
              <a:rPr lang="ru-RU" dirty="0">
                <a:cs typeface="Calibri" panose="020F0502020204030204"/>
              </a:rPr>
              <a:t> сети.</a:t>
            </a:r>
            <a:endParaRPr lang="ru-RU" dirty="0"/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Но так как у нейронной сети определенное количество входных </a:t>
            </a:r>
            <a:r>
              <a:rPr lang="ru-RU">
                <a:cs typeface="Calibri" panose="020F0502020204030204"/>
              </a:rPr>
              <a:t>параметров, а длина аудиозаписи может быть любой, мы разбиваем </a:t>
            </a:r>
            <a:r>
              <a:rPr lang="ru-RU" dirty="0">
                <a:cs typeface="Calibri" panose="020F0502020204030204"/>
              </a:rPr>
              <a:t>аудиозапись на фрагменты определенной длины (фреймы).</a:t>
            </a:r>
          </a:p>
        </p:txBody>
      </p:sp>
      <p:pic>
        <p:nvPicPr>
          <p:cNvPr id="2" name="Рисунок 3" descr="Изображение выглядит как объек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F7674B93-C4E8-4864-9218-4268BFB4F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910" y="2858715"/>
            <a:ext cx="6021237" cy="326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3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2F24172-43EB-46A8-9103-84CC2DF77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818" y="205914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Каждый фрейм передаем в нейронную сеть. Она анализирует их и выдает процент отклонений в дыхании, а так же характер </a:t>
            </a:r>
            <a:r>
              <a:rPr lang="ru-RU" sz="2600">
                <a:cs typeface="Calibri" panose="020F0502020204030204"/>
              </a:rPr>
              <a:t>отклонения</a:t>
            </a:r>
            <a:r>
              <a:rPr lang="ru-RU">
                <a:cs typeface="Calibri" panose="020F0502020204030204"/>
              </a:rPr>
              <a:t> (хрипы и/или трески). 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Результат нейронная сеть отправляет обратно пользователю в ВКонтакте.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11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1801B2E-269E-4D0E-870D-CBDE8FEEB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813" y="10498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Вот как выглядит сам бот.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Сначала он автоматически приветствует пользователя. Затем </a:t>
            </a:r>
            <a:r>
              <a:rPr lang="ru-RU" sz="2600" dirty="0">
                <a:cs typeface="Calibri" panose="020F0502020204030204"/>
              </a:rPr>
              <a:t>пользователь</a:t>
            </a:r>
            <a:r>
              <a:rPr lang="ru-RU" dirty="0">
                <a:cs typeface="Calibri" panose="020F0502020204030204"/>
              </a:rPr>
              <a:t> отправляет ему свое голосовое сообщение. 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Далее бот определяет вероятность отклонений в дыхании.</a:t>
            </a:r>
          </a:p>
        </p:txBody>
      </p:sp>
      <p:pic>
        <p:nvPicPr>
          <p:cNvPr id="4" name="Рисунок 4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E4A2E39-9CC2-4F0F-A02A-BB9F3D446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593" y="2317955"/>
            <a:ext cx="2604073" cy="4348315"/>
          </a:xfrm>
          <a:prstGeom prst="rect">
            <a:avLst/>
          </a:prstGeom>
        </p:spPr>
      </p:pic>
      <p:pic>
        <p:nvPicPr>
          <p:cNvPr id="2" name="Рисунок 4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AF2122C5-9831-4CCE-98BC-0609739F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835" y="2300332"/>
            <a:ext cx="2628654" cy="433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15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297D917-8891-4688-9EBC-E19E0916C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757" y="33942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Если </a:t>
            </a:r>
            <a:r>
              <a:rPr lang="ru-RU" sz="2600">
                <a:cs typeface="Calibri" panose="020F0502020204030204"/>
              </a:rPr>
              <a:t>отклонения</a:t>
            </a:r>
            <a:r>
              <a:rPr lang="ru-RU">
                <a:cs typeface="Calibri" panose="020F0502020204030204"/>
              </a:rPr>
              <a:t> все-таки есть, бот отправляет, что он нашел в </a:t>
            </a:r>
            <a:r>
              <a:rPr lang="ru-RU" sz="2600" dirty="0">
                <a:cs typeface="Calibri" panose="020F0502020204030204"/>
              </a:rPr>
              <a:t>аудиозаписи</a:t>
            </a:r>
            <a:r>
              <a:rPr lang="ru-RU" dirty="0">
                <a:cs typeface="Calibri" panose="020F0502020204030204"/>
              </a:rPr>
              <a:t> (хрипы и/или трески), к какому врачу стоит сходить и какие лекарства он может выписать.</a:t>
            </a:r>
          </a:p>
        </p:txBody>
      </p:sp>
      <p:pic>
        <p:nvPicPr>
          <p:cNvPr id="4" name="Рисунок 4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426B4C30-D564-4229-B0E8-DA40E3E6C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307" y="1909128"/>
            <a:ext cx="2665525" cy="4446638"/>
          </a:xfrm>
          <a:prstGeom prst="rect">
            <a:avLst/>
          </a:prstGeom>
        </p:spPr>
      </p:pic>
      <p:pic>
        <p:nvPicPr>
          <p:cNvPr id="6" name="Рисунок 6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7FEFBF1-8BFB-40B4-A89B-BA323CB12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555" y="1904491"/>
            <a:ext cx="2653234" cy="444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41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E88D1D2-EACE-47ED-8902-83DD4298D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290" y="3827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Теперь поговорим подробнее про саму нейронную сеть.</a:t>
            </a:r>
            <a:endParaRPr lang="ru-RU" dirty="0"/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Для ее создания (как и для создания всей программы в целом) </a:t>
            </a:r>
            <a:r>
              <a:rPr lang="ru-RU" sz="2600">
                <a:cs typeface="Calibri" panose="020F0502020204030204"/>
              </a:rPr>
              <a:t>использовался</a:t>
            </a:r>
            <a:r>
              <a:rPr lang="ru-RU">
                <a:cs typeface="Calibri" panose="020F0502020204030204"/>
              </a:rPr>
              <a:t> язык Python[2], так как он имеет множество </a:t>
            </a:r>
            <a:r>
              <a:rPr lang="ru-RU" dirty="0">
                <a:cs typeface="Calibri" panose="020F0502020204030204"/>
              </a:rPr>
              <a:t>библиотек, которые позволяют проще строить нейронные сети. </a:t>
            </a:r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Для построения нейронной сети использовалась библиотека Keras</a:t>
            </a:r>
            <a:r>
              <a:rPr lang="ru-RU">
                <a:cs typeface="Calibri" panose="020F0502020204030204"/>
              </a:rPr>
              <a:t>[3].  Она позволяет строить нейронные сети с более сложной </a:t>
            </a:r>
            <a:r>
              <a:rPr lang="ru-RU" dirty="0">
                <a:cs typeface="Calibri" panose="020F0502020204030204"/>
              </a:rPr>
              <a:t>архитектурой. </a:t>
            </a:r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023B802C-0246-4CD0-8952-690945E4D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852" y="4084883"/>
            <a:ext cx="4051539" cy="1721859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EBFCEF8D-31AA-414E-B96F-9D14C0C7C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683" y="4223708"/>
            <a:ext cx="3188898" cy="145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26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E87B80-5745-4445-B048-419748472FFD}"/>
              </a:ext>
            </a:extLst>
          </p:cNvPr>
          <p:cNvSpPr txBox="1"/>
          <p:nvPr/>
        </p:nvSpPr>
        <p:spPr>
          <a:xfrm>
            <a:off x="803787" y="1700981"/>
            <a:ext cx="11174360" cy="369331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/>
              <a:t>    Нейронной сети необходимо не только считать вероятность отклонений, но и вероятность того, что данный отрезок аудиозаписи -  шум. Поэтому наша нейронная сеть как бы состоит из трех частей: ​</a:t>
            </a:r>
            <a:endParaRPr lang="en-US" sz="2600" dirty="0">
              <a:cs typeface="Calibri"/>
            </a:endParaRPr>
          </a:p>
          <a:p>
            <a:endParaRPr lang="en-US" sz="2600" dirty="0"/>
          </a:p>
          <a:p>
            <a:r>
              <a:rPr lang="en-US" sz="2600"/>
              <a:t>    1) Определение того, что данный отрезок -  шум ​</a:t>
            </a:r>
            <a:endParaRPr lang="en-US" sz="2600" dirty="0">
              <a:cs typeface="Calibri"/>
            </a:endParaRPr>
          </a:p>
          <a:p>
            <a:endParaRPr lang="en-US" sz="2600" dirty="0"/>
          </a:p>
          <a:p>
            <a:r>
              <a:rPr lang="en-US" sz="2600"/>
              <a:t>    2) Приглушение шумов ​</a:t>
            </a:r>
            <a:endParaRPr lang="en-US" sz="2600" dirty="0">
              <a:cs typeface="Calibri"/>
            </a:endParaRPr>
          </a:p>
          <a:p>
            <a:endParaRPr lang="en-US" sz="2600" dirty="0"/>
          </a:p>
          <a:p>
            <a:r>
              <a:rPr lang="en-US" sz="2600"/>
              <a:t>    3) Определение вероятности отклонений</a:t>
            </a:r>
            <a:endParaRPr lang="en-US" sz="2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2349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D97955A-BDE3-433F-8058-BA9BE34C4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587" y="35078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 panose="020F0502020204030204"/>
              </a:rPr>
              <a:t>    Чем больше шума в данном отрезке аудиозаписи, тем меньше будем опираться на него в определении отклонений в </a:t>
            </a:r>
            <a:r>
              <a:rPr lang="ru-RU" dirty="0">
                <a:cs typeface="Calibri" panose="020F0502020204030204"/>
              </a:rPr>
              <a:t>дыхании, как бы приглушая его (оранжевый блок)</a:t>
            </a:r>
            <a:endParaRPr lang="ru-RU" dirty="0"/>
          </a:p>
        </p:txBody>
      </p:sp>
      <p:pic>
        <p:nvPicPr>
          <p:cNvPr id="5" name="Рисунок 5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70B61B57-DDC9-4AEF-A620-54F24106A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576" y="1521496"/>
            <a:ext cx="5102941" cy="511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0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3BD1389-051B-4D72-973D-FCE0AF160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361" y="187478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Для обучения нейронной сети были найдены аудиозаписи, которые уже размечены на шум/не шум и наличие тресков и/или хрипов, а некоторые аудиозаписи мы записывали и размечали сами.</a:t>
            </a:r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Нам удалось повысить точность распознавания отклонений благодаря увеличению количества аудиозаписей. Для этого они немного редактировались (накладывались некоторые шумы)</a:t>
            </a:r>
          </a:p>
        </p:txBody>
      </p:sp>
    </p:spTree>
    <p:extLst>
      <p:ext uri="{BB962C8B-B14F-4D97-AF65-F5344CB8AC3E}">
        <p14:creationId xmlns:p14="http://schemas.microsoft.com/office/powerpoint/2010/main" val="265315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CECDF-E575-46CD-A2E6-C0EFF88BB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3232" y="-3585"/>
            <a:ext cx="2920181" cy="1325563"/>
          </a:xfrm>
        </p:spPr>
        <p:txBody>
          <a:bodyPr/>
          <a:lstStyle/>
          <a:p>
            <a:r>
              <a:rPr lang="ru-RU">
                <a:cs typeface="Calibri Light"/>
              </a:rPr>
              <a:t>Результаты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913533-19A4-4114-A133-07B71738B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586" y="185020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/>
              </a:rPr>
              <a:t>    Нейронная сеть хорошо справилась с поставленной задачей. </a:t>
            </a:r>
            <a:endParaRPr lang="ru-RU"/>
          </a:p>
          <a:p>
            <a:pPr marL="0" indent="0">
              <a:buNone/>
            </a:pPr>
            <a:r>
              <a:rPr lang="ru-RU" dirty="0">
                <a:cs typeface="Calibri"/>
              </a:rPr>
              <a:t>    Точность определения вида отклонения в дыхании близка к 60% </a:t>
            </a:r>
            <a:r>
              <a:rPr lang="ru-RU">
                <a:cs typeface="Calibri"/>
              </a:rPr>
              <a:t>(дыхание без отклонений, хрипы и/или трески)</a:t>
            </a:r>
          </a:p>
          <a:p>
            <a:pPr marL="0" indent="0">
              <a:buNone/>
            </a:pPr>
            <a:r>
              <a:rPr lang="ru-RU">
                <a:cs typeface="Calibri"/>
              </a:rPr>
              <a:t>    При этом определение наличия отклонений без распределения на виды более точное. </a:t>
            </a:r>
          </a:p>
          <a:p>
            <a:pPr marL="0" indent="0">
              <a:buNone/>
            </a:pPr>
            <a:r>
              <a:rPr lang="ru-RU">
                <a:cs typeface="Calibri"/>
              </a:rPr>
              <a:t>    А это важнее, ведь человек хочет знать </a:t>
            </a:r>
            <a:r>
              <a:rPr lang="ru-RU" dirty="0">
                <a:cs typeface="Calibri"/>
              </a:rPr>
              <a:t>именно наличие или отсутствие отклонений в дыхании, чтобы дальше пройти обследование у врачей.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397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B0B22E-07F5-4852-9ED0-BA15B5495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362" y="70157"/>
            <a:ext cx="2490020" cy="1325563"/>
          </a:xfrm>
        </p:spPr>
        <p:txBody>
          <a:bodyPr>
            <a:normAutofit/>
          </a:bodyPr>
          <a:lstStyle/>
          <a:p>
            <a:r>
              <a:rPr lang="ru-RU" dirty="0">
                <a:cs typeface="Calibri Light"/>
              </a:rPr>
              <a:t>Вывод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55702-644C-4EC7-A460-755F21292116}"/>
              </a:ext>
            </a:extLst>
          </p:cNvPr>
          <p:cNvSpPr txBox="1"/>
          <p:nvPr/>
        </p:nvSpPr>
        <p:spPr>
          <a:xfrm>
            <a:off x="594853" y="1221657"/>
            <a:ext cx="11186651" cy="529375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600">
                <a:cs typeface="Segoe UI"/>
              </a:rPr>
              <a:t>    Данный инструмент для поиска отклонений в дыхании человека показывает высокую точность и уже может использоваться широким кругом лиц, </a:t>
            </a:r>
            <a:r>
              <a:rPr lang="ru-RU" sz="2600" dirty="0">
                <a:cs typeface="Segoe UI"/>
              </a:rPr>
              <a:t>благодаря небольшой цене и высокой эффективности.</a:t>
            </a:r>
            <a:endParaRPr lang="ru-RU" dirty="0"/>
          </a:p>
          <a:p>
            <a:endParaRPr lang="ru-RU" sz="2600" dirty="0">
              <a:cs typeface="Segoe UI"/>
            </a:endParaRPr>
          </a:p>
          <a:p>
            <a:r>
              <a:rPr lang="ru-RU" sz="2600">
                <a:cs typeface="Segoe UI"/>
              </a:rPr>
              <a:t>    Использование электронного стетоскопа позволило уменьшить количество шумов и </a:t>
            </a:r>
            <a:r>
              <a:rPr lang="ru-RU" sz="2600">
                <a:cs typeface="Calibri"/>
              </a:rPr>
              <a:t>повысить точность распознавания отклонений.</a:t>
            </a:r>
            <a:endParaRPr lang="ru-RU" sz="2600" dirty="0">
              <a:cs typeface="Segoe UI"/>
            </a:endParaRPr>
          </a:p>
          <a:p>
            <a:r>
              <a:rPr lang="ru-RU" sz="2600">
                <a:cs typeface="Segoe UI"/>
              </a:rPr>
              <a:t>​</a:t>
            </a:r>
            <a:endParaRPr lang="ru-RU"/>
          </a:p>
          <a:p>
            <a:r>
              <a:rPr lang="ru-RU" sz="2600">
                <a:cs typeface="Segoe UI"/>
              </a:rPr>
              <a:t>    Рекуррентная нейронная сеть показала, что она способна работать с задачами такой природы. </a:t>
            </a:r>
          </a:p>
          <a:p>
            <a:endParaRPr lang="ru-RU" sz="2600" dirty="0">
              <a:cs typeface="Segoe UI"/>
            </a:endParaRPr>
          </a:p>
          <a:p>
            <a:r>
              <a:rPr lang="ru-RU" sz="2600">
                <a:cs typeface="Segoe UI"/>
              </a:rPr>
              <a:t>    Для </a:t>
            </a:r>
            <a:r>
              <a:rPr lang="ru-RU" sz="2600">
                <a:cs typeface="Calibri"/>
              </a:rPr>
              <a:t>повышения точности распознавания отклонений</a:t>
            </a:r>
            <a:r>
              <a:rPr lang="ru-RU" sz="2600">
                <a:cs typeface="Segoe UI"/>
              </a:rPr>
              <a:t> требуется увеличить число аудиофайлов для тренировки нейронной сети.</a:t>
            </a: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9957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940CC32-8B1F-4949-AAD5-669AA8578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071" y="1161948"/>
            <a:ext cx="10515600" cy="593678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>
                <a:cs typeface="Calibri" panose="020F0502020204030204"/>
              </a:rPr>
              <a:t>    1. World Health </a:t>
            </a:r>
            <a:r>
              <a:rPr lang="ru-RU" err="1">
                <a:cs typeface="Calibri" panose="020F0502020204030204"/>
              </a:rPr>
              <a:t>Organization</a:t>
            </a:r>
            <a:r>
              <a:rPr lang="ru-RU">
                <a:cs typeface="Calibri" panose="020F0502020204030204"/>
              </a:rPr>
              <a:t> - специальное учреждение </a:t>
            </a:r>
            <a:r>
              <a:rPr lang="ru-RU" dirty="0">
                <a:cs typeface="Calibri" panose="020F0502020204030204"/>
              </a:rPr>
              <a:t>Организации Объединённых Наций, состоящее из 194 государств-</a:t>
            </a:r>
            <a:r>
              <a:rPr lang="ru-RU">
                <a:cs typeface="Calibri" panose="020F0502020204030204"/>
              </a:rPr>
              <a:t>членов, основная функция которого лежит в решении международных проблем здравоохранения населения Земли.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2. Python - высокоуровневый язык программирования общего </a:t>
            </a:r>
            <a:r>
              <a:rPr lang="ru-RU" dirty="0">
                <a:cs typeface="Calibri" panose="020F0502020204030204"/>
              </a:rPr>
              <a:t>назначения, ориентированный на повышение производительности </a:t>
            </a:r>
            <a:r>
              <a:rPr lang="ru-RU">
                <a:cs typeface="Calibri" panose="020F0502020204030204"/>
              </a:rPr>
              <a:t>разработчика и читаемости кода. Синтаксис ядра </a:t>
            </a:r>
            <a:r>
              <a:rPr lang="ru-RU" err="1">
                <a:cs typeface="Calibri" panose="020F0502020204030204"/>
              </a:rPr>
              <a:t>Python</a:t>
            </a:r>
            <a:r>
              <a:rPr lang="ru-RU" dirty="0">
                <a:cs typeface="Calibri" panose="020F0502020204030204"/>
              </a:rPr>
              <a:t> минималистичен. В то же время стандартная библиотека включает большой объём полезных функций.</a:t>
            </a:r>
          </a:p>
          <a:p>
            <a:pPr marL="0" indent="0">
              <a:buNone/>
            </a:pPr>
            <a:r>
              <a:rPr lang="ru-RU">
                <a:cs typeface="Calibri" panose="020F0502020204030204"/>
              </a:rPr>
              <a:t>    3. Keras -  открытая нейросетевая библиотека, написанная на </a:t>
            </a:r>
            <a:r>
              <a:rPr lang="ru-RU" dirty="0">
                <a:cs typeface="Calibri" panose="020F0502020204030204"/>
              </a:rPr>
              <a:t>языке Python. Она представляет собой надстройку над </a:t>
            </a:r>
            <a:r>
              <a:rPr lang="ru-RU">
                <a:cs typeface="Calibri" panose="020F0502020204030204"/>
              </a:rPr>
              <a:t>фреймворками Deeplearning4j, </a:t>
            </a:r>
            <a:r>
              <a:rPr lang="ru-RU" err="1">
                <a:cs typeface="Calibri" panose="020F0502020204030204"/>
              </a:rPr>
              <a:t>TensorFlow</a:t>
            </a:r>
            <a:r>
              <a:rPr lang="ru-RU">
                <a:cs typeface="Calibri" panose="020F0502020204030204"/>
              </a:rPr>
              <a:t> и </a:t>
            </a:r>
            <a:r>
              <a:rPr lang="ru-RU" err="1">
                <a:cs typeface="Calibri" panose="020F0502020204030204"/>
              </a:rPr>
              <a:t>Theano</a:t>
            </a:r>
            <a:r>
              <a:rPr lang="ru-RU" dirty="0">
                <a:cs typeface="Calibri" panose="020F0502020204030204"/>
              </a:rPr>
              <a:t>. Нацелена на оперативную работу с сетями глубинного обучения, при этом спроектирована так, чтобы быть компактной, модульной и расширяемой.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50CCA0-A368-421C-B7AE-0F848554A2C0}"/>
              </a:ext>
            </a:extLst>
          </p:cNvPr>
          <p:cNvSpPr txBox="1"/>
          <p:nvPr/>
        </p:nvSpPr>
        <p:spPr>
          <a:xfrm>
            <a:off x="877529" y="152401"/>
            <a:ext cx="10793359" cy="76944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400" dirty="0">
                <a:latin typeface="Calibri Light"/>
                <a:cs typeface="Calibri"/>
              </a:rPr>
              <a:t>Определения и пояснения 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77608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3995D-D657-4EE9-A277-970415E53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5616" y="2603818"/>
            <a:ext cx="10515600" cy="1325563"/>
          </a:xfrm>
        </p:spPr>
        <p:txBody>
          <a:bodyPr/>
          <a:lstStyle/>
          <a:p>
            <a:r>
              <a:rPr lang="ru-RU" sz="4800" dirty="0">
                <a:cs typeface="Calibri Light"/>
              </a:rPr>
              <a:t>Спасибо за внимание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8571B4-CAA6-4A32-8F09-52CA52D52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3329" y="5795399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cs typeface="Calibri"/>
              </a:rPr>
              <a:t>Связь с нами - vk.com/</a:t>
            </a:r>
            <a:r>
              <a:rPr lang="ru-RU" err="1">
                <a:cs typeface="Calibri"/>
              </a:rPr>
              <a:t>tikhonmavrin.json</a:t>
            </a:r>
          </a:p>
        </p:txBody>
      </p:sp>
    </p:spTree>
    <p:extLst>
      <p:ext uri="{BB962C8B-B14F-4D97-AF65-F5344CB8AC3E}">
        <p14:creationId xmlns:p14="http://schemas.microsoft.com/office/powerpoint/2010/main" val="8882475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20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Рекуррентная нейронная сеть для поиска отклонений  в дыхании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</vt:lpstr>
      <vt:lpstr>Вывод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</dc:title>
  <dc:creator/>
  <cp:revision>2474</cp:revision>
  <dcterms:created xsi:type="dcterms:W3CDTF">2012-07-30T23:42:41Z</dcterms:created>
  <dcterms:modified xsi:type="dcterms:W3CDTF">2019-03-18T20:04:29Z</dcterms:modified>
</cp:coreProperties>
</file>