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1" autoAdjust="0"/>
  </p:normalViewPr>
  <p:slideViewPr>
    <p:cSldViewPr>
      <p:cViewPr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C33590-CE3C-4565-83F8-D5373E34E7AB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C4508A7-582E-413E-BD29-7A1F507CA95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1268760"/>
            <a:ext cx="4824536" cy="280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Назначение: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загрузка и перевозка грузов космических кораблей </a:t>
            </a:r>
            <a:r>
              <a:rPr lang="ru-RU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упакованых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стандартные контейнеры по территории </a:t>
            </a:r>
            <a:r>
              <a:rPr lang="ru-RU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космопорта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Идея: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 автоматически следует по маршруту и загружает грузы на остановочных пунктах - грузовых терминалах космических кораблей.</a:t>
            </a:r>
          </a:p>
          <a:p>
            <a:pPr marL="0" indent="0">
              <a:buNone/>
            </a:pP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372" y="332656"/>
            <a:ext cx="8291264" cy="778098"/>
          </a:xfrm>
        </p:spPr>
        <p:txBody>
          <a:bodyPr>
            <a:normAutofit fontScale="90000"/>
          </a:bodyPr>
          <a:lstStyle/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Государственное бюджетное учреждение дополнительного образования Дворец детского (юношеского) творчества </a:t>
            </a:r>
            <a:b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Фрунзенского района Санкт-Петербурга</a:t>
            </a:r>
            <a:b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Робот беспилотный перевозчик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RBWP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3287349" cy="24655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4149081"/>
            <a:ext cx="8568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Сфера применения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космопорт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будущего.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 развитием межпланетных сообщений увеличится количество стандартных грузов (полезные ископаемые и иные товары повышенного спроса), которые не требуют человеческого участия при транспортировке и сортировке. Также расстояния между разгружаемыми кораблями будут немаленькими, что сделает разгрузку непростой задачей . С этими задачами и будут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справлятся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стандартные беспилотные перевозчики в различных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космопортах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 также применение на современных грузовых терминалах, горнодобывающих комплексах и в других областях промышленности и услуг. </a:t>
            </a:r>
          </a:p>
        </p:txBody>
      </p:sp>
    </p:spTree>
    <p:extLst>
      <p:ext uri="{BB962C8B-B14F-4D97-AF65-F5344CB8AC3E}">
        <p14:creationId xmlns:p14="http://schemas.microsoft.com/office/powerpoint/2010/main" val="42017852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Возможности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RBWP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передвигается вперед, поворачивает, следует вдоль линии, останавливается в точке загрузки/разгрузки, автоматически загружает груз.</a:t>
            </a:r>
          </a:p>
          <a:p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Аналоги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 робот-перевозчик (Лицей № 14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г.Тамбова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Lego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Перевозчик (Челябинск).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Технические характеристики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RBWP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робот создан на базе конструктора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Lego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Mindstorms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NXT 2.0.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Электронные компоненты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RBWP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микроконтроллер NXT, 3 стандартных мотора NXT, датчик освещенности NXT, ультразвуковой датчик NXT.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Программные компоненты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RBWP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среда NXT-G, для движения по линии использован алгоритм релейного регулятора .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Обратная связь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RBWP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датчик освещенности для следования по линии, ультразвуковой датчик для обнаружения остановочных пунктов.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2674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6016" y="5733256"/>
            <a:ext cx="41764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/>
              <a:t>Богатырев Арсений</a:t>
            </a:r>
            <a:r>
              <a:rPr lang="ru-RU" sz="1400" dirty="0" smtClean="0"/>
              <a:t>, 9 лет, 3 класс</a:t>
            </a:r>
          </a:p>
          <a:p>
            <a:pPr algn="r"/>
            <a:r>
              <a:rPr lang="ru-RU" sz="1400" dirty="0" smtClean="0"/>
              <a:t>ГБУ ДО ДДЮТ Фрунзенского района СПБ</a:t>
            </a:r>
          </a:p>
          <a:p>
            <a:pPr algn="r"/>
            <a:r>
              <a:rPr lang="ru-RU" sz="1400" dirty="0" smtClean="0"/>
              <a:t>«Робототехника» </a:t>
            </a:r>
            <a:r>
              <a:rPr lang="en-US" sz="1400" dirty="0" smtClean="0"/>
              <a:t>1-</a:t>
            </a:r>
            <a:r>
              <a:rPr lang="ru-RU" sz="1400" dirty="0" smtClean="0"/>
              <a:t>й год </a:t>
            </a:r>
            <a:r>
              <a:rPr lang="ru-RU" sz="1400" dirty="0" smtClean="0"/>
              <a:t>обучения</a:t>
            </a:r>
            <a:endParaRPr lang="en-US" sz="1400" dirty="0"/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971600" y="764704"/>
            <a:ext cx="2679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Алгоритм работы</a:t>
            </a:r>
            <a:endParaRPr lang="ru-RU" b="1" dirty="0"/>
          </a:p>
        </p:txBody>
      </p:sp>
      <p:grpSp>
        <p:nvGrpSpPr>
          <p:cNvPr id="168" name="Группа 167"/>
          <p:cNvGrpSpPr/>
          <p:nvPr/>
        </p:nvGrpSpPr>
        <p:grpSpPr>
          <a:xfrm>
            <a:off x="1006699" y="1164977"/>
            <a:ext cx="2714401" cy="4568280"/>
            <a:chOff x="1006699" y="1164977"/>
            <a:chExt cx="2714401" cy="4568280"/>
          </a:xfrm>
        </p:grpSpPr>
        <p:sp>
          <p:nvSpPr>
            <p:cNvPr id="3" name="Прямоугольник 1"/>
            <p:cNvSpPr>
              <a:spLocks noChangeArrowheads="1"/>
            </p:cNvSpPr>
            <p:nvPr/>
          </p:nvSpPr>
          <p:spPr bwMode="auto">
            <a:xfrm>
              <a:off x="1673224" y="1164977"/>
              <a:ext cx="1114425" cy="48269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Старт</a:t>
              </a:r>
              <a:endPara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Шестиугольник 4"/>
            <p:cNvSpPr>
              <a:spLocks noChangeArrowheads="1"/>
            </p:cNvSpPr>
            <p:nvPr/>
          </p:nvSpPr>
          <p:spPr bwMode="auto">
            <a:xfrm>
              <a:off x="1628775" y="1946126"/>
              <a:ext cx="1219200" cy="568325"/>
            </a:xfrm>
            <a:prstGeom prst="hexagon">
              <a:avLst>
                <a:gd name="adj" fmla="val 24997"/>
                <a:gd name="vf" fmla="val 115470"/>
              </a:avLst>
            </a:prstGeom>
            <a:solidFill>
              <a:srgbClr val="FFFFFF"/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1400" dirty="0" smtClean="0">
                  <a:latin typeface="Calibri" pitchFamily="34" charset="0"/>
                  <a:cs typeface="Times New Roman" pitchFamily="18" charset="0"/>
                </a:rPr>
                <a:t>УЗ</a:t>
              </a:r>
              <a:endPara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Прямоугольник 5"/>
            <p:cNvSpPr>
              <a:spLocks noChangeArrowheads="1"/>
            </p:cNvSpPr>
            <p:nvPr/>
          </p:nvSpPr>
          <p:spPr bwMode="auto">
            <a:xfrm>
              <a:off x="1362162" y="2927349"/>
              <a:ext cx="1720676" cy="7143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Следование по маршруту</a:t>
              </a:r>
              <a:endPara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" name="Прямая со стрелкой 5"/>
            <p:cNvCxnSpPr>
              <a:endCxn id="5" idx="0"/>
            </p:cNvCxnSpPr>
            <p:nvPr/>
          </p:nvCxnSpPr>
          <p:spPr>
            <a:xfrm>
              <a:off x="2222500" y="2514451"/>
              <a:ext cx="0" cy="412898"/>
            </a:xfrm>
            <a:prstGeom prst="straightConnector1">
              <a:avLst/>
            </a:prstGeom>
            <a:ln w="19050" cmpd="sng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>
              <a:stCxn id="5" idx="2"/>
            </p:cNvCxnSpPr>
            <p:nvPr/>
          </p:nvCxnSpPr>
          <p:spPr>
            <a:xfrm>
              <a:off x="2222500" y="3641724"/>
              <a:ext cx="0" cy="219324"/>
            </a:xfrm>
            <a:prstGeom prst="line">
              <a:avLst/>
            </a:prstGeom>
            <a:ln w="1905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2206626" y="3861048"/>
              <a:ext cx="1213246" cy="0"/>
            </a:xfrm>
            <a:prstGeom prst="line">
              <a:avLst/>
            </a:prstGeom>
            <a:ln w="1905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3419872" y="2230289"/>
              <a:ext cx="0" cy="1630759"/>
            </a:xfrm>
            <a:prstGeom prst="line">
              <a:avLst/>
            </a:prstGeom>
            <a:ln w="1905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>
              <a:endCxn id="4" idx="0"/>
            </p:cNvCxnSpPr>
            <p:nvPr/>
          </p:nvCxnSpPr>
          <p:spPr>
            <a:xfrm flipH="1">
              <a:off x="2847975" y="2230288"/>
              <a:ext cx="571897" cy="1"/>
            </a:xfrm>
            <a:prstGeom prst="straightConnector1">
              <a:avLst/>
            </a:prstGeom>
            <a:ln w="19050" cmpd="sng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>
              <a:stCxn id="4" idx="3"/>
            </p:cNvCxnSpPr>
            <p:nvPr/>
          </p:nvCxnSpPr>
          <p:spPr>
            <a:xfrm flipH="1" flipV="1">
              <a:off x="1006699" y="2230288"/>
              <a:ext cx="622076" cy="1"/>
            </a:xfrm>
            <a:prstGeom prst="line">
              <a:avLst/>
            </a:prstGeom>
            <a:ln w="1905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006699" y="2230289"/>
              <a:ext cx="0" cy="1728936"/>
            </a:xfrm>
            <a:prstGeom prst="line">
              <a:avLst/>
            </a:prstGeom>
            <a:ln w="1905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006699" y="3959225"/>
              <a:ext cx="1199927" cy="0"/>
            </a:xfrm>
            <a:prstGeom prst="line">
              <a:avLst/>
            </a:prstGeom>
            <a:ln w="1905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>
              <a:endCxn id="15" idx="0"/>
            </p:cNvCxnSpPr>
            <p:nvPr/>
          </p:nvCxnSpPr>
          <p:spPr>
            <a:xfrm>
              <a:off x="2222500" y="3959225"/>
              <a:ext cx="0" cy="295126"/>
            </a:xfrm>
            <a:prstGeom prst="straightConnector1">
              <a:avLst/>
            </a:prstGeom>
            <a:ln w="19050" cmpd="sng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Прямоугольник 18"/>
            <p:cNvSpPr>
              <a:spLocks noChangeArrowheads="1"/>
            </p:cNvSpPr>
            <p:nvPr/>
          </p:nvSpPr>
          <p:spPr bwMode="auto">
            <a:xfrm>
              <a:off x="1362162" y="4254351"/>
              <a:ext cx="1720676" cy="5111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Остановка</a:t>
              </a:r>
              <a:endPara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рямоугольник 19"/>
            <p:cNvSpPr>
              <a:spLocks noChangeArrowheads="1"/>
            </p:cNvSpPr>
            <p:nvPr/>
          </p:nvSpPr>
          <p:spPr bwMode="auto">
            <a:xfrm>
              <a:off x="1362162" y="5085184"/>
              <a:ext cx="1720676" cy="448816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Загрузка</a:t>
              </a:r>
              <a:endPara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Прямая со стрелкой 16"/>
            <p:cNvCxnSpPr>
              <a:stCxn id="15" idx="2"/>
              <a:endCxn id="16" idx="0"/>
            </p:cNvCxnSpPr>
            <p:nvPr/>
          </p:nvCxnSpPr>
          <p:spPr>
            <a:xfrm>
              <a:off x="2222500" y="4765526"/>
              <a:ext cx="0" cy="319658"/>
            </a:xfrm>
            <a:prstGeom prst="straightConnector1">
              <a:avLst/>
            </a:prstGeom>
            <a:ln w="19050" cmpd="sng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2222500" y="1647676"/>
              <a:ext cx="0" cy="292100"/>
            </a:xfrm>
            <a:prstGeom prst="straightConnector1">
              <a:avLst/>
            </a:prstGeom>
            <a:ln w="19050" cmpd="sng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2222500" y="5733256"/>
              <a:ext cx="1498600" cy="1"/>
            </a:xfrm>
            <a:prstGeom prst="line">
              <a:avLst/>
            </a:prstGeom>
            <a:ln w="1905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3721100" y="1793726"/>
              <a:ext cx="0" cy="3939531"/>
            </a:xfrm>
            <a:prstGeom prst="line">
              <a:avLst/>
            </a:prstGeom>
            <a:ln w="19050" cmpd="sng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flipH="1">
              <a:off x="2206626" y="1793726"/>
              <a:ext cx="1514474" cy="0"/>
            </a:xfrm>
            <a:prstGeom prst="straightConnector1">
              <a:avLst/>
            </a:prstGeom>
            <a:ln w="19050" cmpd="sng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Прямая соединительная линия 136"/>
            <p:cNvCxnSpPr>
              <a:stCxn id="16" idx="2"/>
            </p:cNvCxnSpPr>
            <p:nvPr/>
          </p:nvCxnSpPr>
          <p:spPr>
            <a:xfrm>
              <a:off x="2222500" y="5534000"/>
              <a:ext cx="0" cy="199257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Группа 166"/>
          <p:cNvGrpSpPr/>
          <p:nvPr/>
        </p:nvGrpSpPr>
        <p:grpSpPr>
          <a:xfrm>
            <a:off x="4788024" y="2070204"/>
            <a:ext cx="4213745" cy="2086590"/>
            <a:chOff x="4788024" y="2070204"/>
            <a:chExt cx="4213745" cy="2086590"/>
          </a:xfrm>
        </p:grpSpPr>
        <p:sp>
          <p:nvSpPr>
            <p:cNvPr id="139" name="Прямоугольник 138"/>
            <p:cNvSpPr/>
            <p:nvPr/>
          </p:nvSpPr>
          <p:spPr>
            <a:xfrm>
              <a:off x="4788024" y="2720900"/>
              <a:ext cx="1152128" cy="3247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Овал 139"/>
            <p:cNvSpPr/>
            <p:nvPr/>
          </p:nvSpPr>
          <p:spPr>
            <a:xfrm>
              <a:off x="5217668" y="3284536"/>
              <a:ext cx="288480" cy="2884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6454401" y="3284536"/>
              <a:ext cx="288480" cy="2884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308304" y="3284536"/>
              <a:ext cx="288480" cy="2884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Прямоугольник с одним скругленным углом 142"/>
            <p:cNvSpPr/>
            <p:nvPr/>
          </p:nvSpPr>
          <p:spPr>
            <a:xfrm>
              <a:off x="6084168" y="3189646"/>
              <a:ext cx="1728192" cy="94890"/>
            </a:xfrm>
            <a:prstGeom prst="round1Rect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Прямоугольник 144"/>
            <p:cNvSpPr/>
            <p:nvPr/>
          </p:nvSpPr>
          <p:spPr>
            <a:xfrm>
              <a:off x="6084168" y="2514451"/>
              <a:ext cx="514473" cy="206449"/>
            </a:xfrm>
            <a:prstGeom prst="rect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Прямоугольник 145"/>
            <p:cNvSpPr/>
            <p:nvPr/>
          </p:nvSpPr>
          <p:spPr>
            <a:xfrm>
              <a:off x="7812360" y="3094757"/>
              <a:ext cx="288032" cy="334019"/>
            </a:xfrm>
            <a:prstGeom prst="rect">
              <a:avLst/>
            </a:prstGeom>
            <a:pattFill prst="wdUpDiag">
              <a:fgClr>
                <a:schemeClr val="accent1"/>
              </a:fgClr>
              <a:bgClr>
                <a:schemeClr val="bg1"/>
              </a:bgClr>
            </a:patt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0" name="Прямая соединительная линия 149"/>
            <p:cNvCxnSpPr>
              <a:stCxn id="139" idx="2"/>
              <a:endCxn id="140" idx="0"/>
            </p:cNvCxnSpPr>
            <p:nvPr/>
          </p:nvCxnSpPr>
          <p:spPr>
            <a:xfrm flipH="1">
              <a:off x="5361908" y="3045668"/>
              <a:ext cx="2180" cy="238868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Прямая соединительная линия 152"/>
            <p:cNvCxnSpPr>
              <a:endCxn id="145" idx="2"/>
            </p:cNvCxnSpPr>
            <p:nvPr/>
          </p:nvCxnSpPr>
          <p:spPr>
            <a:xfrm>
              <a:off x="5940152" y="2720900"/>
              <a:ext cx="401253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Прямая соединительная линия 155"/>
            <p:cNvCxnSpPr/>
            <p:nvPr/>
          </p:nvCxnSpPr>
          <p:spPr>
            <a:xfrm>
              <a:off x="6012160" y="2727634"/>
              <a:ext cx="329245" cy="462012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Прямоугольник 158"/>
            <p:cNvSpPr/>
            <p:nvPr/>
          </p:nvSpPr>
          <p:spPr>
            <a:xfrm>
              <a:off x="6830044" y="2727634"/>
              <a:ext cx="360040" cy="780108"/>
            </a:xfrm>
            <a:prstGeom prst="rect">
              <a:avLst/>
            </a:prstGeom>
            <a:pattFill prst="dkVert">
              <a:fgClr>
                <a:schemeClr val="accent1"/>
              </a:fgClr>
              <a:bgClr>
                <a:schemeClr val="bg1"/>
              </a:bgClr>
            </a:patt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Выноска 2 (без границы) 161"/>
            <p:cNvSpPr/>
            <p:nvPr/>
          </p:nvSpPr>
          <p:spPr>
            <a:xfrm>
              <a:off x="7812360" y="2070204"/>
              <a:ext cx="1189409" cy="547471"/>
            </a:xfrm>
            <a:prstGeom prst="callout2">
              <a:avLst>
                <a:gd name="adj1" fmla="val 51983"/>
                <a:gd name="adj2" fmla="val -4263"/>
                <a:gd name="adj3" fmla="val 51983"/>
                <a:gd name="adj4" fmla="val -15649"/>
                <a:gd name="adj5" fmla="val 214500"/>
                <a:gd name="adj6" fmla="val 11086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Датчик освещенности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64" name="Выноска 2 (без границы) 163"/>
            <p:cNvSpPr/>
            <p:nvPr/>
          </p:nvSpPr>
          <p:spPr>
            <a:xfrm flipH="1">
              <a:off x="5127354" y="2116016"/>
              <a:ext cx="866500" cy="228546"/>
            </a:xfrm>
            <a:prstGeom prst="callout2">
              <a:avLst>
                <a:gd name="adj1" fmla="val 51983"/>
                <a:gd name="adj2" fmla="val -4263"/>
                <a:gd name="adj3" fmla="val 51983"/>
                <a:gd name="adj4" fmla="val -15649"/>
                <a:gd name="adj5" fmla="val 214500"/>
                <a:gd name="adj6" fmla="val -36182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УЗ Датчик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65" name="Выноска 2 (без границы) 164"/>
            <p:cNvSpPr/>
            <p:nvPr/>
          </p:nvSpPr>
          <p:spPr>
            <a:xfrm flipH="1">
              <a:off x="5546427" y="3763491"/>
              <a:ext cx="894853" cy="393303"/>
            </a:xfrm>
            <a:prstGeom prst="callout2">
              <a:avLst>
                <a:gd name="adj1" fmla="val 51983"/>
                <a:gd name="adj2" fmla="val -4263"/>
                <a:gd name="adj3" fmla="val 51983"/>
                <a:gd name="adj4" fmla="val -15649"/>
                <a:gd name="adj5" fmla="val -107599"/>
                <a:gd name="adj6" fmla="val -61295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Механизм загрузки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6" name="TextBox 165"/>
          <p:cNvSpPr txBox="1"/>
          <p:nvPr/>
        </p:nvSpPr>
        <p:spPr>
          <a:xfrm>
            <a:off x="5324205" y="1406326"/>
            <a:ext cx="2679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Схема робота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22782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318</TotalTime>
  <Words>265</Words>
  <Application>Microsoft Office PowerPoint</Application>
  <PresentationFormat>Экран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Государственное бюджетное учреждение дополнительного образования Дворец детского (юношеского) творчества  Фрунзенского района Санкт-Петербурга Робот беспилотный перевозчик RBWP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Богатырев</dc:creator>
  <cp:lastModifiedBy>Алексей Богатырев</cp:lastModifiedBy>
  <cp:revision>26</cp:revision>
  <dcterms:created xsi:type="dcterms:W3CDTF">2018-11-29T22:05:53Z</dcterms:created>
  <dcterms:modified xsi:type="dcterms:W3CDTF">2018-12-01T09:55:37Z</dcterms:modified>
</cp:coreProperties>
</file>