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8" r:id="rId3"/>
    <p:sldId id="27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Сколько россиян выращивают комнатные цветы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8EB7-4CB5-812A-F6BB64CD8DA9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8EB7-4CB5-812A-F6BB64CD8DA9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8EB7-4CB5-812A-F6BB64CD8D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Выращивают</c:v>
                </c:pt>
                <c:pt idx="1">
                  <c:v>Не выращивают</c:v>
                </c:pt>
                <c:pt idx="2">
                  <c:v>Не готовы ухаживать за цветами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48</c:v>
                </c:pt>
                <c:pt idx="1">
                  <c:v>39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B7-4CB5-812A-F6BB64CD8DA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6FA95-AC1C-47DC-B75F-917FF2A7A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F7CFD6-4A46-48C7-A80D-FF7FB620F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29717B-D749-4A4C-951D-1210FF73F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D427CF-85CB-4ED7-9DBF-32D75A6E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734DC3-44E3-43C3-B62D-8A4653E72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41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2367F6-B870-4F8E-BA99-66AB3D828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1BA949-176D-407E-B623-3FCC24D2B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1E8FE4-873B-470F-953E-5199C09C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588E25-8395-44C8-BB3A-1256FFC03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437215-0714-4C14-8485-344FC90F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08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8A049F-52BC-49DC-A474-EFFCF9E080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2B47AF-A14E-4126-B227-1C07ABFDC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6D41C5-42E2-4E58-B193-623BF094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8BFA7-D5CD-4FF2-A1BD-4453CD754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0F2CD6-FBB7-470E-86E0-4664305C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14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C7FD1-A17E-47F6-B3B5-5F896022C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2C3524-344A-49EA-B256-9A0A90219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B3F1AE-93CE-4595-8426-E729EA936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A7FA3-3827-4055-89E1-5076710A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F5F940-AFDC-4AE2-9FAD-DDC034967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74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B7A05-4731-4AE1-AB30-ABA1C2044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B5954B-FFF9-4695-90AB-66FECDCE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AF95E3-89A4-4EE3-899C-E8FE5E554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D00CDC-B866-41C3-9C2A-355A72FB7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3598BD-B3A3-46D6-A0E6-F547D3FFC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42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38BA4-2D14-49EA-BC36-B712DB5B6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2A9EE7-8702-4A15-B1F1-299607388C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37EDE1-BA2B-4895-91C1-EBC2C357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3C4730-50F9-4FFF-BD68-3B2085C9D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B0C3F6-A4B2-487D-B9E7-41361B814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3B7D27-C623-4F13-B5FD-2547F26E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8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497528-2A6A-4031-8969-6CC22A7D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9FC287-D2D4-4B3C-B488-D4C03A8E3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560484-972E-4D18-8886-7C3A37123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9F2015-CD1D-437E-8B68-7AEC9AF9B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ACA398C-0940-439C-B628-BEEC5878C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A207B1D-7546-423B-B6AE-771B9539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994CF0-231F-4C35-8C24-16149CCA9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81E4710-0D8E-42A3-B2DE-376FF8DF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38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75864-68F3-42BD-BADE-C6E6B3BC5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2A6B689-143E-4082-9FB1-5F39E13A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6E05007-B3B5-4C33-827F-4BF018C29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7ED0097-A95F-4342-8E75-CD452383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25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29F31-6014-48DD-8A7E-DB8C16E2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F1DD9C6-02BE-4B26-B9E4-9B3F8EE2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8A7F24A-B082-49C4-8BCE-364DAD36F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8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A3ED4-FF92-4A31-B104-A1616673B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6AF18D-CE01-4B94-9CD9-45690A8A0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E4303F-B469-49F6-A685-EE3DFCBBE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B46B59-5CBA-4610-8EB4-A830528DC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996110-CD4F-4A87-AA65-94CA9A4A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A4BA07-01EC-4C67-AE1E-B9804837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61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A628C-3805-427F-971B-918D255A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FCC45C2-F010-4893-99F5-1044EA430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3B2E6F-B66E-4439-BF10-13843EF4A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E07488-FBA7-4F1B-A528-F813148B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A1975B-6472-437B-BC1C-C4DE9FF3B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ED9961-66BC-453D-97BC-BFDA6AC10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88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3A5704-43D1-4309-BB84-C1725E2B6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38F7A7-E862-46C9-A0F9-C28F1D780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080BB4-F9DF-434E-964C-F68CBCC21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AAE96-560A-4FD3-937D-AF2991C9A339}" type="datetimeFigureOut">
              <a:rPr lang="ru-RU" smtClean="0"/>
              <a:pPr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E861EB-4F10-43C3-BDAB-68A5534CE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7B6D9C-923F-4383-B354-1C87B75F1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DD111-862C-41DD-87A0-110F17B10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81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clck.ru/379e7c" TargetMode="External"/><Relationship Id="rId10" Type="http://schemas.openxmlformats.org/officeDocument/2006/relationships/image" Target="../media/image6.svg"/><Relationship Id="rId4" Type="http://schemas.openxmlformats.org/officeDocument/2006/relationships/chart" Target="../charts/chart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5" Type="http://schemas.openxmlformats.org/officeDocument/2006/relationships/image" Target="../media/image8.svg"/><Relationship Id="rId10" Type="http://schemas.microsoft.com/office/2007/relationships/hdphoto" Target="../media/hdphoto2.wdp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Фон для презентации минимализм синий - 59 фото">
            <a:extLst>
              <a:ext uri="{FF2B5EF4-FFF2-40B4-BE49-F238E27FC236}">
                <a16:creationId xmlns:a16="http://schemas.microsoft.com/office/drawing/2014/main" id="{9F4A3F4A-597B-4B72-BB9E-89C616406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C33CC702-95BE-44A6-ACA7-0D62B9FA172E}"/>
              </a:ext>
            </a:extLst>
          </p:cNvPr>
          <p:cNvGraphicFramePr/>
          <p:nvPr/>
        </p:nvGraphicFramePr>
        <p:xfrm>
          <a:off x="6820708" y="169142"/>
          <a:ext cx="5371292" cy="566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470E8AB-510A-45E6-8591-143426D4422E}"/>
              </a:ext>
            </a:extLst>
          </p:cNvPr>
          <p:cNvSpPr/>
          <p:nvPr/>
        </p:nvSpPr>
        <p:spPr>
          <a:xfrm>
            <a:off x="537363" y="6510335"/>
            <a:ext cx="1127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Segoe UI Light" panose="020B0502040204020203" pitchFamily="34" charset="0"/>
                <a:cs typeface="Segoe UI Light" panose="020B0502040204020203" pitchFamily="34" charset="0"/>
                <a:hlinkClick r:id="rId5"/>
              </a:rPr>
              <a:t>https://clck.ru/379e7c</a:t>
            </a:r>
            <a:endParaRPr lang="ru-RU" sz="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ru-RU" sz="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E94E3A-4EC2-4AA9-89A1-8D64FD77E82F}"/>
              </a:ext>
            </a:extLst>
          </p:cNvPr>
          <p:cNvSpPr/>
          <p:nvPr/>
        </p:nvSpPr>
        <p:spPr>
          <a:xfrm>
            <a:off x="-41903" y="6510335"/>
            <a:ext cx="7066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Segoe UI Light" panose="020B0502040204020203" pitchFamily="34" charset="0"/>
                <a:cs typeface="Segoe UI Light" panose="020B0502040204020203" pitchFamily="34" charset="0"/>
              </a:rPr>
              <a:t>По данным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0623031-F22A-4768-9F78-FBCF18F36F0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708" y="4879229"/>
            <a:ext cx="1675009" cy="16750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E9663BA-94D5-4A38-AF79-DBA885AF5C79}"/>
              </a:ext>
            </a:extLst>
          </p:cNvPr>
          <p:cNvSpPr txBox="1"/>
          <p:nvPr/>
        </p:nvSpPr>
        <p:spPr>
          <a:xfrm>
            <a:off x="537363" y="1755384"/>
            <a:ext cx="544620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Почти 50% россиян выращивает комнатные цветы. Существуют следующие проблемы</a:t>
            </a:r>
            <a:r>
              <a:rPr lang="en-US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:</a:t>
            </a: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Нехватка времени</a:t>
            </a: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 для полноценного ухода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Забывают поливать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500" b="1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Растения погибают</a:t>
            </a: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 при длительном </a:t>
            </a:r>
            <a:r>
              <a:rPr lang="ru-RU" sz="2500" b="1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отсутствии хозяина</a:t>
            </a:r>
          </a:p>
        </p:txBody>
      </p:sp>
      <p:pic>
        <p:nvPicPr>
          <p:cNvPr id="8" name="Рисунок 7" descr="Цветы в горшке">
            <a:extLst>
              <a:ext uri="{FF2B5EF4-FFF2-40B4-BE49-F238E27FC236}">
                <a16:creationId xmlns:a16="http://schemas.microsoft.com/office/drawing/2014/main" id="{95BE2492-6B50-4EBE-B32B-FEF55A62130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384672" y="6154919"/>
            <a:ext cx="759735" cy="759735"/>
          </a:xfrm>
          <a:prstGeom prst="rect">
            <a:avLst/>
          </a:prstGeom>
        </p:spPr>
      </p:pic>
      <p:pic>
        <p:nvPicPr>
          <p:cNvPr id="13" name="Рисунок 12" descr="Выполнить">
            <a:extLst>
              <a:ext uri="{FF2B5EF4-FFF2-40B4-BE49-F238E27FC236}">
                <a16:creationId xmlns:a16="http://schemas.microsoft.com/office/drawing/2014/main" id="{DDD4928A-A1B9-4FD0-892E-9A242AEEA7B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977824" y="6003039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35C695-5D39-4FD6-99A6-2A51D57B4511}"/>
              </a:ext>
            </a:extLst>
          </p:cNvPr>
          <p:cNvSpPr txBox="1"/>
          <p:nvPr/>
        </p:nvSpPr>
        <p:spPr>
          <a:xfrm>
            <a:off x="0" y="9111"/>
            <a:ext cx="6467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ПРОБЛЕМА, КОТОРУЮ РЕШАЕТ ПРОЕКТ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CBD625-C585-40ED-8027-54DDD6DBC40A}"/>
              </a:ext>
            </a:extLst>
          </p:cNvPr>
          <p:cNvSpPr txBox="1"/>
          <p:nvPr/>
        </p:nvSpPr>
        <p:spPr>
          <a:xfrm>
            <a:off x="-59697" y="6625241"/>
            <a:ext cx="41525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>
                <a:latin typeface="Segoe UI Light" panose="020B0502040204020203" pitchFamily="34" charset="0"/>
                <a:ea typeface="Yu Gothic UI Light" panose="020B0300000000000000" pitchFamily="34" charset="-128"/>
                <a:cs typeface="Segoe UI Light" panose="020B0502040204020203" pitchFamily="34" charset="0"/>
              </a:rPr>
              <a:t>В опросе приняли участие 8 тысяч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118549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Фон для презентации минимализм синий - 59 фото">
            <a:extLst>
              <a:ext uri="{FF2B5EF4-FFF2-40B4-BE49-F238E27FC236}">
                <a16:creationId xmlns:a16="http://schemas.microsoft.com/office/drawing/2014/main" id="{40755F33-F669-41D0-BDA1-E6C216CFF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76D9FE-A505-467F-9380-280992C72CFC}"/>
              </a:ext>
            </a:extLst>
          </p:cNvPr>
          <p:cNvSpPr txBox="1"/>
          <p:nvPr/>
        </p:nvSpPr>
        <p:spPr>
          <a:xfrm>
            <a:off x="560926" y="987309"/>
            <a:ext cx="1135537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ВершОК – устройство</a:t>
            </a:r>
            <a:r>
              <a:rPr lang="en-US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,</a:t>
            </a: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 представляющее собой умный цветочный горшок для комнатных растений</a:t>
            </a:r>
            <a:r>
              <a:rPr lang="en-US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,</a:t>
            </a: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 которая может ухаживать за растением без прямого участия человека.</a:t>
            </a:r>
          </a:p>
          <a:p>
            <a:endParaRPr lang="ru-RU" sz="2500" b="1" dirty="0">
              <a:latin typeface="Arial" panose="020B0604020202020204" pitchFamily="34" charset="0"/>
              <a:ea typeface="Yu Gothic UI Light" panose="020B0300000000000000" pitchFamily="34" charset="-128"/>
              <a:cs typeface="Arial" panose="020B0604020202020204" pitchFamily="34" charset="0"/>
            </a:endParaRPr>
          </a:p>
          <a:p>
            <a:r>
              <a:rPr lang="ru-RU" sz="2500" b="1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Функции</a:t>
            </a:r>
            <a:r>
              <a:rPr lang="en-US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Автополив.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Мониторинг температуры и влажности воздуха</a:t>
            </a:r>
            <a:r>
              <a:rPr lang="en-US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,</a:t>
            </a: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 почвы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Контроль освещённости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Контроль уровня воды для полива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Удобный интерфейс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500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В перспективе – подключение к системе умного дома</a:t>
            </a:r>
          </a:p>
        </p:txBody>
      </p:sp>
      <p:pic>
        <p:nvPicPr>
          <p:cNvPr id="16" name="Рисунок 15" descr="Преподаватель">
            <a:extLst>
              <a:ext uri="{FF2B5EF4-FFF2-40B4-BE49-F238E27FC236}">
                <a16:creationId xmlns:a16="http://schemas.microsoft.com/office/drawing/2014/main" id="{4189887D-416B-4291-88F3-094B0F8583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01928" y="3885894"/>
            <a:ext cx="3427922" cy="369933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BD6E283-661C-49F9-82D6-8B06A2D7615A}"/>
              </a:ext>
            </a:extLst>
          </p:cNvPr>
          <p:cNvSpPr txBox="1"/>
          <p:nvPr/>
        </p:nvSpPr>
        <p:spPr>
          <a:xfrm>
            <a:off x="-1" y="0"/>
            <a:ext cx="5679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РЕШЕНИЕ - ВЕРШОК</a:t>
            </a: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5D218CC1-BB81-419B-90C3-81B2B865CA33}"/>
              </a:ext>
            </a:extLst>
          </p:cNvPr>
          <p:cNvGrpSpPr/>
          <p:nvPr/>
        </p:nvGrpSpPr>
        <p:grpSpPr>
          <a:xfrm>
            <a:off x="10773660" y="4925191"/>
            <a:ext cx="1142640" cy="1343520"/>
            <a:chOff x="11141901" y="4092678"/>
            <a:chExt cx="1142640" cy="1343520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14AFAF6A-2A38-4BAC-A33D-0D37599487A7}"/>
                </a:ext>
              </a:extLst>
            </p:cNvPr>
            <p:cNvPicPr/>
            <p:nvPr/>
          </p:nvPicPr>
          <p:blipFill>
            <a:blip r:embed="rId6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1141901" y="4202118"/>
              <a:ext cx="1142640" cy="1234080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AFF224B1-7468-4F2B-935E-D4C1E4F81BBE}"/>
                </a:ext>
              </a:extLst>
            </p:cNvPr>
            <p:cNvGrpSpPr/>
            <p:nvPr/>
          </p:nvGrpSpPr>
          <p:grpSpPr>
            <a:xfrm>
              <a:off x="11428461" y="4092678"/>
              <a:ext cx="529200" cy="156240"/>
              <a:chOff x="8807040" y="2225160"/>
              <a:chExt cx="529200" cy="156240"/>
            </a:xfrm>
          </p:grpSpPr>
          <p:pic>
            <p:nvPicPr>
              <p:cNvPr id="8" name="Picture 12">
                <a:extLst>
                  <a:ext uri="{FF2B5EF4-FFF2-40B4-BE49-F238E27FC236}">
                    <a16:creationId xmlns:a16="http://schemas.microsoft.com/office/drawing/2014/main" id="{6F859BED-35FF-46B9-AB42-49D9E19301D3}"/>
                  </a:ext>
                </a:extLst>
              </p:cNvPr>
              <p:cNvPicPr/>
              <p:nvPr/>
            </p:nvPicPr>
            <p:blipFill>
              <a:blip r:embed="rId7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41105" t="34050" r="41424" b="53318"/>
              <a:stretch>
                <a:fillRect/>
              </a:stretch>
            </p:blipFill>
            <p:spPr>
              <a:xfrm>
                <a:off x="8807040" y="2225160"/>
                <a:ext cx="216720" cy="15624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" name="Picture 12">
                <a:extLst>
                  <a:ext uri="{FF2B5EF4-FFF2-40B4-BE49-F238E27FC236}">
                    <a16:creationId xmlns:a16="http://schemas.microsoft.com/office/drawing/2014/main" id="{50C82191-052C-45B4-9DFD-A6F69E793463}"/>
                  </a:ext>
                </a:extLst>
              </p:cNvPr>
              <p:cNvPicPr/>
              <p:nvPr/>
            </p:nvPicPr>
            <p:blipFill>
              <a:blip r:embed="rId7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41105" t="34050" r="41424" b="53318"/>
              <a:stretch>
                <a:fillRect/>
              </a:stretch>
            </p:blipFill>
            <p:spPr>
              <a:xfrm>
                <a:off x="8964000" y="2225160"/>
                <a:ext cx="216720" cy="15624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0" name="Picture 12">
                <a:extLst>
                  <a:ext uri="{FF2B5EF4-FFF2-40B4-BE49-F238E27FC236}">
                    <a16:creationId xmlns:a16="http://schemas.microsoft.com/office/drawing/2014/main" id="{0EE56601-59D8-4FFF-8CDB-ABED92C5CC6E}"/>
                  </a:ext>
                </a:extLst>
              </p:cNvPr>
              <p:cNvPicPr/>
              <p:nvPr/>
            </p:nvPicPr>
            <p:blipFill>
              <a:blip r:embed="rId7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41105" t="34050" r="41424" b="53318"/>
              <a:stretch>
                <a:fillRect/>
              </a:stretch>
            </p:blipFill>
            <p:spPr>
              <a:xfrm>
                <a:off x="9119520" y="2225160"/>
                <a:ext cx="216720" cy="156240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1" name="Picture 2" descr="Монитор – Бесплатные иконки: компьютер">
              <a:extLst>
                <a:ext uri="{FF2B5EF4-FFF2-40B4-BE49-F238E27FC236}">
                  <a16:creationId xmlns:a16="http://schemas.microsoft.com/office/drawing/2014/main" id="{F4CAC895-B3FF-4E54-9A89-63A923D7FB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682"/>
            <a:stretch>
              <a:fillRect/>
            </a:stretch>
          </p:blipFill>
          <p:spPr bwMode="auto">
            <a:xfrm>
              <a:off x="11508210" y="5008021"/>
              <a:ext cx="410021" cy="288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4" descr="Капли – Бесплатные иконки: природа">
              <a:extLst>
                <a:ext uri="{FF2B5EF4-FFF2-40B4-BE49-F238E27FC236}">
                  <a16:creationId xmlns:a16="http://schemas.microsoft.com/office/drawing/2014/main" id="{044BAFE1-0630-48EB-8A77-75FFDD7E61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3111" b="94667" l="4889" r="92889">
                          <a14:foregroundMark x1="37778" y1="36000" x2="41333" y2="37778"/>
                          <a14:foregroundMark x1="47111" y1="71111" x2="48444" y2="63111"/>
                          <a14:foregroundMark x1="75111" y1="71556" x2="77778" y2="63111"/>
                          <a14:foregroundMark x1="88000" y1="76444" x2="93333" y2="61778"/>
                          <a14:foregroundMark x1="40889" y1="79556" x2="47111" y2="67556"/>
                          <a14:foregroundMark x1="41600" y1="34222" x2="40000" y2="26222"/>
                          <a14:foregroundMark x1="48000" y1="66222" x2="41600" y2="34222"/>
                          <a14:foregroundMark x1="22035" y1="37310" x2="16889" y2="40000"/>
                          <a14:foregroundMark x1="27507" y1="34450" x2="27247" y2="34586"/>
                          <a14:foregroundMark x1="36444" y1="29778" x2="29445" y2="33437"/>
                          <a14:foregroundMark x1="16889" y1="40000" x2="9333" y2="53778"/>
                          <a14:foregroundMark x1="7556" y1="62667" x2="8000" y2="52444"/>
                          <a14:foregroundMark x1="9778" y1="77333" x2="5333" y2="61778"/>
                          <a14:foregroundMark x1="65333" y1="92444" x2="72000" y2="92444"/>
                          <a14:foregroundMark x1="71556" y1="92444" x2="66222" y2="95111"/>
                          <a14:foregroundMark x1="56000" y1="13778" x2="60889" y2="8000"/>
                          <a14:foregroundMark x1="58222" y1="8444" x2="60000" y2="3111"/>
                          <a14:foregroundMark x1="62667" y1="9333" x2="60444" y2="8889"/>
                          <a14:foregroundMark x1="61333" y1="8889" x2="57778" y2="8889"/>
                          <a14:foregroundMark x1="64000" y1="8889" x2="60000" y2="7556"/>
                          <a14:foregroundMark x1="62667" y1="7556" x2="61333" y2="7111"/>
                          <a14:backgroundMark x1="60889" y1="44889" x2="58667" y2="32444"/>
                          <a14:backgroundMark x1="27556" y1="41333" x2="27556" y2="35556"/>
                          <a14:backgroundMark x1="28000" y1="38222" x2="27111" y2="33778"/>
                          <a14:backgroundMark x1="23111" y1="37778" x2="26222" y2="35111"/>
                          <a14:backgroundMark x1="23111" y1="39111" x2="24444" y2="35556"/>
                          <a14:backgroundMark x1="28000" y1="36000" x2="28000" y2="33333"/>
                          <a14:backgroundMark x1="29778" y1="34222" x2="28000" y2="33778"/>
                          <a14:backgroundMark x1="29778" y1="34222" x2="28889" y2="33333"/>
                          <a14:backgroundMark x1="21778" y1="37778" x2="23556" y2="37333"/>
                          <a14:backgroundMark x1="42667" y1="34222" x2="42667" y2="342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863228" y="4549650"/>
              <a:ext cx="292907" cy="292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E230347-3BA3-4564-A0CD-38157F87ECB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84" y="0"/>
            <a:ext cx="879351" cy="84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24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он для презентации минимализм синий - 59 фото">
            <a:extLst>
              <a:ext uri="{FF2B5EF4-FFF2-40B4-BE49-F238E27FC236}">
                <a16:creationId xmlns:a16="http://schemas.microsoft.com/office/drawing/2014/main" id="{F50B213C-9A85-4369-99D1-ADC31BB56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18854" y="0"/>
            <a:ext cx="122108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8C031F9-696A-815C-4420-AE5192809F38}"/>
              </a:ext>
            </a:extLst>
          </p:cNvPr>
          <p:cNvGrpSpPr/>
          <p:nvPr/>
        </p:nvGrpSpPr>
        <p:grpSpPr>
          <a:xfrm>
            <a:off x="9909476" y="-887183"/>
            <a:ext cx="3149105" cy="3317496"/>
            <a:chOff x="10531196" y="-2754493"/>
            <a:chExt cx="3149105" cy="3317496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67E20EF7-F0EA-46E8-95FA-5879D34146B1}"/>
                </a:ext>
              </a:extLst>
            </p:cNvPr>
            <p:cNvSpPr/>
            <p:nvPr/>
          </p:nvSpPr>
          <p:spPr>
            <a:xfrm>
              <a:off x="10531196" y="-2754493"/>
              <a:ext cx="3149105" cy="33174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0E7A9AE7-34BD-4EFE-9D41-505FE73767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9468" y="-1855543"/>
              <a:ext cx="1873262" cy="1873262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3D508B1-C0DF-44CA-A80E-D3A103DFAAC8}"/>
                </a:ext>
              </a:extLst>
            </p:cNvPr>
            <p:cNvSpPr txBox="1"/>
            <p:nvPr/>
          </p:nvSpPr>
          <p:spPr>
            <a:xfrm rot="16200000">
              <a:off x="10112434" y="-1255379"/>
              <a:ext cx="14403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latin typeface="Arial" panose="020B0604020202020204" pitchFamily="34" charset="0"/>
                  <a:ea typeface="Yu Gothic UI Light" panose="020B0300000000000000" pitchFamily="34" charset="-128"/>
                  <a:cs typeface="Arial" panose="020B0604020202020204" pitchFamily="34" charset="0"/>
                </a:rPr>
                <a:t>Полное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49422E2-8002-4221-AC75-20A3F2A71DB7}"/>
              </a:ext>
            </a:extLst>
          </p:cNvPr>
          <p:cNvSpPr txBox="1"/>
          <p:nvPr/>
        </p:nvSpPr>
        <p:spPr>
          <a:xfrm>
            <a:off x="417576" y="133458"/>
            <a:ext cx="7259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АНАЛИЗ КОНКУРЕНТОВ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8187" y="771565"/>
            <a:ext cx="725990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Преимущества проекта «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ВершОК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» по сравнению с конкурентами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Отечественная сборка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 Технологический суверенитет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3. Русский интерфейс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4. Доступная цена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5. Компактность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6. Удобство эксплуатации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7. Готова к эксплуатации «из коробки»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8. Подходит для разных видов растений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9. Индивидуальный подход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09B39A3C-250B-475E-B6AB-F8BD0318F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13409"/>
              </p:ext>
            </p:extLst>
          </p:nvPr>
        </p:nvGraphicFramePr>
        <p:xfrm>
          <a:off x="0" y="4204559"/>
          <a:ext cx="9909476" cy="2676088"/>
        </p:xfrm>
        <a:graphic>
          <a:graphicData uri="http://schemas.openxmlformats.org/drawingml/2006/table">
            <a:tbl>
              <a:tblPr/>
              <a:tblGrid>
                <a:gridCol w="2308865">
                  <a:extLst>
                    <a:ext uri="{9D8B030D-6E8A-4147-A177-3AD203B41FA5}">
                      <a16:colId xmlns:a16="http://schemas.microsoft.com/office/drawing/2014/main" val="3174172966"/>
                    </a:ext>
                  </a:extLst>
                </a:gridCol>
                <a:gridCol w="1719929">
                  <a:extLst>
                    <a:ext uri="{9D8B030D-6E8A-4147-A177-3AD203B41FA5}">
                      <a16:colId xmlns:a16="http://schemas.microsoft.com/office/drawing/2014/main" val="876977314"/>
                    </a:ext>
                  </a:extLst>
                </a:gridCol>
                <a:gridCol w="1442210">
                  <a:extLst>
                    <a:ext uri="{9D8B030D-6E8A-4147-A177-3AD203B41FA5}">
                      <a16:colId xmlns:a16="http://schemas.microsoft.com/office/drawing/2014/main" val="2074518582"/>
                    </a:ext>
                  </a:extLst>
                </a:gridCol>
                <a:gridCol w="1642020">
                  <a:extLst>
                    <a:ext uri="{9D8B030D-6E8A-4147-A177-3AD203B41FA5}">
                      <a16:colId xmlns:a16="http://schemas.microsoft.com/office/drawing/2014/main" val="3132405599"/>
                    </a:ext>
                  </a:extLst>
                </a:gridCol>
                <a:gridCol w="1319353">
                  <a:extLst>
                    <a:ext uri="{9D8B030D-6E8A-4147-A177-3AD203B41FA5}">
                      <a16:colId xmlns:a16="http://schemas.microsoft.com/office/drawing/2014/main" val="4276843323"/>
                    </a:ext>
                  </a:extLst>
                </a:gridCol>
                <a:gridCol w="1477099">
                  <a:extLst>
                    <a:ext uri="{9D8B030D-6E8A-4147-A177-3AD203B41FA5}">
                      <a16:colId xmlns:a16="http://schemas.microsoft.com/office/drawing/2014/main" val="1146849168"/>
                    </a:ext>
                  </a:extLst>
                </a:gridCol>
              </a:tblGrid>
              <a:tr h="786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dirty="0">
                          <a:effectLst/>
                          <a:latin typeface="Georgia" panose="02040502050405020303" pitchFamily="18" charset="0"/>
                        </a:rPr>
                        <a:t>Критерии оценивания</a:t>
                      </a:r>
                    </a:p>
                  </a:txBody>
                  <a:tcPr marL="19040" marR="19040" marT="12694" marB="12694" anchor="ctr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dirty="0" err="1">
                          <a:effectLst/>
                          <a:latin typeface="Georgia" panose="02040502050405020303" pitchFamily="18" charset="0"/>
                        </a:rPr>
                        <a:t>ВершОК</a:t>
                      </a:r>
                      <a:endParaRPr lang="ru-RU" sz="1200" b="1" dirty="0"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9040" marR="19040" marT="12694" marB="1269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dirty="0">
                          <a:effectLst/>
                          <a:latin typeface="Georgia" panose="02040502050405020303" pitchFamily="18" charset="0"/>
                        </a:rPr>
                        <a:t>Капельные системы полива</a:t>
                      </a:r>
                    </a:p>
                  </a:txBody>
                  <a:tcPr marL="19040" marR="19040" marT="12694" marB="1269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>
                          <a:effectLst/>
                          <a:latin typeface="Georgia" panose="02040502050405020303" pitchFamily="18" charset="0"/>
                        </a:rPr>
                        <a:t>Электронные системы полива</a:t>
                      </a:r>
                    </a:p>
                  </a:txBody>
                  <a:tcPr marL="19040" marR="19040" marT="12694" marB="1269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>
                          <a:effectLst/>
                          <a:latin typeface="Georgia" panose="02040502050405020303" pitchFamily="18" charset="0"/>
                        </a:rPr>
                        <a:t>Умные мини сады</a:t>
                      </a:r>
                    </a:p>
                  </a:txBody>
                  <a:tcPr marL="19040" marR="19040" marT="12694" marB="1269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dirty="0">
                          <a:effectLst/>
                          <a:latin typeface="Georgia" panose="02040502050405020303" pitchFamily="18" charset="0"/>
                        </a:rPr>
                        <a:t>Умный горшок</a:t>
                      </a:r>
                    </a:p>
                  </a:txBody>
                  <a:tcPr marL="19040" marR="19040" marT="12694" marB="1269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175544"/>
                  </a:ext>
                </a:extLst>
              </a:tr>
              <a:tr h="59748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Страна сборки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Россия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Россия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Китай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Китай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Китай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23863"/>
                  </a:ext>
                </a:extLst>
              </a:tr>
              <a:tr h="28542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Язык интерфейса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Русский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Без интерфейса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Интерфейс без языка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Без интерфейса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Английский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595382"/>
                  </a:ext>
                </a:extLst>
              </a:tr>
              <a:tr h="28542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Мобильность</a:t>
                      </a:r>
                      <a:endParaRPr lang="en-US" sz="1200" b="0" dirty="0"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>
                          <a:effectLst/>
                          <a:latin typeface="Georgia" panose="02040502050405020303" pitchFamily="18" charset="0"/>
                        </a:rPr>
                        <a:t>ДА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>
                          <a:effectLst/>
                          <a:latin typeface="Georgia" panose="02040502050405020303" pitchFamily="18" charset="0"/>
                        </a:rPr>
                        <a:t>НЕТ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>
                          <a:effectLst/>
                          <a:latin typeface="Georgia" panose="02040502050405020303" pitchFamily="18" charset="0"/>
                        </a:rPr>
                        <a:t>НЕТ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ДА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ДА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404287"/>
                  </a:ext>
                </a:extLst>
              </a:tr>
              <a:tr h="28542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Количество растений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1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1 за шт.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12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10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1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795722"/>
                  </a:ext>
                </a:extLst>
              </a:tr>
              <a:tr h="43562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Цена (рублей)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~3000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~200-500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~700-3 000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~6000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dirty="0">
                          <a:effectLst/>
                          <a:latin typeface="Georgia" panose="02040502050405020303" pitchFamily="18" charset="0"/>
                        </a:rPr>
                        <a:t>~9 500</a:t>
                      </a:r>
                    </a:p>
                  </a:txBody>
                  <a:tcPr marL="19040" marR="19040" marT="12694" marB="12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7B7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4909"/>
                  </a:ext>
                </a:extLst>
              </a:tr>
            </a:tbl>
          </a:graphicData>
        </a:graphic>
      </p:graphicFrame>
      <p:pic>
        <p:nvPicPr>
          <p:cNvPr id="21" name="Рисунок 20" descr="Список">
            <a:extLst>
              <a:ext uri="{FF2B5EF4-FFF2-40B4-BE49-F238E27FC236}">
                <a16:creationId xmlns:a16="http://schemas.microsoft.com/office/drawing/2014/main" id="{6AD71083-C4F0-4BDF-B4CA-4FDD823D91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62245" y="5978344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A7DFC72-305B-4EF3-8260-1AC524CC19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2154" y="6035735"/>
            <a:ext cx="879351" cy="84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6385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219</Words>
  <Application>Microsoft Office PowerPoint</Application>
  <PresentationFormat>Широкоэкранный</PresentationFormat>
  <Paragraphs>66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Yu Gothic UI Light</vt:lpstr>
      <vt:lpstr>Arial</vt:lpstr>
      <vt:lpstr>Calibri</vt:lpstr>
      <vt:lpstr>Calibri Light</vt:lpstr>
      <vt:lpstr>Georgia</vt:lpstr>
      <vt:lpstr>Segoe UI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shevel_ilya@mail.ua</dc:creator>
  <cp:lastModifiedBy>shevel_ilya@mail.ua</cp:lastModifiedBy>
  <cp:revision>111</cp:revision>
  <dcterms:created xsi:type="dcterms:W3CDTF">2023-12-16T15:06:41Z</dcterms:created>
  <dcterms:modified xsi:type="dcterms:W3CDTF">2024-05-11T17:49:17Z</dcterms:modified>
</cp:coreProperties>
</file>