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12"/>
  </p:handoutMasterIdLst>
  <p:sldIdLst>
    <p:sldId id="284" r:id="rId3"/>
    <p:sldId id="257" r:id="rId4"/>
    <p:sldId id="264" r:id="rId5"/>
    <p:sldId id="260" r:id="rId6"/>
    <p:sldId id="259" r:id="rId7"/>
    <p:sldId id="270" r:id="rId9"/>
    <p:sldId id="282" r:id="rId10"/>
    <p:sldId id="283" r:id="rId11"/>
  </p:sldIdLst>
  <p:sldSz cx="12192000" cy="6858000"/>
  <p:notesSz cx="7103745" cy="10234295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B"/>
    <a:srgbClr val="FFF7DE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"/>
          <a:sy n="1" d="1"/>
        </p:scale>
        <p:origin x="0" y="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0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>
                <a:sym typeface="+mn-ea"/>
              </a:rPr>
              <a:t>Click to edit Master text styles</a:t>
            </a:r>
            <a:endParaRPr lang="en-US"/>
          </a:p>
          <a:p>
            <a:pPr lvl="1"/>
            <a:r>
              <a:rPr lang="en-US">
                <a:sym typeface="+mn-ea"/>
              </a:rPr>
              <a:t>Second level</a:t>
            </a:r>
            <a:endParaRPr lang="en-US"/>
          </a:p>
          <a:p>
            <a:pPr lvl="2"/>
            <a:r>
              <a:rPr lang="en-US">
                <a:sym typeface="+mn-ea"/>
              </a:rPr>
              <a:t>Third level</a:t>
            </a:r>
            <a:endParaRPr lang="en-US"/>
          </a:p>
          <a:p>
            <a:pPr lvl="3"/>
            <a:r>
              <a:rPr lang="en-US">
                <a:sym typeface="+mn-ea"/>
              </a:rPr>
              <a:t>Fourth level</a:t>
            </a:r>
            <a:endParaRPr lang="en-US"/>
          </a:p>
          <a:p>
            <a:pPr lvl="4"/>
            <a:r>
              <a:rPr lang="en-US">
                <a:sym typeface="+mn-ea"/>
              </a:rPr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/>
              <a:t>Second level 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smtClean="0">
                <a:sym typeface="+mn-ea"/>
              </a:rPr>
              <a:t>Click to edit Master title style</a:t>
            </a:r>
            <a:endParaRPr lang="en-US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>
                <a:sym typeface="+mn-ea"/>
              </a:rPr>
              <a:t>Second level</a:t>
            </a:r>
            <a:endParaRPr lang="en-US"/>
          </a:p>
          <a:p>
            <a:pPr lvl="2"/>
            <a:r>
              <a:rPr lang="en-US">
                <a:sym typeface="+mn-ea"/>
              </a:rPr>
              <a:t>Third level</a:t>
            </a:r>
            <a:endParaRPr lang="en-US"/>
          </a:p>
          <a:p>
            <a:pPr lvl="3"/>
            <a:r>
              <a:rPr lang="en-US">
                <a:sym typeface="+mn-ea"/>
              </a:rPr>
              <a:t>Fourth level</a:t>
            </a:r>
            <a:endParaRPr lang="en-US"/>
          </a:p>
          <a:p>
            <a:pPr lvl="4"/>
            <a:r>
              <a:rPr lang="en-US">
                <a:sym typeface="+mn-ea"/>
              </a:rPr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>
                <a:sym typeface="+mn-ea"/>
              </a:rPr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98000">
              <a:schemeClr val="accent4">
                <a:lumMod val="40000"/>
                <a:lumOff val="60000"/>
              </a:schemeClr>
            </a:gs>
            <a:gs pos="0">
              <a:srgbClr val="FFFBEB"/>
            </a:gs>
          </a:gsLst>
          <a:lin ang="17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/>
          </a:p>
          <a:p>
            <a:pPr lvl="3"/>
            <a:r>
              <a:rPr lang="en-US" smtClean="0"/>
              <a:t>Fourth level</a:t>
            </a:r>
            <a:endParaRPr lang="en-US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media" Target="file:///C:\Users\sanle\Downloads\&#1055;&#1088;&#1077;&#1079;&#1077;&#1085;&#1090;&#1072;&#1094;&#1080;&#1103;\&#1042;&#1080;&#1076;&#1077;&#1086;%20&#1087;&#1077;&#1088;&#1074;&#1086;&#1075;&#1086;%20&#1087;&#1088;&#1086;&#1090;&#1086;&#1090;&#1080;&#1087;&#1072;.mp4" TargetMode="External"/><Relationship Id="rId8" Type="http://schemas.openxmlformats.org/officeDocument/2006/relationships/video" Target="file:///C:\Users\sanle\Downloads\&#1055;&#1088;&#1077;&#1079;&#1077;&#1085;&#1090;&#1072;&#1094;&#1080;&#1103;\&#1042;&#1080;&#1076;&#1077;&#1086;%20&#1087;&#1077;&#1088;&#1074;&#1086;&#1075;&#1086;%20&#1087;&#1088;&#1086;&#1090;&#1086;&#1090;&#1080;&#1087;&#1072;.mp4" TargetMode="External"/><Relationship Id="rId7" Type="http://schemas.openxmlformats.org/officeDocument/2006/relationships/image" Target="../media/image14.jpeg"/><Relationship Id="rId6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openxmlformats.org/officeDocument/2006/relationships/tags" Target="../tags/tag3.xml"/><Relationship Id="rId3" Type="http://schemas.openxmlformats.org/officeDocument/2006/relationships/image" Target="../media/image12.jpeg"/><Relationship Id="rId2" Type="http://schemas.openxmlformats.org/officeDocument/2006/relationships/tags" Target="../tags/tag2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4.xml"/><Relationship Id="rId13" Type="http://schemas.openxmlformats.org/officeDocument/2006/relationships/image" Target="../media/image16.jpeg"/><Relationship Id="rId12" Type="http://schemas.openxmlformats.org/officeDocument/2006/relationships/tags" Target="../tags/tag6.xml"/><Relationship Id="rId11" Type="http://schemas.openxmlformats.org/officeDocument/2006/relationships/image" Target="../media/image15.jpeg"/><Relationship Id="rId10" Type="http://schemas.openxmlformats.org/officeDocument/2006/relationships/tags" Target="../tags/tag5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20.jpeg"/><Relationship Id="rId7" Type="http://schemas.openxmlformats.org/officeDocument/2006/relationships/tags" Target="../tags/tag10.xml"/><Relationship Id="rId6" Type="http://schemas.openxmlformats.org/officeDocument/2006/relationships/image" Target="../media/image19.jpeg"/><Relationship Id="rId5" Type="http://schemas.openxmlformats.org/officeDocument/2006/relationships/tags" Target="../tags/tag9.xml"/><Relationship Id="rId4" Type="http://schemas.openxmlformats.org/officeDocument/2006/relationships/image" Target="../media/image18.jpeg"/><Relationship Id="rId3" Type="http://schemas.openxmlformats.org/officeDocument/2006/relationships/tags" Target="../tags/tag8.xml"/><Relationship Id="rId2" Type="http://schemas.openxmlformats.org/officeDocument/2006/relationships/image" Target="../media/image17.jpeg"/><Relationship Id="rId12" Type="http://schemas.openxmlformats.org/officeDocument/2006/relationships/slideLayout" Target="../slideLayouts/slideLayout10.xml"/><Relationship Id="rId11" Type="http://schemas.openxmlformats.org/officeDocument/2006/relationships/tags" Target="../tags/tag12.xml"/><Relationship Id="rId10" Type="http://schemas.openxmlformats.org/officeDocument/2006/relationships/image" Target="../media/image21.jpeg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../media/image23.jpeg"/><Relationship Id="rId3" Type="http://schemas.openxmlformats.org/officeDocument/2006/relationships/tags" Target="../tags/tag14.xml"/><Relationship Id="rId2" Type="http://schemas.openxmlformats.org/officeDocument/2006/relationships/image" Target="../media/image22.jpeg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9.xml"/><Relationship Id="rId4" Type="http://schemas.openxmlformats.org/officeDocument/2006/relationships/image" Target="../media/image25.jpeg"/><Relationship Id="rId3" Type="http://schemas.openxmlformats.org/officeDocument/2006/relationships/tags" Target="../tags/tag18.xml"/><Relationship Id="rId2" Type="http://schemas.openxmlformats.org/officeDocument/2006/relationships/image" Target="../media/image24.emf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2233295" y="0"/>
            <a:ext cx="8222615" cy="1195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3200">
                <a:ln w="12700" cmpd="sng">
                  <a:noFill/>
                  <a:prstDash val="solid"/>
                </a:ln>
                <a:latin typeface="Comic Sans MS" panose="030F0702030302020204" charset="0"/>
                <a:cs typeface="Comic Sans MS" panose="030F0702030302020204" charset="0"/>
              </a:rPr>
              <a:t>Система управления манипуляторами с </a:t>
            </a:r>
            <a:endParaRPr lang="ru-RU" altLang="en-US" sz="3200">
              <a:ln w="12700" cmpd="sng">
                <a:noFill/>
                <a:prstDash val="solid"/>
              </a:ln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ru-RU" altLang="en-US" sz="3200">
                <a:ln w="12700" cmpd="sng">
                  <a:noFill/>
                  <a:prstDash val="solid"/>
                </a:ln>
                <a:latin typeface="Comic Sans MS" panose="030F0702030302020204" charset="0"/>
                <a:cs typeface="Comic Sans MS" panose="030F0702030302020204" charset="0"/>
              </a:rPr>
              <a:t>обратной тактильной связью</a:t>
            </a:r>
            <a:endParaRPr lang="ru-RU" altLang="en-US" sz="3200">
              <a:ln w="12700" cmpd="sng">
                <a:noFill/>
                <a:prstDash val="solid"/>
              </a:ln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6" name="Изображение 5" descr="Манипулято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5410" y="880745"/>
            <a:ext cx="8388350" cy="604647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7591425" y="4919980"/>
            <a:ext cx="46005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ru-RU" altLang="ru-RU" sz="2400">
                <a:latin typeface="Comic Sans MS" panose="030F0702030302020204" charset="0"/>
                <a:cs typeface="Comic Sans MS" panose="030F0702030302020204" charset="0"/>
              </a:rPr>
              <a:t>Разработчики:</a:t>
            </a:r>
            <a:endParaRPr lang="ru-RU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altLang="ru-RU" sz="2400">
                <a:latin typeface="Comic Sans MS" panose="030F0702030302020204" charset="0"/>
                <a:cs typeface="Comic Sans MS" panose="030F0702030302020204" charset="0"/>
              </a:rPr>
              <a:t>Шалаев Александр Максимович</a:t>
            </a:r>
            <a:endParaRPr lang="ru-RU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altLang="ru-RU" sz="2400">
                <a:latin typeface="Comic Sans MS" panose="030F0702030302020204" charset="0"/>
                <a:cs typeface="Comic Sans MS" panose="030F0702030302020204" charset="0"/>
              </a:rPr>
              <a:t>Каракулин Дмитрий Владимирович</a:t>
            </a:r>
            <a:endParaRPr lang="ru-RU" altLang="ru-RU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8" name="Изображение 7" descr="Доп рисунки слайд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latin typeface="Comic Sans MS" panose="030F0702030302020204" charset="0"/>
                <a:cs typeface="Comic Sans MS" panose="030F0702030302020204" charset="0"/>
              </a:rPr>
              <a:t>Проблема</a:t>
            </a:r>
            <a:endParaRPr lang="ru-RU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27025" y="1671320"/>
            <a:ext cx="4886960" cy="5275580"/>
          </a:xfrm>
        </p:spPr>
        <p:txBody>
          <a:bodyPr>
            <a:normAutofit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ru-RU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Проблема манипуляторов на данный момент - несовершенство системы управления. </a:t>
            </a:r>
            <a:r>
              <a:rPr lang="ru-RU" altLang="en-US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При управлении на расстоянии особенно когда отсутствует зрительный контакт требуется длительное обучение оператора и переобучение при смене интерфейса.</a:t>
            </a:r>
            <a:endParaRPr lang="ru-RU" altLang="en-US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Изображение 3" descr="9c37dcce507f5a17"/>
          <p:cNvPicPr>
            <a:picLocks noChangeAspect="1"/>
          </p:cNvPicPr>
          <p:nvPr/>
        </p:nvPicPr>
        <p:blipFill>
          <a:blip r:embed="rId1"/>
          <a:srcRect l="11544"/>
          <a:stretch>
            <a:fillRect/>
          </a:stretch>
        </p:blipFill>
        <p:spPr>
          <a:xfrm>
            <a:off x="5152390" y="884555"/>
            <a:ext cx="6917055" cy="505142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5570"/>
            <a:ext cx="10515600" cy="1325563"/>
          </a:xfrm>
        </p:spPr>
        <p:txBody>
          <a:bodyPr/>
          <a:lstStyle/>
          <a:p>
            <a:r>
              <a:rPr lang="ru-RU" altLang="en-US" sz="4000">
                <a:latin typeface="Comic Sans MS" panose="030F0702030302020204" charset="0"/>
                <a:cs typeface="Comic Sans MS" panose="030F0702030302020204" charset="0"/>
              </a:rPr>
              <a:t>Аналоги:</a:t>
            </a:r>
            <a:endParaRPr lang="ru-RU" altLang="en-US" sz="400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Замещающее содержимое 3" descr="аналог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3125470"/>
            <a:ext cx="4767580" cy="3707130"/>
          </a:xfrm>
          <a:prstGeom prst="rect">
            <a:avLst/>
          </a:prstGeom>
        </p:spPr>
      </p:pic>
      <p:pic>
        <p:nvPicPr>
          <p:cNvPr id="5" name="Изображение 4" descr="Аналог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3905250"/>
            <a:ext cx="7204075" cy="2952750"/>
          </a:xfrm>
          <a:prstGeom prst="rect">
            <a:avLst/>
          </a:prstGeom>
        </p:spPr>
      </p:pic>
      <p:pic>
        <p:nvPicPr>
          <p:cNvPr id="3" name="Изображение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425" y="531495"/>
            <a:ext cx="2651125" cy="2651125"/>
          </a:xfrm>
          <a:prstGeom prst="rect">
            <a:avLst/>
          </a:prstGeom>
        </p:spPr>
      </p:pic>
      <p:pic>
        <p:nvPicPr>
          <p:cNvPr id="6" name="Изображение 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025" y="531495"/>
            <a:ext cx="2593975" cy="2593975"/>
          </a:xfrm>
          <a:prstGeom prst="rect">
            <a:avLst/>
          </a:prstGeom>
        </p:spPr>
      </p:pic>
      <p:pic>
        <p:nvPicPr>
          <p:cNvPr id="7" name="Изображение 6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531495"/>
            <a:ext cx="2593975" cy="25939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328930" y="965200"/>
            <a:ext cx="2852420" cy="823595"/>
          </a:xfrm>
        </p:spPr>
        <p:txBody>
          <a:bodyPr>
            <a:normAutofit/>
          </a:bodyPr>
          <a:lstStyle/>
          <a:p>
            <a:r>
              <a:rPr lang="ru-RU" altLang="en-US" sz="1900"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Воплощение в жизнь</a:t>
            </a:r>
            <a:endParaRPr lang="ru-RU" altLang="en-US" sz="1900" b="1"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endParaRPr lang="ru-RU" altLang="en-US" sz="19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Заголовок 5"/>
          <p:cNvSpPr>
            <a:spLocks noGrp="1"/>
          </p:cNvSpPr>
          <p:nvPr/>
        </p:nvSpPr>
        <p:spPr>
          <a:xfrm>
            <a:off x="6681470" y="198120"/>
            <a:ext cx="4164965" cy="9861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ru-RU" altLang="en-US" sz="3000" b="1">
                <a:effectLst/>
                <a:latin typeface="Comic Sans MS" panose="030F0702030302020204" charset="0"/>
                <a:cs typeface="Comic Sans MS" panose="030F0702030302020204" charset="0"/>
              </a:rPr>
              <a:t>Планирование</a:t>
            </a:r>
            <a:endParaRPr lang="ru-RU" altLang="en-US" sz="3000" b="1"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" name="Замещающий текст 1"/>
          <p:cNvSpPr>
            <a:spLocks noGrp="1"/>
          </p:cNvSpPr>
          <p:nvPr>
            <p:ph type="body" sz="quarter" idx="3"/>
          </p:nvPr>
        </p:nvSpPr>
        <p:spPr>
          <a:xfrm>
            <a:off x="6066790" y="1082021"/>
            <a:ext cx="5183188" cy="823912"/>
          </a:xfrm>
        </p:spPr>
        <p:txBody>
          <a:bodyPr>
            <a:normAutofit fontScale="80000"/>
          </a:bodyPr>
          <a:lstStyle/>
          <a:p>
            <a:pPr algn="ctr"/>
            <a:endParaRPr lang="ru-RU" altLang="en-US">
              <a:effectLst/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ctr"/>
            <a:r>
              <a:rPr lang="ru-RU" altLang="en-US"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Диаграмма Ганта</a:t>
            </a:r>
            <a:endParaRPr lang="ru-RU" altLang="en-US" b="1"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endParaRPr lang="ru-RU" altLang="en-US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quarter" idx="4"/>
          </p:nvPr>
        </p:nvSpPr>
        <p:spPr>
          <a:xfrm>
            <a:off x="323850" y="1524000"/>
            <a:ext cx="5183505" cy="5255895"/>
          </a:xfrm>
        </p:spPr>
        <p:txBody>
          <a:bodyPr>
            <a:noAutofit/>
          </a:bodyPr>
          <a:lstStyle/>
          <a:p>
            <a:r>
              <a:rPr lang="ru-RU" altLang="en-US" sz="1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Цель:</a:t>
            </a:r>
            <a:r>
              <a:rPr lang="ru-RU" altLang="en-US" sz="1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r>
              <a:rPr lang="ru-RU" altLang="en-US" sz="1800"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Создание программно-аппаратного комплекса с обратной связью, позволяющего оператору управлять манипулятором с помощью мелкой моторики кисти и руки.</a:t>
            </a:r>
            <a:endParaRPr lang="ru-RU" altLang="en-US" sz="1800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ru-RU" altLang="en-US" sz="1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Задачи:</a:t>
            </a:r>
            <a:endParaRPr lang="ru-RU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 </a:t>
            </a:r>
            <a:r>
              <a:rPr lang="ru-RU" altLang="en-US" sz="1800"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Изучить понятие “манипулятор” и ознакомиться с проблемами систем управления манипуляторов</a:t>
            </a:r>
            <a:endParaRPr lang="ru-RU" altLang="en-US" sz="1800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ru-RU" altLang="en-US" sz="1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ru-RU" altLang="en-US" sz="1800">
                <a:latin typeface="Comic Sans MS" panose="030F0702030302020204" charset="0"/>
                <a:cs typeface="Comic Sans MS" panose="030F0702030302020204" charset="0"/>
                <a:sym typeface="+mn-ea"/>
              </a:rPr>
              <a:t>.  Разработать и реализовать </a:t>
            </a:r>
            <a:endParaRPr lang="ru-RU" altLang="en-US" sz="1800"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r>
              <a:rPr lang="ru-RU" altLang="en-US" sz="1800"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блок-схему прототипа 1 ступени</a:t>
            </a:r>
            <a:endParaRPr lang="ru-RU" altLang="en-US" sz="1800">
              <a:solidFill>
                <a:schemeClr val="tx1"/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altLang="en-US" sz="1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 </a:t>
            </a:r>
            <a:r>
              <a:rPr lang="ru-RU" altLang="en-US" sz="1800"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Произвести первые испытания для уточнения блок-схемы</a:t>
            </a:r>
            <a:endParaRPr lang="ru-RU" altLang="en-US" sz="1800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ru-RU" altLang="en-US" sz="1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ru-RU" altLang="en-US" sz="1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r>
              <a:rPr lang="ru-RU" altLang="en-US" sz="1800"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Собрать макет уточнённой схемы и произвести его испытания (при необходимости повторить со 2. по 4.)</a:t>
            </a:r>
            <a:endParaRPr lang="ru-RU" altLang="en-US" sz="1800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ru-RU" altLang="en-US" sz="1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ru-RU" altLang="en-US" sz="1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ru-RU" altLang="en-US" sz="1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ru-RU" altLang="en-US" sz="1800"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Описать полученные результаты</a:t>
            </a:r>
            <a:endParaRPr lang="ru-RU" altLang="en-US" sz="1800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endParaRPr lang="ru-RU" altLang="en-US" sz="1800"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3" name="Замещающее содержимое 12" descr="Диаграмма Ганта(итог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79950" y="1905635"/>
            <a:ext cx="7397750" cy="3404235"/>
          </a:xfrm>
          <a:prstGeom prst="rect">
            <a:avLst/>
          </a:prstGeom>
        </p:spPr>
      </p:pic>
      <p:sp>
        <p:nvSpPr>
          <p:cNvPr id="7" name="Заголовок 5"/>
          <p:cNvSpPr>
            <a:spLocks noGrp="1"/>
          </p:cNvSpPr>
          <p:nvPr/>
        </p:nvSpPr>
        <p:spPr>
          <a:xfrm>
            <a:off x="328930" y="198120"/>
            <a:ext cx="4164965" cy="767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altLang="en-US" sz="3000" b="1">
                <a:effectLst/>
                <a:latin typeface="Comic Sans MS" panose="030F0702030302020204" charset="0"/>
                <a:cs typeface="Comic Sans MS" panose="030F0702030302020204" charset="0"/>
              </a:rPr>
              <a:t>Цели и задачи</a:t>
            </a:r>
            <a:endParaRPr lang="ru-RU" altLang="en-US" sz="3000" b="1"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00" name="Изображение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906895" y="5309870"/>
            <a:ext cx="3503930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Изображение 8" descr="Без названия"/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10141585" y="5377180"/>
            <a:ext cx="1872615" cy="140271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635" y="-114935"/>
            <a:ext cx="3710940" cy="1010285"/>
          </a:xfrm>
        </p:spPr>
        <p:txBody>
          <a:bodyPr/>
          <a:lstStyle/>
          <a:p>
            <a:r>
              <a:rPr lang="ru-RU" altLang="en-US" sz="4000" b="1">
                <a:latin typeface="Comic Sans MS" panose="030F0702030302020204" charset="0"/>
                <a:cs typeface="Comic Sans MS" panose="030F0702030302020204" charset="0"/>
              </a:rPr>
              <a:t>Ход работы</a:t>
            </a:r>
            <a:endParaRPr lang="ru-RU" altLang="en-US" sz="40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Замещающее содержимое 3" descr="Чертёж"/>
          <p:cNvPicPr>
            <a:picLocks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40725" y="60325"/>
            <a:ext cx="3674745" cy="6720205"/>
          </a:xfrm>
          <a:prstGeom prst="rect">
            <a:avLst/>
          </a:prstGeom>
        </p:spPr>
      </p:pic>
      <p:pic>
        <p:nvPicPr>
          <p:cNvPr id="5" name="Замещающее содержимое 4" descr="саморезы в пакет"/>
          <p:cNvPicPr>
            <a:picLocks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5"/>
          <a:srcRect r="24797"/>
          <a:stretch>
            <a:fillRect/>
          </a:stretch>
        </p:blipFill>
        <p:spPr>
          <a:xfrm>
            <a:off x="3853815" y="95885"/>
            <a:ext cx="4242435" cy="3575050"/>
          </a:xfrm>
          <a:prstGeom prst="roundRect">
            <a:avLst/>
          </a:prstGeom>
        </p:spPr>
      </p:pic>
      <p:pic>
        <p:nvPicPr>
          <p:cNvPr id="6" name="Изображение 5" descr="ITS TIME TO STO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6656" r="28764"/>
          <a:stretch>
            <a:fillRect/>
          </a:stretch>
        </p:blipFill>
        <p:spPr>
          <a:xfrm>
            <a:off x="274320" y="761365"/>
            <a:ext cx="3334385" cy="2908935"/>
          </a:xfrm>
          <a:prstGeom prst="roundRect">
            <a:avLst/>
          </a:prstGeom>
        </p:spPr>
      </p:pic>
      <p:pic>
        <p:nvPicPr>
          <p:cNvPr id="3" name="Видео первого прототипа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55905" y="3870325"/>
            <a:ext cx="5291455" cy="2910205"/>
          </a:xfrm>
          <a:prstGeom prst="rect">
            <a:avLst/>
          </a:prstGeom>
        </p:spPr>
      </p:pic>
      <p:pic>
        <p:nvPicPr>
          <p:cNvPr id="7" name="Изображение 6" descr="photo_2023-10-26_19-27-0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9879" t="21900" r="15424"/>
          <a:stretch>
            <a:fillRect/>
          </a:stretch>
        </p:blipFill>
        <p:spPr>
          <a:xfrm>
            <a:off x="5800090" y="3870325"/>
            <a:ext cx="2287905" cy="294576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20440" y="57785"/>
            <a:ext cx="4492625" cy="3370580"/>
          </a:xfrm>
          <a:prstGeom prst="roundRect">
            <a:avLst/>
          </a:prstGeom>
        </p:spPr>
      </p:pic>
      <p:pic>
        <p:nvPicPr>
          <p:cNvPr id="6" name="Изображение 5" descr="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6368"/>
          <a:stretch>
            <a:fillRect/>
          </a:stretch>
        </p:blipFill>
        <p:spPr>
          <a:xfrm>
            <a:off x="176530" y="3495040"/>
            <a:ext cx="4204335" cy="3213100"/>
          </a:xfrm>
          <a:prstGeom prst="roundRect">
            <a:avLst/>
          </a:prstGeom>
        </p:spPr>
      </p:pic>
      <p:pic>
        <p:nvPicPr>
          <p:cNvPr id="7" name="Изображение 6" descr="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0800" y="79375"/>
            <a:ext cx="3349625" cy="3349625"/>
          </a:xfrm>
          <a:prstGeom prst="roundRect">
            <a:avLst/>
          </a:prstGeom>
        </p:spPr>
      </p:pic>
      <p:pic>
        <p:nvPicPr>
          <p:cNvPr id="3" name="Изображение 2" descr="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alphaModFix amt="97000"/>
          </a:blip>
          <a:stretch>
            <a:fillRect/>
          </a:stretch>
        </p:blipFill>
        <p:spPr>
          <a:xfrm>
            <a:off x="8133080" y="57785"/>
            <a:ext cx="3939540" cy="3371215"/>
          </a:xfrm>
          <a:prstGeom prst="roundRect">
            <a:avLst/>
          </a:prstGeom>
        </p:spPr>
      </p:pic>
      <p:pic>
        <p:nvPicPr>
          <p:cNvPr id="2" name="Изображение 1" descr="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-19" r="-284"/>
          <a:stretch>
            <a:fillRect/>
          </a:stretch>
        </p:blipFill>
        <p:spPr>
          <a:xfrm>
            <a:off x="4573905" y="3495040"/>
            <a:ext cx="3366770" cy="3322955"/>
          </a:xfrm>
          <a:prstGeom prst="roundRect">
            <a:avLst/>
          </a:prstGeom>
        </p:spPr>
      </p:pic>
      <p:sp>
        <p:nvSpPr>
          <p:cNvPr id="5" name="Текстовое поле 4"/>
          <p:cNvSpPr txBox="1"/>
          <p:nvPr>
            <p:custDataLst>
              <p:tags r:id="rId11"/>
            </p:custDataLst>
          </p:nvPr>
        </p:nvSpPr>
        <p:spPr>
          <a:xfrm>
            <a:off x="8402955" y="4404360"/>
            <a:ext cx="3399790" cy="2967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600">
                <a:latin typeface="Comic Sans MS" panose="030F0702030302020204" charset="0"/>
                <a:cs typeface="Comic Sans MS" panose="030F0702030302020204" charset="0"/>
              </a:rPr>
              <a:t>Апробация</a:t>
            </a:r>
            <a:endParaRPr lang="ru-RU" altLang="en-US" sz="3600"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ru-RU" altLang="en-US" sz="3600">
                <a:latin typeface="Comic Sans MS" panose="030F0702030302020204" charset="0"/>
                <a:cs typeface="Comic Sans MS" panose="030F0702030302020204" charset="0"/>
              </a:rPr>
              <a:t>проекта</a:t>
            </a:r>
            <a:endParaRPr lang="ru-RU" altLang="en-US" sz="36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наши приколы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4360" y="443865"/>
            <a:ext cx="4667250" cy="4667250"/>
          </a:xfrm>
          <a:prstGeom prst="rect">
            <a:avLst/>
          </a:prstGeom>
        </p:spPr>
      </p:pic>
      <p:pic>
        <p:nvPicPr>
          <p:cNvPr id="6" name="Изображение 5" descr="мой git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53885" y="443865"/>
            <a:ext cx="4690745" cy="469074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>
            <p:custDataLst>
              <p:tags r:id="rId5"/>
            </p:custDataLst>
          </p:nvPr>
        </p:nvSpPr>
        <p:spPr>
          <a:xfrm>
            <a:off x="252095" y="4799330"/>
            <a:ext cx="53517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400">
                <a:latin typeface="Comic Sans MS" panose="030F0702030302020204" charset="0"/>
                <a:cs typeface="Comic Sans MS" panose="030F0702030302020204" charset="0"/>
              </a:rPr>
              <a:t>Дополнительные материалы</a:t>
            </a:r>
            <a:endParaRPr lang="ru-RU" altLang="en-US" sz="44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Текстовое поле 7"/>
          <p:cNvSpPr txBox="1"/>
          <p:nvPr>
            <p:custDataLst>
              <p:tags r:id="rId6"/>
            </p:custDataLst>
          </p:nvPr>
        </p:nvSpPr>
        <p:spPr>
          <a:xfrm>
            <a:off x="7267575" y="5111115"/>
            <a:ext cx="4064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400">
                <a:latin typeface="Comic Sans MS" panose="030F0702030302020204" charset="0"/>
                <a:cs typeface="Comic Sans MS" panose="030F0702030302020204" charset="0"/>
              </a:rPr>
              <a:t>Библиотека</a:t>
            </a:r>
            <a:endParaRPr lang="ru-RU" altLang="en-US" sz="44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Изображение 10" descr="qsMQmPdxn3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4219" t="276" r="4284" b="644"/>
          <a:stretch>
            <a:fillRect/>
          </a:stretch>
        </p:blipFill>
        <p:spPr>
          <a:xfrm>
            <a:off x="2886710" y="295910"/>
            <a:ext cx="6418580" cy="4919980"/>
          </a:xfrm>
          <a:prstGeom prst="roundRect">
            <a:avLst/>
          </a:prstGeom>
        </p:spPr>
      </p:pic>
      <p:sp>
        <p:nvSpPr>
          <p:cNvPr id="12" name="Текстовое поле 11"/>
          <p:cNvSpPr txBox="1"/>
          <p:nvPr>
            <p:custDataLst>
              <p:tags r:id="rId5"/>
            </p:custDataLst>
          </p:nvPr>
        </p:nvSpPr>
        <p:spPr>
          <a:xfrm>
            <a:off x="4189730" y="5411470"/>
            <a:ext cx="4064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400">
                <a:latin typeface="Comic Sans MS" panose="030F0702030302020204" charset="0"/>
                <a:cs typeface="Comic Sans MS" panose="030F0702030302020204" charset="0"/>
              </a:rPr>
              <a:t>БОБР</a:t>
            </a:r>
            <a:endParaRPr lang="ru-RU" altLang="en-US" sz="44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2"/>
</p:tagLst>
</file>

<file path=ppt/tags/tag10.xml><?xml version="1.0" encoding="utf-8"?>
<p:tagLst xmlns:p="http://schemas.openxmlformats.org/presentationml/2006/main">
  <p:tag name="AS_UNIQUEID" val="11"/>
</p:tagLst>
</file>

<file path=ppt/tags/tag11.xml><?xml version="1.0" encoding="utf-8"?>
<p:tagLst xmlns:p="http://schemas.openxmlformats.org/presentationml/2006/main">
  <p:tag name="AS_UNIQUEID" val="12"/>
</p:tagLst>
</file>

<file path=ppt/tags/tag12.xml><?xml version="1.0" encoding="utf-8"?>
<p:tagLst xmlns:p="http://schemas.openxmlformats.org/presentationml/2006/main">
  <p:tag name="AS_UNIQUEID" val="13"/>
</p:tagLst>
</file>

<file path=ppt/tags/tag13.xml><?xml version="1.0" encoding="utf-8"?>
<p:tagLst xmlns:p="http://schemas.openxmlformats.org/presentationml/2006/main">
  <p:tag name="AS_UNIQUEID" val="15"/>
</p:tagLst>
</file>

<file path=ppt/tags/tag14.xml><?xml version="1.0" encoding="utf-8"?>
<p:tagLst xmlns:p="http://schemas.openxmlformats.org/presentationml/2006/main">
  <p:tag name="AS_UNIQUEID" val="16"/>
</p:tagLst>
</file>

<file path=ppt/tags/tag15.xml><?xml version="1.0" encoding="utf-8"?>
<p:tagLst xmlns:p="http://schemas.openxmlformats.org/presentationml/2006/main">
  <p:tag name="AS_UNIQUEID" val="17"/>
</p:tagLst>
</file>

<file path=ppt/tags/tag16.xml><?xml version="1.0" encoding="utf-8"?>
<p:tagLst xmlns:p="http://schemas.openxmlformats.org/presentationml/2006/main">
  <p:tag name="AS_UNIQUEID" val="18"/>
</p:tagLst>
</file>

<file path=ppt/tags/tag17.xml><?xml version="1.0" encoding="utf-8"?>
<p:tagLst xmlns:p="http://schemas.openxmlformats.org/presentationml/2006/main">
  <p:tag name="AS_UNIQUEID" val="20"/>
</p:tagLst>
</file>

<file path=ppt/tags/tag18.xml><?xml version="1.0" encoding="utf-8"?>
<p:tagLst xmlns:p="http://schemas.openxmlformats.org/presentationml/2006/main">
  <p:tag name="AS_UNIQUEID" val="21"/>
</p:tagLst>
</file>

<file path=ppt/tags/tag19.xml><?xml version="1.0" encoding="utf-8"?>
<p:tagLst xmlns:p="http://schemas.openxmlformats.org/presentationml/2006/main">
  <p:tag name="AS_UNIQUEID" val="22"/>
</p:tagLst>
</file>

<file path=ppt/tags/tag2.xml><?xml version="1.0" encoding="utf-8"?>
<p:tagLst xmlns:p="http://schemas.openxmlformats.org/presentationml/2006/main">
  <p:tag name="AS_UNIQUEID" val="3"/>
</p:tagLst>
</file>

<file path=ppt/tags/tag20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ags/tag3.xml><?xml version="1.0" encoding="utf-8"?>
<p:tagLst xmlns:p="http://schemas.openxmlformats.org/presentationml/2006/main">
  <p:tag name="AS_UNIQUEID" val="4"/>
</p:tagLst>
</file>

<file path=ppt/tags/tag4.xml><?xml version="1.0" encoding="utf-8"?>
<p:tagLst xmlns:p="http://schemas.openxmlformats.org/presentationml/2006/main">
  <p:tag name="AS_UNIQUEID" val="5"/>
</p:tagLst>
</file>

<file path=ppt/tags/tag5.xml><?xml version="1.0" encoding="utf-8"?>
<p:tagLst xmlns:p="http://schemas.openxmlformats.org/presentationml/2006/main">
  <p:tag name="AS_UNIQUEID" val="0"/>
  <p:tag name="KSO_WM_MEDIACOVER_FLAG" val="1"/>
  <p:tag name="KSO_WM_UNIT_MEDIACOVER_BTN_STATE" val="1"/>
</p:tagLst>
</file>

<file path=ppt/tags/tag6.xml><?xml version="1.0" encoding="utf-8"?>
<p:tagLst xmlns:p="http://schemas.openxmlformats.org/presentationml/2006/main">
  <p:tag name="AS_UNIQUEID" val="6"/>
</p:tagLst>
</file>

<file path=ppt/tags/tag7.xml><?xml version="1.0" encoding="utf-8"?>
<p:tagLst xmlns:p="http://schemas.openxmlformats.org/presentationml/2006/main">
  <p:tag name="AS_UNIQUEID" val="8"/>
</p:tagLst>
</file>

<file path=ppt/tags/tag8.xml><?xml version="1.0" encoding="utf-8"?>
<p:tagLst xmlns:p="http://schemas.openxmlformats.org/presentationml/2006/main">
  <p:tag name="AS_UNIQUEID" val="9"/>
</p:tagLst>
</file>

<file path=ppt/tags/tag9.xml><?xml version="1.0" encoding="utf-8"?>
<p:tagLst xmlns:p="http://schemas.openxmlformats.org/presentationml/2006/main">
  <p:tag name="AS_UNIQUEID" val="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Arial"/>
        <a:cs typeface="Arial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Arial"/>
        <a:cs typeface="Arial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</Words>
  <Application>WPS Presentation</Application>
  <PresentationFormat>宽屏</PresentationFormat>
  <Paragraphs>44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Comic Sans MS</vt:lpstr>
      <vt:lpstr>Times New Roman</vt:lpstr>
      <vt:lpstr>Segoe Print</vt:lpstr>
      <vt:lpstr>Microsoft YaHei</vt:lpstr>
      <vt:lpstr>Arial Unicode MS</vt:lpstr>
      <vt:lpstr>Calibri</vt:lpstr>
      <vt:lpstr>Office Theme</vt:lpstr>
      <vt:lpstr>PowerPoint 演示文稿</vt:lpstr>
      <vt:lpstr>Проблема</vt:lpstr>
      <vt:lpstr>Аналоги:</vt:lpstr>
      <vt:lpstr>PowerPoint 演示文稿</vt:lpstr>
      <vt:lpstr>Ход работы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Владимир</dc:creator>
  <cp:lastModifiedBy>sanle</cp:lastModifiedBy>
  <cp:revision>42</cp:revision>
  <dcterms:created xsi:type="dcterms:W3CDTF">2023-10-22T09:37:00Z</dcterms:created>
  <dcterms:modified xsi:type="dcterms:W3CDTF">2024-07-08T10:44:31Z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F74A2BAFB1224AAD8F7901C961E598BF_13</vt:lpwstr>
  </property>
  <property fmtid="{D5CDD505-2E9C-101B-9397-08002B2CF9AE}" pid="3" name="KSOProductBuildVer">
    <vt:lpwstr>1049-12.2.0.17119</vt:lpwstr>
  </property>
</Properties>
</file>