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6"/>
  </p:notesMasterIdLst>
  <p:sldIdLst>
    <p:sldId id="256" r:id="rId4"/>
    <p:sldId id="306" r:id="rId5"/>
    <p:sldId id="281" r:id="rId6"/>
    <p:sldId id="280" r:id="rId7"/>
    <p:sldId id="261" r:id="rId8"/>
    <p:sldId id="297" r:id="rId9"/>
    <p:sldId id="298" r:id="rId10"/>
    <p:sldId id="304" r:id="rId11"/>
    <p:sldId id="266" r:id="rId12"/>
    <p:sldId id="305" r:id="rId13"/>
    <p:sldId id="267" r:id="rId14"/>
    <p:sldId id="302" r:id="rId15"/>
  </p:sldIdLst>
  <p:sldSz cx="9144000" cy="5143500" type="screen16x9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6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71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26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70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13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78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89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8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3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24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1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08520" y="-164554"/>
            <a:ext cx="7344816" cy="17269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ko-KR" sz="320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В</a:t>
            </a:r>
            <a:r>
              <a:rPr lang="ru-RU" altLang="ko-KR" sz="3200" dirty="0" smtClean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недрение производственных циклов в существующую систему нефтепереработки.</a:t>
            </a:r>
            <a:endParaRPr lang="en-US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491630"/>
            <a:ext cx="4355976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производственная система для переработки нефтяного сырья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46FF6E71-F610-4653-A5AC-24C9A4DA4359}"/>
              </a:ext>
            </a:extLst>
          </p:cNvPr>
          <p:cNvSpPr/>
          <p:nvPr/>
        </p:nvSpPr>
        <p:spPr>
          <a:xfrm>
            <a:off x="8460432" y="195486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29348" y="159481"/>
            <a:ext cx="2376264" cy="48245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8" r="34248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14128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8" r="39968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18037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745372" y="225701"/>
            <a:ext cx="19442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производства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Перекачка отсортированного сырья на производство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Химическое и физическое воздействие на сырьё </a:t>
            </a:r>
          </a:p>
          <a:p>
            <a:pPr algn="ctr"/>
            <a:r>
              <a:rPr lang="ru-RU" altLang="ko-KR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Запуск производственных линий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372" y="201524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резиновых изделий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Перекачка Доставка сырья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Запекание сырья</a:t>
            </a:r>
          </a:p>
          <a:p>
            <a:pPr algn="ctr"/>
            <a:r>
              <a:rPr lang="ru-RU" altLang="ko-KR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Работа пресс форм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 - Складирование и отгрузка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372" y="336383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моторного масла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Перекачка Доставка сырья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Физическое воздействие, перемешивание сырьевых масс</a:t>
            </a:r>
          </a:p>
          <a:p>
            <a:pPr algn="ctr"/>
            <a:r>
              <a:rPr lang="ru-RU" altLang="ko-KR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Добавка присадок и контроль качества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 - Складирование и отгрузка</a:t>
            </a:r>
          </a:p>
          <a:p>
            <a:pPr algn="ctr"/>
            <a:r>
              <a:rPr lang="ru-RU" altLang="ko-KR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решение)</a:t>
            </a:r>
          </a:p>
        </p:txBody>
      </p:sp>
    </p:spTree>
    <p:extLst>
      <p:ext uri="{BB962C8B-B14F-4D97-AF65-F5344CB8AC3E}">
        <p14:creationId xmlns:p14="http://schemas.microsoft.com/office/powerpoint/2010/main" val="19828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 rot="18900000">
            <a:off x="6343368" y="2430572"/>
            <a:ext cx="1793332" cy="1793332"/>
          </a:xfrm>
          <a:prstGeom prst="frame">
            <a:avLst>
              <a:gd name="adj1" fmla="val 48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467543" y="267494"/>
            <a:ext cx="4569733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инновации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706" y="1495130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 процессы производства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существующих технологий с новыми бизнес процессами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Цикличность бизнес процессов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транспортная инфраструктура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доходность продукции</a:t>
            </a: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безопасность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1" r="33181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548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2839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r="763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1911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71800" y="3075806"/>
            <a:ext cx="3894936" cy="576063"/>
          </a:xfrm>
        </p:spPr>
        <p:txBody>
          <a:bodyPr/>
          <a:lstStyle/>
          <a:p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Вперёд!</a:t>
            </a:r>
          </a:p>
          <a:p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Сделаем нашу страну непобедимой!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7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9502"/>
            <a:ext cx="58553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прототип модульной производственной системы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переработки нефтяного сырья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7654"/>
            <a:ext cx="4149080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08104" y="1891425"/>
            <a:ext cx="3248311" cy="863358"/>
            <a:chOff x="803640" y="3362835"/>
            <a:chExt cx="2059657" cy="863358"/>
          </a:xfrm>
        </p:grpSpPr>
        <p:sp>
          <p:nvSpPr>
            <p:cNvPr id="7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Походы, которые помнят всю жизнь. Именно такие мероприятия формируют здоровую картину мира ребёнка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 туристических похода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Placeholder 1"/>
          <p:cNvSpPr txBox="1">
            <a:spLocks/>
          </p:cNvSpPr>
          <p:nvPr/>
        </p:nvSpPr>
        <p:spPr>
          <a:xfrm>
            <a:off x="2159732" y="3227224"/>
            <a:ext cx="4824536" cy="1224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 и продавайте сами!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36089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Хватить продавать сырьё! </a:t>
            </a:r>
          </a:p>
          <a:p>
            <a:pPr algn="ct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Внедрите производственные линии на НПЗ, без перестроения инфраструктуры и нарушения выстроенных бизнес процессов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24644" y="188136"/>
            <a:ext cx="8694712" cy="2700301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8" b="27628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534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 txBox="1">
            <a:spLocks/>
          </p:cNvSpPr>
          <p:nvPr/>
        </p:nvSpPr>
        <p:spPr>
          <a:xfrm>
            <a:off x="389408" y="1349278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5005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/>
              <a:t>Модульная платформа из быстро-возводимой конструкции позволяет собрать производство за считанные месяцы.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2948" y="421805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на всех уровнях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2003145"/>
            <a:ext cx="209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Производство товаров на НПЗ из нефтепродуктов в </a:t>
            </a:r>
            <a:r>
              <a:rPr lang="ru-RU" sz="1200" dirty="0"/>
              <a:t>К</a:t>
            </a:r>
            <a:r>
              <a:rPr lang="ru-RU" sz="1200" dirty="0" smtClean="0"/>
              <a:t>итае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408" y="186464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/>
              <a:t>На следующих слайдах мы расскажем почему наше решение лучшее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5244150" y="1513554"/>
            <a:ext cx="2376264" cy="2115632"/>
          </a:xfrm>
          <a:prstGeom prst="frame">
            <a:avLst>
              <a:gd name="adj1" fmla="val 1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3800094" y="90723"/>
            <a:ext cx="1255940" cy="1258555"/>
          </a:xfrm>
          <a:prstGeom prst="frame">
            <a:avLst>
              <a:gd name="adj1" fmla="val 26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7796030" y="3794223"/>
            <a:ext cx="1255940" cy="1258555"/>
          </a:xfrm>
          <a:prstGeom prst="frame">
            <a:avLst>
              <a:gd name="adj1" fmla="val 26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r="18353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800094" y="-27402"/>
            <a:ext cx="1439862" cy="1439863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710488" y="3703638"/>
            <a:ext cx="1439862" cy="143986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6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3048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1169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164435" y="347623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преимущества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24958" y="61880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3006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52890" y="337835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Rectangle 6"/>
          <p:cNvSpPr/>
          <p:nvPr/>
        </p:nvSpPr>
        <p:spPr>
          <a:xfrm>
            <a:off x="3060504" y="1383693"/>
            <a:ext cx="5480860" cy="898451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8"/>
          <p:cNvGrpSpPr/>
          <p:nvPr/>
        </p:nvGrpSpPr>
        <p:grpSpPr>
          <a:xfrm>
            <a:off x="3263981" y="1447861"/>
            <a:ext cx="5040560" cy="695187"/>
            <a:chOff x="2175371" y="1762964"/>
            <a:chExt cx="5040560" cy="753264"/>
          </a:xfrm>
        </p:grpSpPr>
        <p:sp>
          <p:nvSpPr>
            <p:cNvPr id="69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Мы не разрушаем!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2175371" y="2032239"/>
              <a:ext cx="5040560" cy="48398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Внедряем производственные циклы нефтепереработки в существующие НПЗ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Chevron 11"/>
          <p:cNvSpPr/>
          <p:nvPr/>
        </p:nvSpPr>
        <p:spPr>
          <a:xfrm rot="16200000">
            <a:off x="2096802" y="1250137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39223" y="134144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ectangle 28"/>
          <p:cNvSpPr/>
          <p:nvPr/>
        </p:nvSpPr>
        <p:spPr>
          <a:xfrm>
            <a:off x="3060504" y="2519153"/>
            <a:ext cx="5480860" cy="94475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29"/>
          <p:cNvGrpSpPr/>
          <p:nvPr/>
        </p:nvGrpSpPr>
        <p:grpSpPr>
          <a:xfrm>
            <a:off x="3263981" y="2583322"/>
            <a:ext cx="5040560" cy="753264"/>
            <a:chOff x="2175371" y="1762964"/>
            <a:chExt cx="5040560" cy="753264"/>
          </a:xfrm>
        </p:grpSpPr>
        <p:sp>
          <p:nvSpPr>
            <p:cNvPr id="75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Запуск полного цикла переработки нефтепродуктов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2175371" y="2032239"/>
              <a:ext cx="5040560" cy="48398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От анализа качества нефтепродуктов до погрузки упакованного товара, готового к потреблению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7" name="Chevron 30"/>
          <p:cNvSpPr/>
          <p:nvPr/>
        </p:nvSpPr>
        <p:spPr>
          <a:xfrm rot="16200000">
            <a:off x="2096802" y="2408672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39223" y="247690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Rectangle 35"/>
          <p:cNvSpPr/>
          <p:nvPr/>
        </p:nvSpPr>
        <p:spPr>
          <a:xfrm>
            <a:off x="3077739" y="3700918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Group 36"/>
          <p:cNvGrpSpPr/>
          <p:nvPr/>
        </p:nvGrpSpPr>
        <p:grpSpPr>
          <a:xfrm>
            <a:off x="3216155" y="3733411"/>
            <a:ext cx="5040560" cy="559668"/>
            <a:chOff x="2175371" y="1762964"/>
            <a:chExt cx="5040560" cy="559668"/>
          </a:xfrm>
        </p:grpSpPr>
        <p:sp>
          <p:nvSpPr>
            <p:cNvPr id="81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Автоматизация производственных процессов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75371" y="2032239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Доверяем монотонную работу механическим роботам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Chevron 37"/>
          <p:cNvSpPr/>
          <p:nvPr/>
        </p:nvSpPr>
        <p:spPr>
          <a:xfrm rot="16200000">
            <a:off x="2096802" y="3606642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85650" y="37330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3811" y="983380"/>
            <a:ext cx="5480860" cy="1054894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59832" y="948107"/>
            <a:ext cx="5040560" cy="928727"/>
            <a:chOff x="2147915" y="1663521"/>
            <a:chExt cx="5040560" cy="425217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47915" y="1663521"/>
              <a:ext cx="5040560" cy="298858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Полное внедрение производства в вашу инфраструктуру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147915" y="1867144"/>
              <a:ext cx="5040560" cy="221594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Быстровозводимые конструкции, передовые отечественные роботизированные системы </a:t>
              </a:r>
              <a:r>
                <a:rPr lang="ru-RU" altLang="ko-KR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итд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 rot="16200000">
            <a:off x="1920182" y="1006828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2603" y="1098132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94" y="0"/>
            <a:ext cx="189467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83884" y="2331320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04034" y="2337577"/>
            <a:ext cx="5040560" cy="508851"/>
            <a:chOff x="2192044" y="1705053"/>
            <a:chExt cx="5040560" cy="508851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92044" y="1705053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Самая лучшая инвестиция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92044" y="1923511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Ваши доходы вырастут на 1000%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Chevron 30"/>
          <p:cNvSpPr/>
          <p:nvPr/>
        </p:nvSpPr>
        <p:spPr>
          <a:xfrm rot="16200000">
            <a:off x="1920182" y="2197763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2603" y="2289067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00557" y="3390746"/>
            <a:ext cx="5480860" cy="1125219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04034" y="3330583"/>
            <a:ext cx="5040560" cy="1095955"/>
            <a:chOff x="2175371" y="1638632"/>
            <a:chExt cx="5040560" cy="1095955"/>
          </a:xfrm>
        </p:grpSpPr>
        <p:sp>
          <p:nvSpPr>
            <p:cNvPr id="40" name="TextBox 10"/>
            <p:cNvSpPr txBox="1"/>
            <p:nvPr/>
          </p:nvSpPr>
          <p:spPr bwMode="auto">
            <a:xfrm>
              <a:off x="2175371" y="1638632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Непосредственное участие в развитии отечества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2175371" y="1863407"/>
              <a:ext cx="5040560" cy="871180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Делай свой качественный товар за доступную цену для Россиян. Это повысит потребительские возможности граждан, а так же увеличит ВВП страны в том числе и из за уменьшения расходов у малого бизнеса</a:t>
              </a:r>
              <a:endParaRPr lang="ru-RU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Chevron 37"/>
          <p:cNvSpPr/>
          <p:nvPr/>
        </p:nvSpPr>
        <p:spPr>
          <a:xfrm rot="16200000">
            <a:off x="1936855" y="3257190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79276" y="3348494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1750" y="1097807"/>
            <a:ext cx="5480860" cy="893624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37771" y="1062532"/>
            <a:ext cx="5040560" cy="928899"/>
            <a:chOff x="2147915" y="1663521"/>
            <a:chExt cx="5040560" cy="928899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47915" y="1663521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С заботой о природе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147915" y="1914835"/>
              <a:ext cx="5040560" cy="677585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Наша ниша, очень токсична для природы и мы это понимаем, поэтому создаём процессы защитных механизмов оберегающих природу</a:t>
              </a:r>
              <a:endParaRPr lang="ru-RU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 rot="16200000">
            <a:off x="1998048" y="964250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0469" y="1055554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2400" b="1" dirty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94" y="0"/>
            <a:ext cx="189467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56778" y="2264840"/>
            <a:ext cx="5480860" cy="841173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76928" y="2271098"/>
            <a:ext cx="5040560" cy="702447"/>
            <a:chOff x="2192044" y="1705053"/>
            <a:chExt cx="5040560" cy="702447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92044" y="1705053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Модульная платформа производства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92044" y="1923511"/>
              <a:ext cx="5040560" cy="48398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Производите, что угодно – производственные линии можно добавлять к уже существующим с течением времени</a:t>
              </a:r>
              <a:endParaRPr lang="ru-RU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Chevron 30"/>
          <p:cNvSpPr/>
          <p:nvPr/>
        </p:nvSpPr>
        <p:spPr>
          <a:xfrm rot="16200000">
            <a:off x="1993076" y="2131284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5497" y="2222588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56778" y="3340461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176928" y="3359802"/>
            <a:ext cx="5040560" cy="570060"/>
            <a:chOff x="2192044" y="1718137"/>
            <a:chExt cx="5040560" cy="570060"/>
          </a:xfrm>
        </p:grpSpPr>
        <p:sp>
          <p:nvSpPr>
            <p:cNvPr id="40" name="TextBox 10"/>
            <p:cNvSpPr txBox="1"/>
            <p:nvPr/>
          </p:nvSpPr>
          <p:spPr bwMode="auto">
            <a:xfrm>
              <a:off x="2192044" y="1718137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Любые транспортные интеграции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2192044" y="1997804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Внедрим производство под вывоз ввоз на ЖД, Авто, Авиа …</a:t>
              </a:r>
              <a:endParaRPr lang="ru-RU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Chevron 37"/>
          <p:cNvSpPr/>
          <p:nvPr/>
        </p:nvSpPr>
        <p:spPr>
          <a:xfrm rot="16200000">
            <a:off x="1993076" y="3206904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35497" y="3298208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cs typeface="Arial" pitchFamily="34" charset="0"/>
              </a:rPr>
              <a:t>09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1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производств на НПЗ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/>
              <a:t>Решение, которое сделает Россию Великой!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700000">
            <a:off x="5043667" y="862823"/>
            <a:ext cx="472578" cy="879828"/>
            <a:chOff x="6783521" y="1654812"/>
            <a:chExt cx="726841" cy="1353205"/>
          </a:xfrm>
        </p:grpSpPr>
        <p:sp>
          <p:nvSpPr>
            <p:cNvPr id="8" name="Freeform 7"/>
            <p:cNvSpPr/>
            <p:nvPr/>
          </p:nvSpPr>
          <p:spPr>
            <a:xfrm>
              <a:off x="6783521" y="1886618"/>
              <a:ext cx="726841" cy="1121399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97804" y="1654812"/>
              <a:ext cx="298274" cy="244742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92854" y="1578073"/>
            <a:ext cx="3277252" cy="2940710"/>
            <a:chOff x="2875611" y="1828800"/>
            <a:chExt cx="3277252" cy="2940710"/>
          </a:xfrm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7"/>
              <a:ext cx="899112" cy="1754156"/>
            </a:xfrm>
            <a:prstGeom prst="parallelogram">
              <a:avLst>
                <a:gd name="adj" fmla="val 3443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3"/>
              <a:ext cx="979857" cy="2588975"/>
            </a:xfrm>
            <a:prstGeom prst="parallelogram">
              <a:avLst>
                <a:gd name="adj" fmla="val 3769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39481" y="1700778"/>
            <a:ext cx="253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 страна продаёт </a:t>
            </a:r>
            <a:r>
              <a:rPr lang="ru-RU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 тыс. баррелей в </a:t>
            </a:r>
            <a:r>
              <a:rPr lang="ru-RU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 сырой нефти, только представьте сколько  можно получить из этого продукции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9468" y="2892083"/>
            <a:ext cx="253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насытить внутренний и внешний рынок качественным товаром за невысокую цену для конечного потребителя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Placeholder 13"/>
          <p:cNvSpPr txBox="1">
            <a:spLocks/>
          </p:cNvSpPr>
          <p:nvPr/>
        </p:nvSpPr>
        <p:spPr>
          <a:xfrm rot="458666">
            <a:off x="3432990" y="3519947"/>
            <a:ext cx="1853006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производств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583725">
            <a:off x="3370733" y="2713347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поможем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 rot="500431">
            <a:off x="4139900" y="2089951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идеи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504" y="3202960"/>
            <a:ext cx="2539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Имея свои качественные производственные процессы, улучшаются и другие отраслевые производства  (Например машиностроение: У автомобиля лада – гранта все пластмассовые детали заграничные)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8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Роботизированное решение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создал прототип модульного роботизированного производства нефтепродуктов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1435973"/>
            <a:ext cx="1944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Система безопасности и подсчёта вагонов (Роботизированное решение)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Взятие проб сырья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(Пробы и перекачка – делает автоматика. Качество сырья оценивают лаборанты)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Перекачка сырья по качеству в подземные нефтехранилища (Роботизированное решение)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Промывка цистерн</a:t>
            </a:r>
          </a:p>
          <a:p>
            <a:pPr algn="ctr"/>
            <a:r>
              <a:rPr lang="ru-RU" altLang="ko-K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 –Заливка бензина в цистерны</a:t>
            </a:r>
          </a:p>
          <a:p>
            <a:pPr algn="ctr"/>
            <a:r>
              <a:rPr lang="ru-RU" altLang="ko-K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  - Погрузка товара со склада производства</a:t>
            </a:r>
          </a:p>
          <a:p>
            <a:pPr algn="ctr"/>
            <a:r>
              <a:rPr lang="ru-RU" altLang="ko-K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(Роботизированное решение</a:t>
            </a:r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altLang="ko-KR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это отдельный этап</a:t>
            </a:r>
          </a:p>
          <a:p>
            <a:pPr algn="ctr"/>
            <a:endParaRPr lang="en-US" altLang="ko-KR" sz="1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4975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4975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18739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r="18738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idx="1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idx="2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8704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idx="20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" b="5025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idx="18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497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915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Rocket-Launched-PowerPoint-Template"/>
  <p:tag name="ISPRING_FIRST_PUBLISH" val="1"/>
  <p:tag name="ISPRING_UUID" val="{09195C2C-66E3-4ECE-A19A-0135DA870F8D}"/>
  <p:tag name="ISPRING_RESOURCE_FOLDER" val="C:\Users\МЭЦ\Desktop\Лагерь\Rocket-Launched-PowerPoint-Template\"/>
  <p:tag name="ISPRING_PRESENTATION_PATH" val="C:\Users\МЭЦ\Desktop\Лагерь\Rocket-Launched-PowerPoint-Template.pptx"/>
  <p:tag name="ISPRING_PROJECT_VERSION" val="9.3"/>
  <p:tag name="ISPRING_PROJECT_FOLDER_UPDATED" val="1"/>
  <p:tag name="ISPRING_SCREEN_RECS_UPDATED" val="C:\Users\МЭЦ\Desktop\Лагерь\Rocket-Launched-PowerPoint-Template\"/>
  <p:tag name="ISPRING-SUITE_ISPRING_PLAYERS_CUSTOMIZATION_2" val="{&quot;universal&quot;:{&quot;skinSettings&quot;:{&quot;borderRadius&quot;:16,&quot;colors&quot;:{&quot;asideBackground&quot;:{&quot;color&quot;:&quot;#353535&quot;,&quot;opacity&quot;:1,&quot;type&quot;:&quot;SOLID&quot;},&quot;asideElementBackgroundActive&quot;:{&quot;color&quot;:&quot;#606060&quot;,&quot;opacity&quot;:1,&quot;type&quot;:&quot;SOLID&quot;},&quot;asideElementBackgroundHover&quot;:{&quot;color&quot;:&quot;#4F4F4F&quot;,&quot;opacity&quot;:1,&quot;type&quot;:&quot;SOLID&quot;},&quot;asideElementText&quot;:{&quot;color&quot;:&quot;#D8D8D8&quot;,&quot;opacity&quot;:1,&quot;type&quot;:&quot;SOLID&quot;},&quot;asideElementTextActive&quot;:{&quot;color&quot;:&quot;#F4F4F4&quot;,&quot;opacity&quot;:1,&quot;type&quot;:&quot;SOLID&quot;},&quot;asideElementTextHover&quot;:{&quot;color&quot;:&quot;#D8D8D8&quot;,&quot;opacity&quot;:1,&quot;type&quot;:&quot;SOLID&quot;},&quot;asideLogoBackground&quot;:{&quot;color&quot;:&quot;#353535&quot;,&quot;opacity&quot;:1,&quot;type&quot;:&quot;SOLID&quot;},&quot;pageBackground&quot;:{&quot;color&quot;:&quot;#DCDEE0&quot;,&quot;opacity&quot;:1,&quot;type&quot;:&quot;SOLID&quot;},&quot;playerBackground&quot;:{&quot;color&quot;:&quot;#202024&quot;,&quot;opacity&quot;:1,&quot;type&quot;:&quot;SOLID&quot;},&quot;playerText&quot;:{&quot;color&quot;:&quot;#C9C9C9&quot;,&quot;opacity&quot;:1,&quot;type&quot;:&quot;SOLID&quot;},&quot;primaryButtonBackground&quot;:{&quot;degree&quot;:180,&quot;gradient&quot;:[{&quot;color&quot;:&quot;#EB4343&quot;,&quot;opacity&quot;:1},{&quot;color&quot;:&quot;#C32D2D&quot;,&quot;opacity&quot;:1}],&quot;type&quot;:&quot;GRADIENT&quot;},&quot;primaryButtonBackgroundHover&quot;:{&quot;degree&quot;:180,&quot;gradient&quot;:[{&quot;color&quot;:&quot;#F66868&quot;,&quot;opacity&quot;:1},{&quot;color&quot;:&quot;#EB4343&quot;,&quot;opacity&quot;:1}],&quot;type&quot;:&quot;GRADIENT&quot;},&quot;primaryButtonBorder&quot;:{&quot;color&quot;:&quot;#EB4343&quot;,&quot;opacity&quot;:0,&quot;type&quot;:&quot;SOLID&quot;},&quot;primaryButtonBorderHover&quot;:{&quot;color&quot;:&quot;#EB4343&quot;,&quot;opacity&quot;:0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degree&quot;:180,&quot;gradient&quot;:[{&quot;color&quot;:&quot;#3B3B41&quot;,&quot;opacity&quot;:1},{&quot;color&quot;:&quot;#202024&quot;,&quot;opacity&quot;:1}],&quot;type&quot;:&quot;GRADIENT&quot;},&quot;secondaryButtonBackgroundHover&quot;:{&quot;degree&quot;:180,&quot;gradient&quot;:[{&quot;color&quot;:&quot;#5C5C62&quot;,&quot;opacity&quot;:1},{&quot;color&quot;:&quot;#202024&quot;,&quot;opacity&quot;:1}],&quot;type&quot;:&quot;GRADIENT&quot;},&quot;secondaryButtonBorder&quot;:{&quot;color&quot;:&quot;#383838&quot;,&quot;opacity&quot;:0,&quot;type&quot;:&quot;SOLID&quot;},&quot;secondaryButtonBorderHover&quot;:{&quot;color&quot;:&quot;#5C5C62&quot;,&quot;opacity&quot;:0,&quot;type&quot;:&quot;SOLID&quot;},&quot;secondaryButtonText&quot;:{&quot;color&quot;:&quot;#DADADA&quot;,&quot;opacity&quot;:1,&quot;type&quot;:&quot;SOLID&quot;},&quot;secondaryButtonTextHover&quot;:{&quot;color&quot;:&quot;#DADADA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true,&quot;showNextButton&quot;:true,&quot;showOutline&quot;:false,&quot;showPlayPause&quot;:true,&quot;showPlaybackRateButton&quot;:true,&quot;showPrevButton&quot;:true,&quot;showRewind&quot;:tru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false},&quot;sidePanel&quot;:{&quot;showAtLeft&quot;:false,&quot;showLogo&quot;:false,&quot;showNotes&quot;:false,&quot;showOutline&quot;:true,&quot;showPresenterInfo&quot;:false,&quot;showPresenterVideo&quot;:true,&quot;visible&quot;:true},&quot;titlePanel&quot;:{&quot;buttons&quot;:[&quot;attachments&quot;,&quot;presenterInfo&quot;],&quot;buttonsAtLeft&quot;:true,&quot;courseTitleVisible&quot;:false,&quot;showLogo&quot;:false,&quot;visible&quot;:true},&quot;version&quot;:&quot;1.0&quot;},&quot;skinMessages&quot;:{&quot;PB_ACCESSIBLE_ARIA_LABEL_BACK_TO_BEGIN&quot;:&quot;Перейти к началу слайда&quot;,&quot;PB_ACCESSIBLE_ARIA_LABEL_BOTTOM_PANEL&quot;:&quot;Нижняя панель&quot;,&quot;PB_ACCESSIBLE_ARIA_LABEL_NAVIGATION_BUTTONS&quot;:&quot;Кнопки навигации&quot;,&quot;PB_ACCESSIBLE_ARIA_LABEL_SETTINGS&quot;:&quot;Настройки доступности&quot;,&quot;PB_ACCESSIBLE_ARIA_LABEL_SLIDE&quot;:&quot;Слайд&quot;,&quot;PB_ACCESSIBLE_ARIA_LABEL_TOP_PANEL&quot;:&quot;Верхняя панель&quot;,&quot;PB_ACCESSIBLE_AUDIO_NARRATION_LABEL&quot;:&quot;Аудиосопровождение&quot;,&quot;PB_ACCESSIBLE_NAVIGATION_NEXT_BUTTON&quot;:&quot;Далее&quot;,&quot;PB_ACCESSIBLE_NAVIGATION_PREV_BUTTON&quot;:&quot;Назад&quot;,&quot;PB_ACCESSIBLE_SKIN_ENABLE_ACCESSIBILITY_MODE&quot;:&quot;В режим для слабовидящих&quot;,&quot;PB_ACCESSIBLE_SKIN_ENABLE_NORMAL_MODE&quot;:&quot;В режим полного плеера&quot;,&quot;PB_ACCESSIBLE_SKIN_PRESENTER_PHOTO&quot;:&quot;Фотография докладчика&quot;,&quot;PB_ACCESSIBLE_SLIDE_N_OF_COUNT&quot;:&quot;Слайд %SLIDE_NUMBER% из %TOTAL_SLIDES%&quot;,&quot;PB_ACCESSIBLE_VIDEO_NARRATION_LABEL&quot;:&quot;Видеосопровождение&quot;,&quot;PB_ACCESSIBLE_WATERMARK_SKIN_CREATED_WITH&quot;:&quot;Создано с помощью демо-версии iSpring&quot;,&quot;PB_ATTACHMENT_DOCUMENT_SUBTITLE&quot;:&quot;Документ&quot;,&quot;PB_ATTACHMENT_FILE_SUBTITLE&quot;:&quot;Файл&quot;,&quot;PB_ATTACHMENT_IMAGE_SUBTITLE&quot;:&quot;Изображение&quot;,&quot;PB_ATTACHMENT_LINK_SUBTITLE&quot;:&quot;Ссылка&quot;,&quot;PB_ATTACHMENT_VIDEO_SUBTITLE&quot;:&quot;Видео&quot;,&quot;PB_BACK_TO_APP_BUTTON_LABEL&quot;:&quot;Назад&quot;,&quot;PB_CC_MENU_OFF&quot;:&quot;Выкл.&quot;,&quot;PB_CC_MENU_ON&quot;:&quot;Вкл.&quot;,&quot;PB_CC_MENU_TITLE&quot;:&quot;Заметки&quot;,&quot;PB_CONTROL_PANEL_EXIT_FULL_SCREEN&quot;:&quot;Выход из полноэкранного режима&quot;,&quot;PB_CONTROL_PANEL_FULL_SCREEN&quot;:&quot;На весь экран&quot;,&quot;PB_CONTROL_PANEL_NEXT&quot;:&quot;Далее&quot;,&quot;PB_CONTROL_PANEL_OUTLINE&quot;:&quot;Слайды&quot;,&quot;PB_CONTROL_PANEL_PREV&quot;:&quot;&quot;,&quot;PB_CONTROL_PANEL_REPLAY&quot;:&quot;Повторить&quot;,&quot;PB_CONTROL_PANEL_SLIDE_COUNTER&quot;:&quot;%SLIDE_NUMBER% из %TOTAL_SLIDES%&quot;,&quot;PB_CONTROL_PANEL_VOLUME_CONTROL&quot;:&quot;Громкость&quot;,&quot;PB_CURRENT_SLIDE_IS_NOT_COMPLETED&quot;:&quot;Чтобы продолжить, просмотрите слайд до конца.&quot;,&quot;PB_DOMAIN_RESTRICTION&quot;:&quot;Автор запретил просмотр презентации на этом домене.&quot;,&quot;PB_DRAWING_TOOLS_END_DRAWING&quot;:&quot;Завершить рисование&quot;,&quot;PB_DRAWING_TOOLS_ERASER&quot;:&quot;Ластик&quot;,&quot;PB_DRAWING_TOOLS_ERASE_ALL&quot;:&quot;Очистить все&quot;,&quot;PB_DRAWING_TOOLS_HIGHLIGHTER&quot;:&quot;Маркер&quot;,&quot;PB_DRAWING_TOOLS_PEN&quot;:&quot;Фломастер&quot;,&quot;PB_ENTER_PASSWORD&quot;:&quot;Введите пароль, чтобы посмотреть эту презентацию.&quot;,&quot;PB_INCORRECT_PASSWORD&quot;:&quot;Неверный пароль&quot;,&quot;PB_INTERACTION_SLIDE_WINDOW_TEXT&quot;:&quot;Чтобы перейти на другой слайд, нужно завершить интерактивность.&quot;,&quot;PB_MESSAGE_BOX_NO&quot;:&quot;Нет&quot;,&quot;PB_MESSAGE_BOX_OK&quot;:&quot;ОК&quot;,&quot;PB_MESSAGE_BOX_YES&quot;:&quot;Да&quot;,&quot;PB_NAVIGATION_IS_RESTRICTED&quot;:&quot;Слайды можно просматривать только по порядку.&quot;,&quot;PB_NAVIGATION_IS_SEQUENTIAL&quot;:&quot;Слайды можно просматривать только по порядку.&quot;,&quot;PB_PLAYBACK_RATE_MENU_CAPTION&quot;:&quot;Скорость&quot;,&quot;PB_PRECEDING_QUIZ_FAILED_WINDOW_TEXT&quot;:&quot;Вы не прошли тест на слайде %SLIDE_INDEX% и не можете перейти к следующим слайдам.&quot;,&quot;PB_PRECEDING_QUIZ_NOT_COMPLETED_WINDOW_TEXT&quot;:&quot;Для перехода на этот слайд нужно завершить тест на слайде %SLIDE_INDEX%.&quot;,&quot;PB_PRECEDING_QUIZ_NOT_PASSED_WINDOW_TEXT&quot;:&quot;Для перехода на этот слайд нужно успешно пройти тест на слайде %SLIDE_INDEX%.&quot;,&quot;PB_PRECEDING_SCENARIO_FAILED_WINDOW_TEXT&quot;:&quot;Вы не прошли диалоговый тренажер на слайде %SLIDE_INDEX% и не можете перейти к следующим слайдам.&quot;,&quot;PB_PRECEDING_SCENARIO_NOT_COMPLETED_WINDOW_TEXT&quot;:&quot;Для перехода на этот слайд нужно завершить диалоговый тренажер на слайде %SLIDE_INDEX%.&quot;,&quot;PB_PRECEDING_SCENARIO_NOT_PASSED_WINDOW_TEXT&quot;:&quot;Для перехода на этот слайд нужно успешно завершить диалоговый тренажер на слайде %SLIDE_INDEX%.&quot;,&quot;PB_PRESENTER_COLLAPSE_BIO&quot;:&quot;скрыть&quot;,&quot;PB_PRESENTER_EMAIL&quot;:&quot;Email&quot;,&quot;PB_PRESENTER_EXPAND_BIO&quot;:&quot;показать еще&quot;,&quot;PB_PRESENTER_NO_INFO&quot;:&quot;Нет информации о докладчике&quot;,&quot;PB_PRESENTER_WEBSITE&quot;:&quot;Сайт&quot;,&quot;PB_QUIZ_SLIDE_WINDOW_TEXT&quot;:&quot;Чтобы перейти на другой слайд, нужно завершить тест.&quot;,&quot;PB_RATE_MENU_CAPTION&quot;:&quot;Скорость&quot;,&quot;PB_RATE_MENU_DEFAULT_RATE&quot;:&quot;Обычная&quot;,&quot;PB_RESUME_PRESENTATION_WINDOW_TEXT&quot;:&quot;Продолжить просмотр с места, где вы остановились?&quot;,&quot;PB_SCENARIO_SLIDE_WINDOW_TEXT&quot;:&quot;Для перехода на этот слайд нужно завершить диалоговый тренажер.&quot;,&quot;PB_SEARCH_CANCEL&quot;:&quot;Отмена&quot;,&quot;PB_SEARCH_NO_RESULTS_LABEL&quot;:&quot;Ничего не нашлось.&quot;,&quot;PB_SEARCH_PANEL_DEFAULT_TEXT&quot;:&quot;Поиск…&quot;,&quot;PB_SEARCH_RESULTS_LABEL&quot;:&quot;Результаты поиска&quot;,&quot;PB_SEARCH_RESULT_IN_NOTES&quot;:&quot;в заметках&quot;,&quot;PB_SEARCH_RESULT_IN_TEXT_LABEL&quot;:&quot;на слайде&quot;,&quot;PB_SUBTITLES_MENU_CAPTION&quot;:&quot;Субтитры&quot;,&quot;PB_SUBTITLES_OFF&quot;:&quot;Выкл.&quot;,&quot;PB_TAB_NOTES_LABEL&quot;:&quot;Заметки&quot;,&quot;PB_TAB_OUTLINE_LABEL&quot;:&quot;Слайды&quot;,&quot;PB_TIME_RESTRICTION&quot;:&quot;В настоящее время просмотр этой презентации запрещен ее автором.&quot;,&quot;PB_TITLE_PANEL_ATTACHMENTS&quot;:&quot;Ресурсы&quot;,&quot;PB_TITLE_PANEL_MARKER_TOOLS&quot;:&quot;Рисование&quot;,&quot;PB_TITLE_PANEL_NOTES&quot;:&quot;Заметки&quot;,&quot;PB_TITLE_PANEL_OUTLINE&quot;:&quot;Оглавление&quot;,&quot;PB_TITLE_PANEL_PRESENTER_INFO&quot;:&quot;Докладчик&quot;,&quot;PB_TREE_CONTROL_LOADING&quot;:&quot;Загрузка…&quot;,&quot;PB_VIDEO_WINDOW_NO_VIDEO_LABEL&quot;:&quot;Нет видео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296},&quot;playerModule&quot;:&quot;UniversalHtml&quot;,&quot;presentationContent&quot;:{&quot;metadata&quot;:{&quot;references&quot;:true,&quot;texts&quot;:[&quot;DT_REFERENCE_URL&quot;,&quot;DT_REFERENCE_TITLE&quot;,&quot;DT_PRESENTER_BIO&quot;,&quot;DT_PRESENTER_EMAIL&quot;,&quot;DT_PRESENTER_WEBSITE&quot;,&quot;DT_PRESENTER_PHONE&quot;,&quot;DT_PRESENTER_TITLE&quot;,&quot;DT_PRESENTER_NAME&quot;,&quot;DT_SLIDE_NOTES_HTML&quot;,&quot;DT_SLIDE_NOTES_TEXT&quot;,&quot;DT_SLIDE_TITLE&quot;,&quot;DT_SLIDE_NOTES_TEXT&quot;,&quot;DT_SLIDE_TEXT&quot;,&quot;DT_HYPERLINK_TOOLTIP&quot;]},&quot;resources&quot;:{&quot;attachments&quot;:true,&quot;fonts&quot;:[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REFERENCE_URL&quot;,&quot;DCT_REFERENCE_TITLE&quot;,&quot;DCT_PRESENTER_BIO&quot;,&quot;DCT_PRESENTER_EMAIL&quot;,&quot;DCT_PRESENTER_WEBSITE&quot;,&quot;DCT_PRESENTER_PHONE&quot;,&quot;DCT_PRESENTER_TITLE&quot;,&quot;DCT_PRESENTER_NAME&quot;,&quot;DCT_SLIDE_TITLE&quot;,&quot;DCT_SLIDE_NOTES_TEXT&quot;,&quot;DCT_SLIDE_TEXT&quot;,&quot;DCT_HYPERLINK_TOOLTIP&quot;],&quot;static&quot;:[&quot;Ресурсы&quot;,&quot;Ссылка&quot;,&quot;Изображение&quot;,&quot;Видео&quot;,&quot;Документ&quot;,&quot;Файл&quot;,&quot;Email&quot;,&quot;Сайт&quot;,&quot;показать еще&quot;,&quot;скрыть&quot;,&quot;Докладчик&quot;,&quot;Слайды&quot;,&quot;Поиск…&quot;,&quot;на слайде&quot;,&quot;Результаты поиска&quot;,&quot;Ничего не нашлось.&quot;,&quot;в заметках&quot;,&quot;Отмена&quot;,&quot;Далее&quot;,&quot;На весь экран&quot;,&quot;Выход из полноэкранного режима&quot;,&quot;0123456789.,x&quot;,&quot;Скорость&quot;,&quot;Обычная&quot;,&quot;Громкость&quot;,&quot;Повторить&quot;,&quot;%SLIDE_NUMBER% из %TOTAL_SLIDES%&quot;,&quot;Да&quot;,&quot;Нет&quot;,&quot;ОК&quot;,&quot;Продолжить просмотр с места, где вы остановились?&quot;,&quot;Чтобы продолжить, просмотрите слайд до конца.&quot;,&quot;Слайды можно просматривать только по порядку.&quot;,&quot;Чтобы перейти на другой слайд, нужно завершить тест.&quot;,&quot;Для перехода на этот слайд нужно успешно пройти тест на слайде %SLIDE_INDEX%.&quot;,&quot;Для перехода на этот слайд нужно завершить тест на слайде %SLIDE_INDEX%.&quot;,&quot;Вы не прошли тест на слайде %SLIDE_INDEX% и не можете перейти к следующим слайдам.&quot;,&quot;Чтобы перейти на другой слайд, нужно завершить интерактивность.&quot;,&quot;Для перехода на этот слайд нужно завершить диалоговый тренажер.&quot;,&quot;Для перехода на этот слайд нужно успешно завершить диалоговый тренажер на слайде %SLIDE_INDEX%.&quot;,&quot;Для перехода на этот слайд нужно завершить диалоговый тренажер на слайде %SLIDE_INDEX%.&quot;,&quot;Вы не прошли диалоговый тренажер на слайде %SLIDE_INDEX% и не можете перейти к следующим слайдам.&quot;,&quot;Введите пароль, чтобы посмотреть эту презентацию.&quot;,&quot;Неверный пароль&quot;,&quot;Автор запретил просмотр презентации на этом домене.&quot;,&quot;В настоящее время просмотр этой презентации запрещен ее автором.&quot;,&quot;Назад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presenterPhotos&quot;:{&quot;enlargeToFit&quot;:false,&quot;height&quot;:105,&quot;jpegQuality&quot;:100,&quot;keepAspectRatio&quot;:true,&quot;width&quot;:94},&quot;slideThumbnails&quot;:{&quot;enlargeToFit&quot;:false,&quot;height&quot;:59,&quot;jpegQuality&quot;:100,&quot;keepAspectRatio&quot;:true,&quot;width&quot;:78},&quot;videoNarrations&quot;:{&quot;height&quot;:1024,&quot;width&quot;:1366}}}},&quot;ceipData&quot;:{&quot;enableMiniSkinCustomization&quot;:true,&quot;playerLayout&quot;:&quot;builtin.trainingWithPresenterVideo&quot;,&quot;playerLayoutFooter&quot;:&quot;playAndPause,acceleration,notes,replay,fullscreen,volumeControl,slideNumber,goToPrev,goToNext&quot;,&quot;playerLayoutHeader&quot;:&quot;resources,presenterInfo,&quot;,&quot;playerLayoutHeaderButtonsPosition&quot;:&quot;left&quot;,&quot;playerLayoutOutline&quot;:&quot;enableSearch,showSlideNumber,enableMultilevel&quot;,&quot;playerLayoutProgress&quot;:&quot;enabledNavigation,showLabels&quot;,&quot;playerLayoutProgressMode&quot;:&quot;presentationTimeline&quot;,&quot;playerLayoutSidebar&quot;:&quot;presenterVideo,outline&quot;,&quot;playerLayoutSidebarPosition&quot;:&quot;right&quot;,&quot;playerMessages&quot;:&quot;builtin.ru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builtin.trainingWithPresenterVideo&quot;,&quot;playerThemeBorderRadius&quot;:16,&quot;playerThemeColorScheme&quot;:&quot;builtin.darkRed&quot;,&quot;playerThemeFont&quot;:&quot;Arial&quot;}}}"/>
  <p:tag name="ISPRING-SUITE_ISPRING_CURRENT_PLAYER_ID" val="universal"/>
  <p:tag name="ISPRING_PRESENTATION_COURSE_TITLE" val="Rocket-Launched-PowerPoint-Template"/>
  <p:tag name="FLASHSPRING_ZOOM_TAG" val="74"/>
  <p:tag name="ISPRING_PRESENTATION_INFO_2" val="&lt;?xml version=&quot;1.0&quot; encoding=&quot;UTF-8&quot; standalone=&quot;no&quot; ?&gt;&#10;&lt;presentation2&gt;&#10;&#10;  &lt;slides&gt;&#10;    &lt;slide id=&quot;{261E4819-F675-4FA3-9947-A73B89EF09C1}&quot; pptId=&quot;256&quot;/&gt;&#10;    &lt;slide id=&quot;{47C385AA-CFED-4850-BF4D-F2AB2C91BC47}&quot; pptId=&quot;261&quot;/&gt;&#10;    &lt;slide id=&quot;{79DB373C-244B-45B0-A9B2-B04C0D51AD04}&quot; pptId=&quot;297&quot;/&gt;&#10;    &lt;slide id=&quot;{C39E2B75-08BF-42C8-B334-D25D50B39A60}&quot; pptId=&quot;298&quot;/&gt;&#10;    &lt;slide id=&quot;{DDC1FEE9-1EE6-4566-B585-8F8E65AB1D12}&quot; pptId=&quot;264&quot;/&gt;&#10;    &lt;slide id=&quot;{B8B60732-5562-4DA7-94F6-169479C57C22}&quot; pptId=&quot;278&quot;/&gt;&#10;    &lt;slide id=&quot;{36387DAF-73F2-4915-98BD-EEB88BC59D39}&quot; pptId=&quot;282&quot;/&gt;&#10;    &lt;slide id=&quot;{CD869D42-4D14-4F69-BDE6-F0CA72A11E32}&quot; pptId=&quot;280&quot;/&gt;&#10;    &lt;slide id=&quot;{A5030A72-E6BF-4310-A2A8-0BEE98BC37B6}&quot; pptId=&quot;281&quot;/&gt;&#10;    &lt;slide id=&quot;{0075D90F-BEF9-4E13-B690-DAE0DBCC35AC}&quot; pptId=&quot;266&quot;/&gt;&#10;    &lt;slide id=&quot;{1164A974-32A6-4DA6-8B7F-784DEE7A0C32}&quot; pptId=&quot;267&quot;/&gt;&#10;    &lt;slide id=&quot;{7236DEBA-F114-488F-8A89-CAEBC0B9B7A8}&quot; pptId=&quot;300&quot;/&gt;&#10;    &lt;slide id=&quot;{C1231FC8-62A3-4313-809E-B9A040BE4E07}&quot; pptId=&quot;283&quot;/&gt;&#10;  &lt;/slides&gt;&#10;&#10;  &lt;narration&gt;&#10;    &lt;audioTracks&gt;&#10;      &lt;audioTrack muted=&quot;false&quot; name=&quot;ec5dbaa3a57ab9e&quot; resource=&quot;4f5139cf&quot; slideId=&quot;{261E4819-F675-4FA3-9947-A73B89EF09C1}&quot; startTime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562B27-C9A2-4FF9-B8E2-69CFBCA9DC4B}:267"/>
  <p:tag name="GENSWF_ADVANCE_TIME" val="5.000"/>
  <p:tag name="ISPRING_CUSTOM_TIMING_USED" val="1"/>
  <p:tag name="ISPRING_SLIDE_ID_2" val="{1164A974-32A6-4DA6-8B7F-784DEE7A0C3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608168-C14F-4039-AA5C-92D4AB20B1E1}:3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4915C7-40BD-4F0E-BF6D-9C818EDE57B2}:256"/>
  <p:tag name="ISPRING_CUSTOM_TIMING_USED" val="1"/>
  <p:tag name="GENSWF_ADVANCE_TIME" val="3.000"/>
  <p:tag name="ISPRING_SLIDE_INDENT_LEVEL" val="0"/>
  <p:tag name="ISPRING_SLIDE_ID_2" val="{261E4819-F675-4FA3-9947-A73B89EF09C1}"/>
  <p:tag name="ISPRING_SLIDE_HAS_SCREEN_REC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A0DC4-D698-4F2B-9620-1BB8028A4511}:281"/>
  <p:tag name="GENSWF_ADVANCE_TIME" val="5.000"/>
  <p:tag name="ISPRING_CUSTOM_TIMING_USED" val="1"/>
  <p:tag name="ISPRING_SLIDE_ID_2" val="{A5030A72-E6BF-4310-A2A8-0BEE98BC37B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2C0A24-4876-47CA-A2D6-32F274B4E1E6}:280"/>
  <p:tag name="GENSWF_ADVANCE_TIME" val="5.000"/>
  <p:tag name="ISPRING_CUSTOM_TIMING_USED" val="1"/>
  <p:tag name="ISPRING_SLIDE_ID_2" val="{CD869D42-4D14-4F69-BDE6-F0CA72A11E3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FF63BD-2FA5-4097-AA99-51A1B972C3E3}:261"/>
  <p:tag name="ISPRING_CUSTOM_TIMING_USED" val="1"/>
  <p:tag name="GENSWF_ADVANCE_TIME" val="3.000"/>
  <p:tag name="ISPRING_SLIDE_INDENT_LEVEL" val="0"/>
  <p:tag name="ISPRING_SLIDE_ID_2" val="{47C385AA-CFED-4850-BF4D-F2AB2C91BC4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0DF972-691C-4F4C-91C9-4A80DD246B42}:297"/>
  <p:tag name="GENSWF_ADVANCE_TIME" val="5.000"/>
  <p:tag name="ISPRING_CUSTOM_TIMING_USED" val="1"/>
  <p:tag name="ISPRING_SLIDE_ID_2" val="{79DB373C-244B-45B0-A9B2-B04C0D51AD0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46FA7-93F4-4621-931B-80326A257AB5}:298"/>
  <p:tag name="GENSWF_ADVANCE_TIME" val="5.000"/>
  <p:tag name="ISPRING_CUSTOM_TIMING_USED" val="1"/>
  <p:tag name="ISPRING_SLIDE_ID_2" val="{C39E2B75-08BF-42C8-B334-D25D50B39A6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1A116-BD08-4FC4-8D5E-A98E78750811}:3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AF4453-1E78-40C0-8C47-DD6358A5FA35}:266"/>
  <p:tag name="GENSWF_ADVANCE_TIME" val="5.000"/>
  <p:tag name="ISPRING_CUSTOM_TIMING_USED" val="1"/>
  <p:tag name="ISPRING_SLIDE_ID_2" val="{0075D90F-BEF9-4E13-B690-DAE0DBCC35AC}"/>
</p:tagLst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601</Words>
  <Application>Microsoft Office PowerPoint</Application>
  <PresentationFormat>Экран (16:9)</PresentationFormat>
  <Paragraphs>107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Arial Unicode MS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Rocket-Launched-PowerPoint-Template</dc:title>
  <dc:creator>googleslidesppt.com;allppt.com</dc:creator>
  <cp:lastModifiedBy>МЭЦ</cp:lastModifiedBy>
  <cp:revision>186</cp:revision>
  <dcterms:created xsi:type="dcterms:W3CDTF">2016-12-05T23:26:54Z</dcterms:created>
  <dcterms:modified xsi:type="dcterms:W3CDTF">2024-05-31T16:13:57Z</dcterms:modified>
</cp:coreProperties>
</file>