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9" r:id="rId14"/>
    <p:sldId id="280" r:id="rId15"/>
    <p:sldId id="281" r:id="rId16"/>
    <p:sldId id="282" r:id="rId17"/>
    <p:sldId id="286" r:id="rId18"/>
    <p:sldId id="287" r:id="rId19"/>
    <p:sldId id="288" r:id="rId20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76" y="-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аварии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500000000000003E-3"/>
          <c:y val="0.13079699803149608"/>
          <c:w val="0.95416666666666672"/>
          <c:h val="0.485391486220472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Основные причины аварии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1D-48A2-A4D6-53E99A606F3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1D-48A2-A4D6-53E99A606F3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1D-48A2-A4D6-53E99A606F3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1D-48A2-A4D6-53E99A606F37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1D-48A2-A4D6-53E99A606F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Коррозии</c:v>
                </c:pt>
                <c:pt idx="1">
                  <c:v>Внешние воздействия</c:v>
                </c:pt>
                <c:pt idx="2">
                  <c:v>Брак при строительстве</c:v>
                </c:pt>
                <c:pt idx="3">
                  <c:v>Брак при изготовлении труб и оборудования</c:v>
                </c:pt>
                <c:pt idx="4">
                  <c:v>Ошибочное действие персонала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0.25</c:v>
                </c:pt>
                <c:pt idx="1">
                  <c:v>0.53</c:v>
                </c:pt>
                <c:pt idx="2">
                  <c:v>0.11</c:v>
                </c:pt>
                <c:pt idx="3">
                  <c:v>0.08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22-4EEA-A003-8406B3338FE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08169291338584"/>
          <c:y val="0.59944389763779515"/>
          <c:w val="0.74616978346456697"/>
          <c:h val="0.3974311023622047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" y="0"/>
            <a:ext cx="9142475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2018" y="367411"/>
            <a:ext cx="3759962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28134" y="983107"/>
            <a:ext cx="4829809" cy="1908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852" y="2797809"/>
            <a:ext cx="23577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Times New Roman"/>
                <a:cs typeface="Times New Roman"/>
              </a:rPr>
              <a:t>Команда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KOSMOBOOM: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Вдовин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Егор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852" y="3285871"/>
            <a:ext cx="15093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Times New Roman"/>
                <a:cs typeface="Times New Roman"/>
              </a:rPr>
              <a:t>Георгиев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Андрей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Седых Пётр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Попова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Анна</a:t>
            </a:r>
            <a:endParaRPr sz="1600">
              <a:latin typeface="Times New Roman"/>
              <a:cs typeface="Times New Roman"/>
            </a:endParaRPr>
          </a:p>
          <a:p>
            <a:pPr marL="12700" marR="18669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Симон Захар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Ярметов </a:t>
            </a:r>
            <a:r>
              <a:rPr sz="1600" spc="-5" dirty="0">
                <a:latin typeface="Times New Roman"/>
                <a:cs typeface="Times New Roman"/>
              </a:rPr>
              <a:t>Захар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Сузин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Ярослав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Столопов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Юрий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8010" y="3633317"/>
            <a:ext cx="3958590" cy="127635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803910" marR="5080" indent="1228090" algn="r">
              <a:lnSpc>
                <a:spcPct val="80300"/>
              </a:lnSpc>
              <a:spcBef>
                <a:spcPts val="525"/>
              </a:spcBef>
            </a:pPr>
            <a:r>
              <a:rPr sz="1800" b="1" spc="-15" dirty="0">
                <a:latin typeface="Times New Roman"/>
                <a:cs typeface="Times New Roman"/>
              </a:rPr>
              <a:t>Тренера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команды: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Лушникова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Владислава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Алексеевна,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преподаватель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робототехники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Попова Елена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Евгеньевна,</a:t>
            </a:r>
            <a:endParaRPr sz="1600">
              <a:latin typeface="Times New Roman"/>
              <a:cs typeface="Times New Roman"/>
            </a:endParaRPr>
          </a:p>
          <a:p>
            <a:pPr marR="8255" algn="r">
              <a:lnSpc>
                <a:spcPts val="1345"/>
              </a:lnSpc>
            </a:pPr>
            <a:r>
              <a:rPr sz="1600" spc="-5" dirty="0">
                <a:latin typeface="Times New Roman"/>
                <a:cs typeface="Times New Roman"/>
              </a:rPr>
              <a:t>заместитель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руководителя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учебной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работе</a:t>
            </a:r>
            <a:endParaRPr sz="1600">
              <a:latin typeface="Times New Roman"/>
              <a:cs typeface="Times New Roman"/>
            </a:endParaRPr>
          </a:p>
          <a:p>
            <a:pPr marR="6985" algn="r">
              <a:lnSpc>
                <a:spcPts val="1730"/>
              </a:lnSpc>
            </a:pPr>
            <a:r>
              <a:rPr sz="1600" spc="-25" dirty="0">
                <a:latin typeface="Times New Roman"/>
                <a:cs typeface="Times New Roman"/>
              </a:rPr>
              <a:t>Школы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Мистер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Брейни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0734"/>
            <a:ext cx="9144000" cy="610870"/>
            <a:chOff x="0" y="30734"/>
            <a:chExt cx="9144000" cy="610870"/>
          </a:xfrm>
        </p:grpSpPr>
        <p:sp>
          <p:nvSpPr>
            <p:cNvPr id="6" name="object 6"/>
            <p:cNvSpPr/>
            <p:nvPr/>
          </p:nvSpPr>
          <p:spPr>
            <a:xfrm>
              <a:off x="0" y="43434"/>
              <a:ext cx="9144000" cy="585470"/>
            </a:xfrm>
            <a:custGeom>
              <a:avLst/>
              <a:gdLst/>
              <a:ahLst/>
              <a:cxnLst/>
              <a:rect l="l" t="t" r="r" b="b"/>
              <a:pathLst>
                <a:path w="9144000" h="585470">
                  <a:moveTo>
                    <a:pt x="0" y="0"/>
                  </a:moveTo>
                  <a:lnTo>
                    <a:pt x="0" y="585215"/>
                  </a:lnTo>
                  <a:lnTo>
                    <a:pt x="9143999" y="585215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0733"/>
              <a:ext cx="9144000" cy="610870"/>
            </a:xfrm>
            <a:custGeom>
              <a:avLst/>
              <a:gdLst/>
              <a:ahLst/>
              <a:cxnLst/>
              <a:rect l="l" t="t" r="r" b="b"/>
              <a:pathLst>
                <a:path w="9144000" h="610870">
                  <a:moveTo>
                    <a:pt x="9143987" y="585216"/>
                  </a:moveTo>
                  <a:lnTo>
                    <a:pt x="0" y="585216"/>
                  </a:lnTo>
                  <a:lnTo>
                    <a:pt x="0" y="610616"/>
                  </a:lnTo>
                  <a:lnTo>
                    <a:pt x="9143987" y="610616"/>
                  </a:lnTo>
                  <a:lnTo>
                    <a:pt x="9143987" y="585216"/>
                  </a:lnTo>
                  <a:close/>
                </a:path>
                <a:path w="9144000" h="610870">
                  <a:moveTo>
                    <a:pt x="9143987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3987" y="254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92" y="179844"/>
              <a:ext cx="1290066" cy="3421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66" y="200025"/>
              <a:ext cx="1241498" cy="2932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5024" y="341375"/>
              <a:ext cx="177520" cy="10287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56486" y="367685"/>
              <a:ext cx="116205" cy="41275"/>
            </a:xfrm>
            <a:custGeom>
              <a:avLst/>
              <a:gdLst/>
              <a:ahLst/>
              <a:cxnLst/>
              <a:rect l="l" t="t" r="r" b="b"/>
              <a:pathLst>
                <a:path w="116205" h="41275">
                  <a:moveTo>
                    <a:pt x="115834" y="0"/>
                  </a:moveTo>
                  <a:lnTo>
                    <a:pt x="0" y="0"/>
                  </a:lnTo>
                  <a:lnTo>
                    <a:pt x="0" y="41127"/>
                  </a:lnTo>
                  <a:lnTo>
                    <a:pt x="115834" y="41127"/>
                  </a:lnTo>
                  <a:lnTo>
                    <a:pt x="11583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56486" y="367685"/>
              <a:ext cx="116205" cy="41275"/>
            </a:xfrm>
            <a:custGeom>
              <a:avLst/>
              <a:gdLst/>
              <a:ahLst/>
              <a:cxnLst/>
              <a:rect l="l" t="t" r="r" b="b"/>
              <a:pathLst>
                <a:path w="116205" h="41275">
                  <a:moveTo>
                    <a:pt x="0" y="41127"/>
                  </a:moveTo>
                  <a:lnTo>
                    <a:pt x="115834" y="41127"/>
                  </a:lnTo>
                  <a:lnTo>
                    <a:pt x="115834" y="0"/>
                  </a:lnTo>
                  <a:lnTo>
                    <a:pt x="0" y="0"/>
                  </a:lnTo>
                  <a:lnTo>
                    <a:pt x="0" y="41127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3708" y="263652"/>
              <a:ext cx="3783329" cy="3406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0091" y="284225"/>
              <a:ext cx="3732657" cy="2905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1140" y="185928"/>
              <a:ext cx="3551682" cy="418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27522" y="206121"/>
              <a:ext cx="3501263" cy="36868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22435" y="271272"/>
              <a:ext cx="250685" cy="24460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38565" y="291338"/>
              <a:ext cx="201041" cy="194818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00527" y="751331"/>
            <a:ext cx="3742944" cy="30921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49146" y="221741"/>
            <a:ext cx="6335395" cy="58547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50"/>
              </a:spcBef>
            </a:pPr>
            <a:r>
              <a:rPr dirty="0">
                <a:solidFill>
                  <a:srgbClr val="333333"/>
                </a:solidFill>
              </a:rPr>
              <a:t>Причины</a:t>
            </a:r>
            <a:r>
              <a:rPr spc="-25" dirty="0">
                <a:solidFill>
                  <a:srgbClr val="333333"/>
                </a:solidFill>
              </a:rPr>
              <a:t> </a:t>
            </a:r>
            <a:r>
              <a:rPr spc="-10" dirty="0">
                <a:solidFill>
                  <a:srgbClr val="333333"/>
                </a:solidFill>
              </a:rPr>
              <a:t>возникновения</a:t>
            </a:r>
            <a:r>
              <a:rPr spc="-5" dirty="0">
                <a:solidFill>
                  <a:srgbClr val="333333"/>
                </a:solidFill>
              </a:rPr>
              <a:t> </a:t>
            </a:r>
            <a:r>
              <a:rPr spc="-15" dirty="0">
                <a:solidFill>
                  <a:srgbClr val="333333"/>
                </a:solidFill>
              </a:rPr>
              <a:t>утечек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910185035"/>
              </p:ext>
            </p:extLst>
          </p:nvPr>
        </p:nvGraphicFramePr>
        <p:xfrm>
          <a:off x="1788541" y="9715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67103"/>
              <a:ext cx="9143999" cy="16763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564635"/>
              <a:ext cx="9144000" cy="1579245"/>
            </a:xfrm>
            <a:custGeom>
              <a:avLst/>
              <a:gdLst/>
              <a:ahLst/>
              <a:cxnLst/>
              <a:rect l="l" t="t" r="r" b="b"/>
              <a:pathLst>
                <a:path w="9144000" h="1579245">
                  <a:moveTo>
                    <a:pt x="0" y="1268171"/>
                  </a:moveTo>
                  <a:lnTo>
                    <a:pt x="0" y="1578862"/>
                  </a:lnTo>
                  <a:lnTo>
                    <a:pt x="9144000" y="1578862"/>
                  </a:lnTo>
                  <a:lnTo>
                    <a:pt x="9144000" y="1312099"/>
                  </a:lnTo>
                  <a:lnTo>
                    <a:pt x="2264619" y="1312099"/>
                  </a:lnTo>
                  <a:lnTo>
                    <a:pt x="2218037" y="1312066"/>
                  </a:lnTo>
                  <a:lnTo>
                    <a:pt x="0" y="1268171"/>
                  </a:lnTo>
                  <a:close/>
                </a:path>
                <a:path w="9144000" h="1579245">
                  <a:moveTo>
                    <a:pt x="9144000" y="0"/>
                  </a:moveTo>
                  <a:lnTo>
                    <a:pt x="9078829" y="23134"/>
                  </a:lnTo>
                  <a:lnTo>
                    <a:pt x="8389570" y="260584"/>
                  </a:lnTo>
                  <a:lnTo>
                    <a:pt x="7860582" y="432532"/>
                  </a:lnTo>
                  <a:lnTo>
                    <a:pt x="7414058" y="569393"/>
                  </a:lnTo>
                  <a:lnTo>
                    <a:pt x="6987540" y="691963"/>
                  </a:lnTo>
                  <a:lnTo>
                    <a:pt x="6629022" y="788054"/>
                  </a:lnTo>
                  <a:lnTo>
                    <a:pt x="6282671" y="874235"/>
                  </a:lnTo>
                  <a:lnTo>
                    <a:pt x="5994368" y="940583"/>
                  </a:lnTo>
                  <a:lnTo>
                    <a:pt x="5712996" y="1000308"/>
                  </a:lnTo>
                  <a:lnTo>
                    <a:pt x="5437631" y="1053714"/>
                  </a:lnTo>
                  <a:lnTo>
                    <a:pt x="5167345" y="1101103"/>
                  </a:lnTo>
                  <a:lnTo>
                    <a:pt x="4901214" y="1142780"/>
                  </a:lnTo>
                  <a:lnTo>
                    <a:pt x="4638310" y="1179047"/>
                  </a:lnTo>
                  <a:lnTo>
                    <a:pt x="4377707" y="1210209"/>
                  </a:lnTo>
                  <a:lnTo>
                    <a:pt x="4118481" y="1236568"/>
                  </a:lnTo>
                  <a:lnTo>
                    <a:pt x="3816552" y="1261655"/>
                  </a:lnTo>
                  <a:lnTo>
                    <a:pt x="3513766" y="1281100"/>
                  </a:lnTo>
                  <a:lnTo>
                    <a:pt x="3164785" y="1297033"/>
                  </a:lnTo>
                  <a:lnTo>
                    <a:pt x="2765813" y="1307797"/>
                  </a:lnTo>
                  <a:lnTo>
                    <a:pt x="2264619" y="1312099"/>
                  </a:lnTo>
                  <a:lnTo>
                    <a:pt x="9144000" y="13120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7B7B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1511" y="0"/>
              <a:ext cx="3140964" cy="51434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" y="0"/>
              <a:ext cx="9142475" cy="51434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939" y="1514855"/>
              <a:ext cx="2816352" cy="21137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5255" y="1545336"/>
              <a:ext cx="3005328" cy="20574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823466" y="3838194"/>
            <a:ext cx="1259205" cy="462280"/>
          </a:xfrm>
          <a:prstGeom prst="rect">
            <a:avLst/>
          </a:prstGeom>
          <a:solidFill>
            <a:srgbClr val="FFFFFF"/>
          </a:solidFill>
          <a:ln w="19050">
            <a:solidFill>
              <a:srgbClr val="6D9FA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latin typeface="Times New Roman"/>
                <a:cs typeface="Times New Roman"/>
              </a:rPr>
              <a:t>Снаряд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6534" y="3838194"/>
            <a:ext cx="882650" cy="462280"/>
          </a:xfrm>
          <a:prstGeom prst="rect">
            <a:avLst/>
          </a:prstGeom>
          <a:solidFill>
            <a:srgbClr val="FFFFFF"/>
          </a:solidFill>
          <a:ln w="19050">
            <a:solidFill>
              <a:srgbClr val="6D9FA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5"/>
              </a:spcBef>
            </a:pPr>
            <a:r>
              <a:rPr sz="2400" spc="-5" dirty="0">
                <a:latin typeface="Times New Roman"/>
                <a:cs typeface="Times New Roman"/>
              </a:rPr>
              <a:t>Дрон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11886" y="124205"/>
            <a:ext cx="7417434" cy="1009015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2458720" marR="173355" indent="-2277745">
              <a:lnSpc>
                <a:spcPct val="100000"/>
              </a:lnSpc>
              <a:spcBef>
                <a:spcPts val="20"/>
              </a:spcBef>
            </a:pPr>
            <a:r>
              <a:rPr spc="-25" dirty="0"/>
              <a:t>Методы </a:t>
            </a:r>
            <a:r>
              <a:rPr spc="-10" dirty="0"/>
              <a:t>обнаружения </a:t>
            </a:r>
            <a:r>
              <a:rPr spc="-15" dirty="0"/>
              <a:t>утечек </a:t>
            </a:r>
            <a:r>
              <a:rPr spc="5" dirty="0"/>
              <a:t>нефти </a:t>
            </a:r>
            <a:r>
              <a:rPr spc="-5" dirty="0"/>
              <a:t>из </a:t>
            </a:r>
            <a:r>
              <a:rPr spc="-785" dirty="0"/>
              <a:t> </a:t>
            </a:r>
            <a:r>
              <a:rPr spc="-25" dirty="0"/>
              <a:t>трубопровода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" y="0"/>
            <a:ext cx="9142475" cy="514349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152" y="1197228"/>
          <a:ext cx="8928735" cy="3691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6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6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5422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Метод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64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Снаряд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Эффективен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проведения</a:t>
                      </a:r>
                      <a:r>
                        <a:rPr sz="16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периодического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 marR="797560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контроля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малыми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утечками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нефти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нефтепродуктов;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Используются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телевизионные</a:t>
                      </a:r>
                      <a:r>
                        <a:rPr sz="16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акустические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датчики.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Позволяет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достаточно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точно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определять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место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размер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дефекта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Неприменим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наличии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 marR="16319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значительных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утечек;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Неприменим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трубопровода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участками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труб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разных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 marR="2419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диаметров. Для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выявления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утечек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понадобится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несколько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недель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месяцев.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93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Дрон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19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Оперативность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(экономия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времени),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экологичность,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безопасность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(дистанционное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обследование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без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персонала).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505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Заряда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хватает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-1,5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часа,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исследует</a:t>
                      </a:r>
                      <a:r>
                        <a:rPr sz="16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более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км.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4869" y="63246"/>
            <a:ext cx="7416165" cy="1007744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2457450" marR="173990" indent="-227711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Методы</a:t>
            </a:r>
            <a:r>
              <a:rPr spc="-30" dirty="0"/>
              <a:t> </a:t>
            </a:r>
            <a:r>
              <a:rPr spc="-10" dirty="0"/>
              <a:t>обнаружения</a:t>
            </a:r>
            <a:r>
              <a:rPr spc="-55" dirty="0"/>
              <a:t> </a:t>
            </a:r>
            <a:r>
              <a:rPr spc="-10" dirty="0"/>
              <a:t>утечек</a:t>
            </a:r>
            <a:r>
              <a:rPr spc="-15" dirty="0"/>
              <a:t> </a:t>
            </a:r>
            <a:r>
              <a:rPr spc="5" dirty="0"/>
              <a:t>нефти</a:t>
            </a:r>
            <a:r>
              <a:rPr spc="-15" dirty="0"/>
              <a:t> </a:t>
            </a:r>
            <a:r>
              <a:rPr spc="-5" dirty="0"/>
              <a:t>из </a:t>
            </a:r>
            <a:r>
              <a:rPr spc="-785" dirty="0"/>
              <a:t> </a:t>
            </a:r>
            <a:r>
              <a:rPr spc="-25" dirty="0"/>
              <a:t>трубопровода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" y="0"/>
            <a:ext cx="9131807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2582" y="195834"/>
            <a:ext cx="2735580" cy="612775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dirty="0"/>
              <a:t>Эскиз</a:t>
            </a:r>
            <a:r>
              <a:rPr spc="-100" dirty="0"/>
              <a:t> </a:t>
            </a:r>
            <a:r>
              <a:rPr spc="-5" dirty="0"/>
              <a:t>робота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939" y="870203"/>
            <a:ext cx="3971544" cy="22768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2516" y="870204"/>
            <a:ext cx="2231135" cy="22768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3267" y="3220211"/>
            <a:ext cx="5329428" cy="18227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4021" y="0"/>
            <a:ext cx="4648200" cy="3581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1200150"/>
            <a:ext cx="4724400" cy="37338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30677" y="265429"/>
            <a:ext cx="3913504" cy="744855"/>
            <a:chOff x="2630677" y="265429"/>
            <a:chExt cx="3913504" cy="744855"/>
          </a:xfrm>
        </p:grpSpPr>
        <p:sp>
          <p:nvSpPr>
            <p:cNvPr id="3" name="object 3"/>
            <p:cNvSpPr/>
            <p:nvPr/>
          </p:nvSpPr>
          <p:spPr>
            <a:xfrm>
              <a:off x="2643377" y="278129"/>
              <a:ext cx="3888104" cy="719455"/>
            </a:xfrm>
            <a:custGeom>
              <a:avLst/>
              <a:gdLst/>
              <a:ahLst/>
              <a:cxnLst/>
              <a:rect l="l" t="t" r="r" b="b"/>
              <a:pathLst>
                <a:path w="3888104" h="719455">
                  <a:moveTo>
                    <a:pt x="3887724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3887724" y="719327"/>
                  </a:lnTo>
                  <a:lnTo>
                    <a:pt x="3887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43377" y="278129"/>
              <a:ext cx="3888104" cy="719455"/>
            </a:xfrm>
            <a:custGeom>
              <a:avLst/>
              <a:gdLst/>
              <a:ahLst/>
              <a:cxnLst/>
              <a:rect l="l" t="t" r="r" b="b"/>
              <a:pathLst>
                <a:path w="3888104" h="719455">
                  <a:moveTo>
                    <a:pt x="0" y="719327"/>
                  </a:moveTo>
                  <a:lnTo>
                    <a:pt x="3887724" y="719327"/>
                  </a:lnTo>
                  <a:lnTo>
                    <a:pt x="3887724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Функционал</a:t>
            </a:r>
            <a:r>
              <a:rPr spc="-80" dirty="0"/>
              <a:t> </a:t>
            </a:r>
            <a:r>
              <a:rPr spc="-5" dirty="0"/>
              <a:t>робота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23444" y="925029"/>
            <a:ext cx="8614410" cy="3020060"/>
            <a:chOff x="123444" y="925029"/>
            <a:chExt cx="8614410" cy="30200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444" y="925029"/>
              <a:ext cx="3769614" cy="29999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8" y="1274063"/>
              <a:ext cx="3096768" cy="23225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3418" y="1227327"/>
              <a:ext cx="3185795" cy="2414270"/>
            </a:xfrm>
            <a:custGeom>
              <a:avLst/>
              <a:gdLst/>
              <a:ahLst/>
              <a:cxnLst/>
              <a:rect l="l" t="t" r="r" b="b"/>
              <a:pathLst>
                <a:path w="3185795" h="2414270">
                  <a:moveTo>
                    <a:pt x="476008" y="0"/>
                  </a:moveTo>
                  <a:lnTo>
                    <a:pt x="476008" y="2286"/>
                  </a:lnTo>
                  <a:lnTo>
                    <a:pt x="3185668" y="2286"/>
                  </a:lnTo>
                  <a:lnTo>
                    <a:pt x="3185668" y="1983359"/>
                  </a:lnTo>
                  <a:lnTo>
                    <a:pt x="3183509" y="2026285"/>
                  </a:lnTo>
                  <a:lnTo>
                    <a:pt x="3176905" y="2069084"/>
                  </a:lnTo>
                  <a:lnTo>
                    <a:pt x="3166364" y="2110486"/>
                  </a:lnTo>
                  <a:lnTo>
                    <a:pt x="3151759" y="2150237"/>
                  </a:lnTo>
                  <a:lnTo>
                    <a:pt x="3133597" y="2187956"/>
                  </a:lnTo>
                  <a:lnTo>
                    <a:pt x="3112008" y="2223516"/>
                  </a:lnTo>
                  <a:lnTo>
                    <a:pt x="3087116" y="2256790"/>
                  </a:lnTo>
                  <a:lnTo>
                    <a:pt x="3059303" y="2287397"/>
                  </a:lnTo>
                  <a:lnTo>
                    <a:pt x="3028696" y="2315210"/>
                  </a:lnTo>
                  <a:lnTo>
                    <a:pt x="2995422" y="2340102"/>
                  </a:lnTo>
                  <a:lnTo>
                    <a:pt x="2959861" y="2361692"/>
                  </a:lnTo>
                  <a:lnTo>
                    <a:pt x="2922143" y="2379853"/>
                  </a:lnTo>
                  <a:lnTo>
                    <a:pt x="2882392" y="2394458"/>
                  </a:lnTo>
                  <a:lnTo>
                    <a:pt x="2840990" y="2404999"/>
                  </a:lnTo>
                  <a:lnTo>
                    <a:pt x="2798191" y="2411603"/>
                  </a:lnTo>
                  <a:lnTo>
                    <a:pt x="2755265" y="2413762"/>
                  </a:lnTo>
                  <a:lnTo>
                    <a:pt x="0" y="2413762"/>
                  </a:lnTo>
                  <a:lnTo>
                    <a:pt x="0" y="432688"/>
                  </a:lnTo>
                  <a:lnTo>
                    <a:pt x="2171" y="389763"/>
                  </a:lnTo>
                  <a:lnTo>
                    <a:pt x="8712" y="346963"/>
                  </a:lnTo>
                  <a:lnTo>
                    <a:pt x="19354" y="305562"/>
                  </a:lnTo>
                  <a:lnTo>
                    <a:pt x="33883" y="265811"/>
                  </a:lnTo>
                  <a:lnTo>
                    <a:pt x="52057" y="228092"/>
                  </a:lnTo>
                  <a:lnTo>
                    <a:pt x="73685" y="192532"/>
                  </a:lnTo>
                  <a:lnTo>
                    <a:pt x="98526" y="159258"/>
                  </a:lnTo>
                  <a:lnTo>
                    <a:pt x="126364" y="128650"/>
                  </a:lnTo>
                  <a:lnTo>
                    <a:pt x="156997" y="100837"/>
                  </a:lnTo>
                  <a:lnTo>
                    <a:pt x="190207" y="75946"/>
                  </a:lnTo>
                  <a:lnTo>
                    <a:pt x="225805" y="54356"/>
                  </a:lnTo>
                  <a:lnTo>
                    <a:pt x="263550" y="36195"/>
                  </a:lnTo>
                  <a:lnTo>
                    <a:pt x="303237" y="21589"/>
                  </a:lnTo>
                  <a:lnTo>
                    <a:pt x="344627" y="11049"/>
                  </a:lnTo>
                  <a:lnTo>
                    <a:pt x="387489" y="4445"/>
                  </a:lnTo>
                  <a:lnTo>
                    <a:pt x="476008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8347" y="944841"/>
              <a:ext cx="4429506" cy="29999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2772" y="1293875"/>
              <a:ext cx="3756659" cy="23225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08322" y="1247139"/>
              <a:ext cx="3845560" cy="2414270"/>
            </a:xfrm>
            <a:custGeom>
              <a:avLst/>
              <a:gdLst/>
              <a:ahLst/>
              <a:cxnLst/>
              <a:rect l="l" t="t" r="r" b="b"/>
              <a:pathLst>
                <a:path w="3845559" h="2414270">
                  <a:moveTo>
                    <a:pt x="475995" y="0"/>
                  </a:moveTo>
                  <a:lnTo>
                    <a:pt x="475995" y="2286"/>
                  </a:lnTo>
                  <a:lnTo>
                    <a:pt x="3845559" y="2286"/>
                  </a:lnTo>
                  <a:lnTo>
                    <a:pt x="3845559" y="1983359"/>
                  </a:lnTo>
                  <a:lnTo>
                    <a:pt x="3843401" y="2026285"/>
                  </a:lnTo>
                  <a:lnTo>
                    <a:pt x="3836797" y="2069084"/>
                  </a:lnTo>
                  <a:lnTo>
                    <a:pt x="3826255" y="2110486"/>
                  </a:lnTo>
                  <a:lnTo>
                    <a:pt x="3811651" y="2150237"/>
                  </a:lnTo>
                  <a:lnTo>
                    <a:pt x="3793489" y="2187956"/>
                  </a:lnTo>
                  <a:lnTo>
                    <a:pt x="3771900" y="2223516"/>
                  </a:lnTo>
                  <a:lnTo>
                    <a:pt x="3747007" y="2256790"/>
                  </a:lnTo>
                  <a:lnTo>
                    <a:pt x="3719195" y="2287397"/>
                  </a:lnTo>
                  <a:lnTo>
                    <a:pt x="3688587" y="2315210"/>
                  </a:lnTo>
                  <a:lnTo>
                    <a:pt x="3655313" y="2340102"/>
                  </a:lnTo>
                  <a:lnTo>
                    <a:pt x="3619754" y="2361692"/>
                  </a:lnTo>
                  <a:lnTo>
                    <a:pt x="3582034" y="2379853"/>
                  </a:lnTo>
                  <a:lnTo>
                    <a:pt x="3542283" y="2394458"/>
                  </a:lnTo>
                  <a:lnTo>
                    <a:pt x="3500881" y="2404999"/>
                  </a:lnTo>
                  <a:lnTo>
                    <a:pt x="3458082" y="2411603"/>
                  </a:lnTo>
                  <a:lnTo>
                    <a:pt x="3415156" y="2413762"/>
                  </a:lnTo>
                  <a:lnTo>
                    <a:pt x="0" y="2413762"/>
                  </a:lnTo>
                  <a:lnTo>
                    <a:pt x="0" y="432688"/>
                  </a:lnTo>
                  <a:lnTo>
                    <a:pt x="2158" y="389763"/>
                  </a:lnTo>
                  <a:lnTo>
                    <a:pt x="8762" y="346963"/>
                  </a:lnTo>
                  <a:lnTo>
                    <a:pt x="19303" y="305562"/>
                  </a:lnTo>
                  <a:lnTo>
                    <a:pt x="33908" y="265811"/>
                  </a:lnTo>
                  <a:lnTo>
                    <a:pt x="52069" y="228092"/>
                  </a:lnTo>
                  <a:lnTo>
                    <a:pt x="73660" y="192532"/>
                  </a:lnTo>
                  <a:lnTo>
                    <a:pt x="98551" y="159258"/>
                  </a:lnTo>
                  <a:lnTo>
                    <a:pt x="126364" y="128650"/>
                  </a:lnTo>
                  <a:lnTo>
                    <a:pt x="156972" y="100837"/>
                  </a:lnTo>
                  <a:lnTo>
                    <a:pt x="190245" y="75946"/>
                  </a:lnTo>
                  <a:lnTo>
                    <a:pt x="225805" y="54356"/>
                  </a:lnTo>
                  <a:lnTo>
                    <a:pt x="263525" y="36195"/>
                  </a:lnTo>
                  <a:lnTo>
                    <a:pt x="303275" y="21589"/>
                  </a:lnTo>
                  <a:lnTo>
                    <a:pt x="344677" y="11049"/>
                  </a:lnTo>
                  <a:lnTo>
                    <a:pt x="387476" y="4445"/>
                  </a:lnTo>
                  <a:lnTo>
                    <a:pt x="475995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9277" y="3839717"/>
            <a:ext cx="3395979" cy="460375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ультразвуковой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датчик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42965" y="3839717"/>
            <a:ext cx="2234565" cy="460375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датчика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цвета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723"/>
            <a:ext cx="9144000" cy="5066030"/>
            <a:chOff x="0" y="77723"/>
            <a:chExt cx="9144000" cy="5066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7723"/>
              <a:ext cx="9143999" cy="50657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9398"/>
              <a:ext cx="4548378" cy="35882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231" y="1223771"/>
              <a:ext cx="3887723" cy="29154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7781" y="1179321"/>
              <a:ext cx="3977004" cy="3004820"/>
            </a:xfrm>
            <a:custGeom>
              <a:avLst/>
              <a:gdLst/>
              <a:ahLst/>
              <a:cxnLst/>
              <a:rect l="l" t="t" r="r" b="b"/>
              <a:pathLst>
                <a:path w="3977004" h="3004820">
                  <a:moveTo>
                    <a:pt x="529234" y="0"/>
                  </a:moveTo>
                  <a:lnTo>
                    <a:pt x="3976623" y="0"/>
                  </a:lnTo>
                  <a:lnTo>
                    <a:pt x="3976623" y="2475103"/>
                  </a:lnTo>
                  <a:lnTo>
                    <a:pt x="3973956" y="2528062"/>
                  </a:lnTo>
                  <a:lnTo>
                    <a:pt x="3965955" y="2580766"/>
                  </a:lnTo>
                  <a:lnTo>
                    <a:pt x="3952875" y="2631693"/>
                  </a:lnTo>
                  <a:lnTo>
                    <a:pt x="3934967" y="2680462"/>
                  </a:lnTo>
                  <a:lnTo>
                    <a:pt x="3912616" y="2726804"/>
                  </a:lnTo>
                  <a:lnTo>
                    <a:pt x="3886072" y="2770530"/>
                  </a:lnTo>
                  <a:lnTo>
                    <a:pt x="3855592" y="2811360"/>
                  </a:lnTo>
                  <a:lnTo>
                    <a:pt x="3821303" y="2849003"/>
                  </a:lnTo>
                  <a:lnTo>
                    <a:pt x="3783710" y="2883230"/>
                  </a:lnTo>
                  <a:lnTo>
                    <a:pt x="3742816" y="2913748"/>
                  </a:lnTo>
                  <a:lnTo>
                    <a:pt x="3699129" y="2940329"/>
                  </a:lnTo>
                  <a:lnTo>
                    <a:pt x="3652773" y="2962668"/>
                  </a:lnTo>
                  <a:lnTo>
                    <a:pt x="3604005" y="2980512"/>
                  </a:lnTo>
                  <a:lnTo>
                    <a:pt x="3553079" y="2993593"/>
                  </a:lnTo>
                  <a:lnTo>
                    <a:pt x="3500373" y="3001632"/>
                  </a:lnTo>
                  <a:lnTo>
                    <a:pt x="3447415" y="3004312"/>
                  </a:lnTo>
                  <a:lnTo>
                    <a:pt x="0" y="3004312"/>
                  </a:lnTo>
                  <a:lnTo>
                    <a:pt x="0" y="529208"/>
                  </a:lnTo>
                  <a:lnTo>
                    <a:pt x="2679" y="476250"/>
                  </a:lnTo>
                  <a:lnTo>
                    <a:pt x="10718" y="423544"/>
                  </a:lnTo>
                  <a:lnTo>
                    <a:pt x="23799" y="372617"/>
                  </a:lnTo>
                  <a:lnTo>
                    <a:pt x="41643" y="323850"/>
                  </a:lnTo>
                  <a:lnTo>
                    <a:pt x="63982" y="277494"/>
                  </a:lnTo>
                  <a:lnTo>
                    <a:pt x="90550" y="233806"/>
                  </a:lnTo>
                  <a:lnTo>
                    <a:pt x="121081" y="192912"/>
                  </a:lnTo>
                  <a:lnTo>
                    <a:pt x="155308" y="155320"/>
                  </a:lnTo>
                  <a:lnTo>
                    <a:pt x="192951" y="121030"/>
                  </a:lnTo>
                  <a:lnTo>
                    <a:pt x="233781" y="90550"/>
                  </a:lnTo>
                  <a:lnTo>
                    <a:pt x="277507" y="64007"/>
                  </a:lnTo>
                  <a:lnTo>
                    <a:pt x="323900" y="41655"/>
                  </a:lnTo>
                  <a:lnTo>
                    <a:pt x="372656" y="23749"/>
                  </a:lnTo>
                  <a:lnTo>
                    <a:pt x="423519" y="10667"/>
                  </a:lnTo>
                  <a:lnTo>
                    <a:pt x="476199" y="2666"/>
                  </a:lnTo>
                  <a:lnTo>
                    <a:pt x="529234" y="0"/>
                  </a:lnTo>
                  <a:close/>
                </a:path>
              </a:pathLst>
            </a:custGeom>
            <a:ln w="888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16173" y="142494"/>
            <a:ext cx="3889375" cy="72136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10"/>
              </a:spcBef>
            </a:pPr>
            <a:r>
              <a:rPr spc="5" dirty="0"/>
              <a:t>Функционал</a:t>
            </a:r>
            <a:r>
              <a:rPr spc="-80" dirty="0"/>
              <a:t> </a:t>
            </a:r>
            <a:r>
              <a:rPr spc="-5" dirty="0"/>
              <a:t>робота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62934" y="3560826"/>
            <a:ext cx="2115820" cy="719455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310"/>
              </a:spcBef>
            </a:pPr>
            <a:r>
              <a:rPr sz="2400" b="1" spc="-5" dirty="0">
                <a:latin typeface="Times New Roman"/>
                <a:cs typeface="Times New Roman"/>
              </a:rPr>
              <a:t>Пропеллер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83611" y="2644139"/>
            <a:ext cx="6386195" cy="2386965"/>
            <a:chOff x="2483611" y="2644139"/>
            <a:chExt cx="6386195" cy="2386965"/>
          </a:xfrm>
        </p:grpSpPr>
        <p:sp>
          <p:nvSpPr>
            <p:cNvPr id="10" name="object 10"/>
            <p:cNvSpPr/>
            <p:nvPr/>
          </p:nvSpPr>
          <p:spPr>
            <a:xfrm>
              <a:off x="2496311" y="2656839"/>
              <a:ext cx="1184910" cy="981075"/>
            </a:xfrm>
            <a:custGeom>
              <a:avLst/>
              <a:gdLst/>
              <a:ahLst/>
              <a:cxnLst/>
              <a:rect l="l" t="t" r="r" b="b"/>
              <a:pathLst>
                <a:path w="1184910" h="981075">
                  <a:moveTo>
                    <a:pt x="313055" y="0"/>
                  </a:moveTo>
                  <a:lnTo>
                    <a:pt x="0" y="42672"/>
                  </a:lnTo>
                  <a:lnTo>
                    <a:pt x="42544" y="355727"/>
                  </a:lnTo>
                  <a:lnTo>
                    <a:pt x="110236" y="266827"/>
                  </a:lnTo>
                  <a:lnTo>
                    <a:pt x="1049274" y="980948"/>
                  </a:lnTo>
                  <a:lnTo>
                    <a:pt x="1184402" y="803021"/>
                  </a:lnTo>
                  <a:lnTo>
                    <a:pt x="245490" y="88900"/>
                  </a:lnTo>
                  <a:lnTo>
                    <a:pt x="313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96311" y="2656839"/>
              <a:ext cx="1184910" cy="981075"/>
            </a:xfrm>
            <a:custGeom>
              <a:avLst/>
              <a:gdLst/>
              <a:ahLst/>
              <a:cxnLst/>
              <a:rect l="l" t="t" r="r" b="b"/>
              <a:pathLst>
                <a:path w="1184910" h="981075">
                  <a:moveTo>
                    <a:pt x="42544" y="355727"/>
                  </a:moveTo>
                  <a:lnTo>
                    <a:pt x="0" y="42672"/>
                  </a:lnTo>
                  <a:lnTo>
                    <a:pt x="313055" y="0"/>
                  </a:lnTo>
                  <a:lnTo>
                    <a:pt x="245490" y="88900"/>
                  </a:lnTo>
                  <a:lnTo>
                    <a:pt x="1184402" y="803021"/>
                  </a:lnTo>
                  <a:lnTo>
                    <a:pt x="1049274" y="980948"/>
                  </a:lnTo>
                  <a:lnTo>
                    <a:pt x="110236" y="266827"/>
                  </a:lnTo>
                  <a:lnTo>
                    <a:pt x="42544" y="35572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0947" y="3471672"/>
              <a:ext cx="2808731" cy="155905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372605" y="2676905"/>
            <a:ext cx="2296795" cy="72136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55"/>
              </a:lnSpc>
            </a:pPr>
            <a:r>
              <a:rPr sz="2400" b="1" dirty="0">
                <a:latin typeface="Times New Roman"/>
                <a:cs typeface="Times New Roman"/>
              </a:rPr>
              <a:t>Диспетчерский</a:t>
            </a:r>
            <a:endParaRPr sz="24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400" b="1" spc="-35" dirty="0">
                <a:latin typeface="Times New Roman"/>
                <a:cs typeface="Times New Roman"/>
              </a:rPr>
              <a:t>пульт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7098" y="268986"/>
            <a:ext cx="5224780" cy="52324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250"/>
              </a:spcBef>
            </a:pPr>
            <a:r>
              <a:rPr sz="2800" spc="-10" dirty="0"/>
              <a:t>Системная</a:t>
            </a:r>
            <a:r>
              <a:rPr sz="2800" spc="-5" dirty="0"/>
              <a:t> </a:t>
            </a:r>
            <a:r>
              <a:rPr sz="2800" spc="-15" dirty="0"/>
              <a:t>доработка</a:t>
            </a:r>
            <a:r>
              <a:rPr sz="2800" spc="-30" dirty="0"/>
              <a:t> </a:t>
            </a:r>
            <a:r>
              <a:rPr sz="2800" spc="-10" dirty="0"/>
              <a:t>решения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97929" y="1127569"/>
            <a:ext cx="8554720" cy="2024380"/>
            <a:chOff x="197929" y="1127569"/>
            <a:chExt cx="8554720" cy="2024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132332"/>
              <a:ext cx="8545068" cy="20147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2692" y="1132332"/>
              <a:ext cx="8545195" cy="2014855"/>
            </a:xfrm>
            <a:custGeom>
              <a:avLst/>
              <a:gdLst/>
              <a:ahLst/>
              <a:cxnLst/>
              <a:rect l="l" t="t" r="r" b="b"/>
              <a:pathLst>
                <a:path w="8545195" h="2014855">
                  <a:moveTo>
                    <a:pt x="0" y="2014727"/>
                  </a:moveTo>
                  <a:lnTo>
                    <a:pt x="8545068" y="2014727"/>
                  </a:lnTo>
                  <a:lnTo>
                    <a:pt x="8545068" y="0"/>
                  </a:lnTo>
                  <a:lnTo>
                    <a:pt x="0" y="0"/>
                  </a:lnTo>
                  <a:lnTo>
                    <a:pt x="0" y="2014727"/>
                  </a:lnTo>
                  <a:close/>
                </a:path>
              </a:pathLst>
            </a:custGeom>
            <a:ln w="9524">
              <a:solidFill>
                <a:srgbClr val="5E54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8617" y="1157477"/>
            <a:ext cx="8281034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5000"/>
              <a:buAutoNum type="arabicPeriod"/>
              <a:tabLst>
                <a:tab pos="226060" algn="l"/>
              </a:tabLst>
            </a:pPr>
            <a:r>
              <a:rPr sz="2000" spc="5" dirty="0">
                <a:latin typeface="Microsoft Sans Serif"/>
                <a:cs typeface="Microsoft Sans Serif"/>
              </a:rPr>
              <a:t>После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дружеского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матча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декабре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добавили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раскладной </a:t>
            </a:r>
            <a:r>
              <a:rPr sz="2000" spc="-40" dirty="0">
                <a:latin typeface="Microsoft Sans Serif"/>
                <a:cs typeface="Microsoft Sans Serif"/>
              </a:rPr>
              <a:t>механизм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датчиками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для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сканирования </a:t>
            </a:r>
            <a:r>
              <a:rPr sz="2000" spc="-10" dirty="0">
                <a:latin typeface="Microsoft Sans Serif"/>
                <a:cs typeface="Microsoft Sans Serif"/>
              </a:rPr>
              <a:t>поверхности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трубы.</a:t>
            </a:r>
            <a:endParaRPr sz="2000">
              <a:latin typeface="Microsoft Sans Serif"/>
              <a:cs typeface="Microsoft Sans Serif"/>
            </a:endParaRPr>
          </a:p>
          <a:p>
            <a:pPr marL="225425" indent="-213360">
              <a:lnSpc>
                <a:spcPct val="100000"/>
              </a:lnSpc>
              <a:buSzPct val="95000"/>
              <a:buAutoNum type="arabicPeriod"/>
              <a:tabLst>
                <a:tab pos="226060" algn="l"/>
              </a:tabLst>
            </a:pPr>
            <a:r>
              <a:rPr sz="2000" spc="-30" dirty="0">
                <a:latin typeface="Microsoft Sans Serif"/>
                <a:cs typeface="Microsoft Sans Serif"/>
              </a:rPr>
              <a:t>Несколько </a:t>
            </a:r>
            <a:r>
              <a:rPr sz="2000" spc="-35" dirty="0">
                <a:latin typeface="Microsoft Sans Serif"/>
                <a:cs typeface="Microsoft Sans Serif"/>
              </a:rPr>
              <a:t>раз</a:t>
            </a:r>
            <a:r>
              <a:rPr sz="2000" spc="-5" dirty="0">
                <a:latin typeface="Microsoft Sans Serif"/>
                <a:cs typeface="Microsoft Sans Serif"/>
              </a:rPr>
              <a:t> усовершенствовали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пропеллер.</a:t>
            </a:r>
            <a:endParaRPr sz="2000">
              <a:latin typeface="Microsoft Sans Serif"/>
              <a:cs typeface="Microsoft Sans Serif"/>
            </a:endParaRPr>
          </a:p>
          <a:p>
            <a:pPr marL="12700" marR="684530">
              <a:lnSpc>
                <a:spcPct val="100000"/>
              </a:lnSpc>
              <a:buSzPct val="95000"/>
              <a:buAutoNum type="arabicPeriod"/>
              <a:tabLst>
                <a:tab pos="226060" algn="l"/>
              </a:tabLst>
            </a:pPr>
            <a:r>
              <a:rPr sz="2000" spc="5" dirty="0">
                <a:latin typeface="Microsoft Sans Serif"/>
                <a:cs typeface="Microsoft Sans Serif"/>
              </a:rPr>
              <a:t>После </a:t>
            </a:r>
            <a:r>
              <a:rPr sz="2000" spc="-15" dirty="0">
                <a:latin typeface="Microsoft Sans Serif"/>
                <a:cs typeface="Microsoft Sans Serif"/>
              </a:rPr>
              <a:t>встречи </a:t>
            </a:r>
            <a:r>
              <a:rPr sz="2000" dirty="0">
                <a:latin typeface="Microsoft Sans Serif"/>
                <a:cs typeface="Microsoft Sans Serif"/>
              </a:rPr>
              <a:t>с </a:t>
            </a:r>
            <a:r>
              <a:rPr sz="2000" spc="-25" dirty="0">
                <a:latin typeface="Microsoft Sans Serif"/>
                <a:cs typeface="Microsoft Sans Serif"/>
              </a:rPr>
              <a:t>экспертами </a:t>
            </a:r>
            <a:r>
              <a:rPr sz="2000" spc="-10" dirty="0">
                <a:latin typeface="Microsoft Sans Serif"/>
                <a:cs typeface="Microsoft Sans Serif"/>
              </a:rPr>
              <a:t>доработали </a:t>
            </a:r>
            <a:r>
              <a:rPr sz="2000" spc="-20" dirty="0">
                <a:latin typeface="Microsoft Sans Serif"/>
                <a:cs typeface="Microsoft Sans Serif"/>
              </a:rPr>
              <a:t>презентацию, </a:t>
            </a:r>
            <a:r>
              <a:rPr sz="2000" spc="-60" dirty="0">
                <a:latin typeface="Microsoft Sans Serif"/>
                <a:cs typeface="Microsoft Sans Serif"/>
              </a:rPr>
              <a:t>текст, 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изучили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реальные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датчики,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подробно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прописали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преимущества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нашей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идеи.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408" y="3229355"/>
            <a:ext cx="3203447" cy="17007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95" y="3246120"/>
            <a:ext cx="3680460" cy="16672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3257" y="268986"/>
            <a:ext cx="5712460" cy="52324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250"/>
              </a:spcBef>
            </a:pPr>
            <a:r>
              <a:rPr sz="2800" spc="-10" dirty="0"/>
              <a:t>Воздействия</a:t>
            </a:r>
            <a:r>
              <a:rPr sz="2800" spc="-5" dirty="0"/>
              <a:t> на</a:t>
            </a:r>
            <a:r>
              <a:rPr sz="2800" spc="-10" dirty="0"/>
              <a:t> </a:t>
            </a:r>
            <a:r>
              <a:rPr sz="2800" spc="-15" dirty="0"/>
              <a:t>окружающий </a:t>
            </a:r>
            <a:r>
              <a:rPr sz="2800" spc="-10" dirty="0"/>
              <a:t>мир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97929" y="1127569"/>
            <a:ext cx="8705850" cy="2745105"/>
            <a:chOff x="197929" y="1127569"/>
            <a:chExt cx="8705850" cy="27451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132332"/>
              <a:ext cx="8695944" cy="27355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2692" y="1132332"/>
              <a:ext cx="8696325" cy="2735580"/>
            </a:xfrm>
            <a:custGeom>
              <a:avLst/>
              <a:gdLst/>
              <a:ahLst/>
              <a:cxnLst/>
              <a:rect l="l" t="t" r="r" b="b"/>
              <a:pathLst>
                <a:path w="8696325" h="2735579">
                  <a:moveTo>
                    <a:pt x="0" y="2735580"/>
                  </a:moveTo>
                  <a:lnTo>
                    <a:pt x="8695944" y="2735580"/>
                  </a:lnTo>
                  <a:lnTo>
                    <a:pt x="8695944" y="0"/>
                  </a:lnTo>
                  <a:lnTo>
                    <a:pt x="0" y="0"/>
                  </a:lnTo>
                  <a:lnTo>
                    <a:pt x="0" y="2735580"/>
                  </a:lnTo>
                  <a:close/>
                </a:path>
              </a:pathLst>
            </a:custGeom>
            <a:ln w="9525">
              <a:solidFill>
                <a:srgbClr val="5E54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8617" y="1154429"/>
            <a:ext cx="734631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marR="1035050" indent="-38417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⦿</a:t>
            </a:r>
            <a:r>
              <a:rPr sz="2400" spc="105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ликвидация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аварий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предотвращение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потерь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углеводородного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сырья.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mbria Math"/>
                <a:cs typeface="Cambria Math"/>
              </a:rPr>
              <a:t>⦿</a:t>
            </a:r>
            <a:r>
              <a:rPr sz="2400" spc="100" dirty="0">
                <a:latin typeface="Cambria Math"/>
                <a:cs typeface="Cambria Math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сохранение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экологии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Тюменской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области;</a:t>
            </a:r>
            <a:endParaRPr sz="2400">
              <a:latin typeface="Times New Roman"/>
              <a:cs typeface="Times New Roman"/>
            </a:endParaRPr>
          </a:p>
          <a:p>
            <a:pPr marL="396240" marR="5080" indent="-384175">
              <a:lnSpc>
                <a:spcPct val="100000"/>
              </a:lnSpc>
            </a:pPr>
            <a:r>
              <a:rPr sz="2400" dirty="0">
                <a:latin typeface="Cambria Math"/>
                <a:cs typeface="Cambria Math"/>
              </a:rPr>
              <a:t>⦿</a:t>
            </a:r>
            <a:r>
              <a:rPr sz="2400" spc="95" dirty="0">
                <a:latin typeface="Cambria Math"/>
                <a:cs typeface="Cambria Math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сокращение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количества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выбросов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вредных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веществ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атмосферу.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4300" y="2958083"/>
            <a:ext cx="3075431" cy="21656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30165" y="4391743"/>
            <a:ext cx="294005" cy="316865"/>
            <a:chOff x="930165" y="4391743"/>
            <a:chExt cx="294005" cy="3168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110" y="4391743"/>
              <a:ext cx="148216" cy="1481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30165" y="4560345"/>
              <a:ext cx="294005" cy="148590"/>
            </a:xfrm>
            <a:custGeom>
              <a:avLst/>
              <a:gdLst/>
              <a:ahLst/>
              <a:cxnLst/>
              <a:rect l="l" t="t" r="r" b="b"/>
              <a:pathLst>
                <a:path w="294005" h="148589">
                  <a:moveTo>
                    <a:pt x="146910" y="0"/>
                  </a:moveTo>
                  <a:lnTo>
                    <a:pt x="101234" y="5328"/>
                  </a:lnTo>
                  <a:lnTo>
                    <a:pt x="49026" y="23727"/>
                  </a:lnTo>
                  <a:lnTo>
                    <a:pt x="14691" y="44394"/>
                  </a:lnTo>
                  <a:lnTo>
                    <a:pt x="0" y="73936"/>
                  </a:lnTo>
                  <a:lnTo>
                    <a:pt x="0" y="148036"/>
                  </a:lnTo>
                  <a:lnTo>
                    <a:pt x="293821" y="148036"/>
                  </a:lnTo>
                  <a:lnTo>
                    <a:pt x="293821" y="73936"/>
                  </a:lnTo>
                  <a:lnTo>
                    <a:pt x="262610" y="32924"/>
                  </a:lnTo>
                  <a:lnTo>
                    <a:pt x="226646" y="15231"/>
                  </a:lnTo>
                  <a:lnTo>
                    <a:pt x="177532" y="2325"/>
                  </a:lnTo>
                  <a:lnTo>
                    <a:pt x="1469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56634" y="4391743"/>
            <a:ext cx="294005" cy="316865"/>
            <a:chOff x="1256634" y="4391743"/>
            <a:chExt cx="294005" cy="3168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8294" y="4391743"/>
              <a:ext cx="148216" cy="1481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56634" y="4560345"/>
              <a:ext cx="294005" cy="148590"/>
            </a:xfrm>
            <a:custGeom>
              <a:avLst/>
              <a:gdLst/>
              <a:ahLst/>
              <a:cxnLst/>
              <a:rect l="l" t="t" r="r" b="b"/>
              <a:pathLst>
                <a:path w="294005" h="148589">
                  <a:moveTo>
                    <a:pt x="146910" y="0"/>
                  </a:moveTo>
                  <a:lnTo>
                    <a:pt x="101234" y="5328"/>
                  </a:lnTo>
                  <a:lnTo>
                    <a:pt x="49026" y="23727"/>
                  </a:lnTo>
                  <a:lnTo>
                    <a:pt x="14691" y="44394"/>
                  </a:lnTo>
                  <a:lnTo>
                    <a:pt x="0" y="73936"/>
                  </a:lnTo>
                  <a:lnTo>
                    <a:pt x="0" y="148036"/>
                  </a:lnTo>
                  <a:lnTo>
                    <a:pt x="293821" y="148036"/>
                  </a:lnTo>
                  <a:lnTo>
                    <a:pt x="293821" y="73936"/>
                  </a:lnTo>
                  <a:lnTo>
                    <a:pt x="262610" y="32924"/>
                  </a:lnTo>
                  <a:lnTo>
                    <a:pt x="226646" y="15231"/>
                  </a:lnTo>
                  <a:lnTo>
                    <a:pt x="177532" y="2325"/>
                  </a:lnTo>
                  <a:lnTo>
                    <a:pt x="1469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583102" y="4391743"/>
            <a:ext cx="294005" cy="316865"/>
            <a:chOff x="1583102" y="4391743"/>
            <a:chExt cx="294005" cy="3168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4762" y="4391743"/>
              <a:ext cx="148284" cy="1481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83102" y="4560345"/>
              <a:ext cx="294005" cy="148590"/>
            </a:xfrm>
            <a:custGeom>
              <a:avLst/>
              <a:gdLst/>
              <a:ahLst/>
              <a:cxnLst/>
              <a:rect l="l" t="t" r="r" b="b"/>
              <a:pathLst>
                <a:path w="294005" h="148589">
                  <a:moveTo>
                    <a:pt x="146910" y="0"/>
                  </a:moveTo>
                  <a:lnTo>
                    <a:pt x="101234" y="5328"/>
                  </a:lnTo>
                  <a:lnTo>
                    <a:pt x="49026" y="23727"/>
                  </a:lnTo>
                  <a:lnTo>
                    <a:pt x="14691" y="44394"/>
                  </a:lnTo>
                  <a:lnTo>
                    <a:pt x="0" y="73936"/>
                  </a:lnTo>
                  <a:lnTo>
                    <a:pt x="0" y="148036"/>
                  </a:lnTo>
                  <a:lnTo>
                    <a:pt x="293808" y="148036"/>
                  </a:lnTo>
                  <a:lnTo>
                    <a:pt x="293808" y="73936"/>
                  </a:lnTo>
                  <a:lnTo>
                    <a:pt x="262617" y="32924"/>
                  </a:lnTo>
                  <a:lnTo>
                    <a:pt x="226607" y="15231"/>
                  </a:lnTo>
                  <a:lnTo>
                    <a:pt x="177522" y="2325"/>
                  </a:lnTo>
                  <a:lnTo>
                    <a:pt x="1469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91885" y="3516879"/>
            <a:ext cx="1238250" cy="1257300"/>
            <a:chOff x="491885" y="3516879"/>
            <a:chExt cx="1238250" cy="12573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482" y="3683713"/>
              <a:ext cx="193922" cy="1939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1883" y="3516883"/>
              <a:ext cx="1238250" cy="1257300"/>
            </a:xfrm>
            <a:custGeom>
              <a:avLst/>
              <a:gdLst/>
              <a:ahLst/>
              <a:cxnLst/>
              <a:rect l="l" t="t" r="r" b="b"/>
              <a:pathLst>
                <a:path w="1238250" h="1257300">
                  <a:moveTo>
                    <a:pt x="845464" y="243827"/>
                  </a:moveTo>
                  <a:lnTo>
                    <a:pt x="843711" y="234569"/>
                  </a:lnTo>
                  <a:lnTo>
                    <a:pt x="838365" y="226415"/>
                  </a:lnTo>
                  <a:lnTo>
                    <a:pt x="830262" y="221094"/>
                  </a:lnTo>
                  <a:lnTo>
                    <a:pt x="821067" y="219316"/>
                  </a:lnTo>
                  <a:lnTo>
                    <a:pt x="811872" y="221094"/>
                  </a:lnTo>
                  <a:lnTo>
                    <a:pt x="803757" y="226415"/>
                  </a:lnTo>
                  <a:lnTo>
                    <a:pt x="592861" y="437286"/>
                  </a:lnTo>
                  <a:lnTo>
                    <a:pt x="580085" y="435444"/>
                  </a:lnTo>
                  <a:lnTo>
                    <a:pt x="567486" y="436956"/>
                  </a:lnTo>
                  <a:lnTo>
                    <a:pt x="555701" y="441642"/>
                  </a:lnTo>
                  <a:lnTo>
                    <a:pt x="545363" y="449364"/>
                  </a:lnTo>
                  <a:lnTo>
                    <a:pt x="481037" y="552348"/>
                  </a:lnTo>
                  <a:lnTo>
                    <a:pt x="460463" y="467131"/>
                  </a:lnTo>
                  <a:lnTo>
                    <a:pt x="424853" y="430669"/>
                  </a:lnTo>
                  <a:lnTo>
                    <a:pt x="373735" y="403974"/>
                  </a:lnTo>
                  <a:lnTo>
                    <a:pt x="286664" y="385940"/>
                  </a:lnTo>
                  <a:lnTo>
                    <a:pt x="246291" y="385889"/>
                  </a:lnTo>
                  <a:lnTo>
                    <a:pt x="206235" y="391934"/>
                  </a:lnTo>
                  <a:lnTo>
                    <a:pt x="159004" y="405879"/>
                  </a:lnTo>
                  <a:lnTo>
                    <a:pt x="107911" y="432612"/>
                  </a:lnTo>
                  <a:lnTo>
                    <a:pt x="72605" y="469569"/>
                  </a:lnTo>
                  <a:lnTo>
                    <a:pt x="0" y="777265"/>
                  </a:lnTo>
                  <a:lnTo>
                    <a:pt x="3848" y="796315"/>
                  </a:lnTo>
                  <a:lnTo>
                    <a:pt x="14338" y="811885"/>
                  </a:lnTo>
                  <a:lnTo>
                    <a:pt x="29908" y="822375"/>
                  </a:lnTo>
                  <a:lnTo>
                    <a:pt x="48958" y="826223"/>
                  </a:lnTo>
                  <a:lnTo>
                    <a:pt x="64516" y="823277"/>
                  </a:lnTo>
                  <a:lnTo>
                    <a:pt x="78003" y="815746"/>
                  </a:lnTo>
                  <a:lnTo>
                    <a:pt x="88480" y="804405"/>
                  </a:lnTo>
                  <a:lnTo>
                    <a:pt x="94996" y="789990"/>
                  </a:lnTo>
                  <a:lnTo>
                    <a:pt x="145923" y="579285"/>
                  </a:lnTo>
                  <a:lnTo>
                    <a:pt x="145923" y="1256792"/>
                  </a:lnTo>
                  <a:lnTo>
                    <a:pt x="242392" y="1256792"/>
                  </a:lnTo>
                  <a:lnTo>
                    <a:pt x="242392" y="820839"/>
                  </a:lnTo>
                  <a:lnTo>
                    <a:pt x="291363" y="820839"/>
                  </a:lnTo>
                  <a:lnTo>
                    <a:pt x="291363" y="1256792"/>
                  </a:lnTo>
                  <a:lnTo>
                    <a:pt x="387667" y="1256792"/>
                  </a:lnTo>
                  <a:lnTo>
                    <a:pt x="387667" y="576186"/>
                  </a:lnTo>
                  <a:lnTo>
                    <a:pt x="406882" y="658202"/>
                  </a:lnTo>
                  <a:lnTo>
                    <a:pt x="446074" y="681837"/>
                  </a:lnTo>
                  <a:lnTo>
                    <a:pt x="491985" y="688098"/>
                  </a:lnTo>
                  <a:lnTo>
                    <a:pt x="502729" y="684936"/>
                  </a:lnTo>
                  <a:lnTo>
                    <a:pt x="512191" y="678929"/>
                  </a:lnTo>
                  <a:lnTo>
                    <a:pt x="519734" y="670356"/>
                  </a:lnTo>
                  <a:lnTo>
                    <a:pt x="623328" y="499275"/>
                  </a:lnTo>
                  <a:lnTo>
                    <a:pt x="626719" y="482155"/>
                  </a:lnTo>
                  <a:lnTo>
                    <a:pt x="625995" y="473354"/>
                  </a:lnTo>
                  <a:lnTo>
                    <a:pt x="838200" y="261175"/>
                  </a:lnTo>
                  <a:lnTo>
                    <a:pt x="843622" y="253060"/>
                  </a:lnTo>
                  <a:lnTo>
                    <a:pt x="845464" y="243827"/>
                  </a:lnTo>
                  <a:close/>
                </a:path>
                <a:path w="1238250" h="1257300">
                  <a:moveTo>
                    <a:pt x="1238123" y="65316"/>
                  </a:moveTo>
                  <a:lnTo>
                    <a:pt x="1232992" y="39890"/>
                  </a:lnTo>
                  <a:lnTo>
                    <a:pt x="1218996" y="19126"/>
                  </a:lnTo>
                  <a:lnTo>
                    <a:pt x="1198245" y="5130"/>
                  </a:lnTo>
                  <a:lnTo>
                    <a:pt x="1172832" y="0"/>
                  </a:lnTo>
                  <a:lnTo>
                    <a:pt x="372986" y="0"/>
                  </a:lnTo>
                  <a:lnTo>
                    <a:pt x="347560" y="5130"/>
                  </a:lnTo>
                  <a:lnTo>
                    <a:pt x="326809" y="19126"/>
                  </a:lnTo>
                  <a:lnTo>
                    <a:pt x="312813" y="39890"/>
                  </a:lnTo>
                  <a:lnTo>
                    <a:pt x="307682" y="65316"/>
                  </a:lnTo>
                  <a:lnTo>
                    <a:pt x="307682" y="124079"/>
                  </a:lnTo>
                  <a:lnTo>
                    <a:pt x="325932" y="130403"/>
                  </a:lnTo>
                  <a:lnTo>
                    <a:pt x="343039" y="139141"/>
                  </a:lnTo>
                  <a:lnTo>
                    <a:pt x="358800" y="150139"/>
                  </a:lnTo>
                  <a:lnTo>
                    <a:pt x="372986" y="163245"/>
                  </a:lnTo>
                  <a:lnTo>
                    <a:pt x="372986" y="65316"/>
                  </a:lnTo>
                  <a:lnTo>
                    <a:pt x="1172832" y="65316"/>
                  </a:lnTo>
                  <a:lnTo>
                    <a:pt x="1172832" y="603923"/>
                  </a:lnTo>
                  <a:lnTo>
                    <a:pt x="615708" y="603923"/>
                  </a:lnTo>
                  <a:lnTo>
                    <a:pt x="575881" y="669213"/>
                  </a:lnTo>
                  <a:lnTo>
                    <a:pt x="1172832" y="669213"/>
                  </a:lnTo>
                  <a:lnTo>
                    <a:pt x="1198245" y="664083"/>
                  </a:lnTo>
                  <a:lnTo>
                    <a:pt x="1218996" y="650087"/>
                  </a:lnTo>
                  <a:lnTo>
                    <a:pt x="1232992" y="629335"/>
                  </a:lnTo>
                  <a:lnTo>
                    <a:pt x="1238123" y="603923"/>
                  </a:lnTo>
                  <a:lnTo>
                    <a:pt x="1238123" y="653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7734" y="1564386"/>
            <a:ext cx="8822690" cy="144018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18796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1480"/>
              </a:spcBef>
            </a:pPr>
            <a:r>
              <a:rPr sz="6600" spc="-20" dirty="0"/>
              <a:t>Спасибо</a:t>
            </a:r>
            <a:r>
              <a:rPr sz="6600" spc="-35" dirty="0"/>
              <a:t> </a:t>
            </a:r>
            <a:r>
              <a:rPr sz="6600" spc="-10" dirty="0"/>
              <a:t>за</a:t>
            </a:r>
            <a:r>
              <a:rPr sz="6600" spc="-35" dirty="0"/>
              <a:t> </a:t>
            </a:r>
            <a:r>
              <a:rPr sz="6600" spc="-5" dirty="0"/>
              <a:t>внимание!</a:t>
            </a:r>
            <a:endParaRPr sz="6600"/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07580" y="89915"/>
            <a:ext cx="1476755" cy="14218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666" y="124205"/>
            <a:ext cx="7416165" cy="72136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985"/>
              </a:spcBef>
            </a:pPr>
            <a:r>
              <a:rPr sz="2900" spc="-10" dirty="0"/>
              <a:t>Актуальные </a:t>
            </a:r>
            <a:r>
              <a:rPr sz="2900" spc="-15" dirty="0"/>
              <a:t>проблемы </a:t>
            </a:r>
            <a:r>
              <a:rPr sz="2900" spc="-30" dirty="0"/>
              <a:t>Тюменской</a:t>
            </a:r>
            <a:r>
              <a:rPr sz="2900" spc="15" dirty="0"/>
              <a:t> </a:t>
            </a:r>
            <a:r>
              <a:rPr sz="2900" spc="-15" dirty="0"/>
              <a:t>области</a:t>
            </a:r>
            <a:endParaRPr sz="2900"/>
          </a:p>
        </p:txBody>
      </p:sp>
      <p:grpSp>
        <p:nvGrpSpPr>
          <p:cNvPr id="3" name="object 3"/>
          <p:cNvGrpSpPr/>
          <p:nvPr/>
        </p:nvGrpSpPr>
        <p:grpSpPr>
          <a:xfrm>
            <a:off x="197929" y="967549"/>
            <a:ext cx="8705850" cy="3863975"/>
            <a:chOff x="197929" y="967549"/>
            <a:chExt cx="8705850" cy="3863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972311"/>
              <a:ext cx="8695944" cy="38541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2692" y="972311"/>
              <a:ext cx="8696325" cy="3854450"/>
            </a:xfrm>
            <a:custGeom>
              <a:avLst/>
              <a:gdLst/>
              <a:ahLst/>
              <a:cxnLst/>
              <a:rect l="l" t="t" r="r" b="b"/>
              <a:pathLst>
                <a:path w="8696325" h="3854450">
                  <a:moveTo>
                    <a:pt x="0" y="3854196"/>
                  </a:moveTo>
                  <a:lnTo>
                    <a:pt x="8695944" y="3854196"/>
                  </a:lnTo>
                  <a:lnTo>
                    <a:pt x="8695944" y="0"/>
                  </a:lnTo>
                  <a:lnTo>
                    <a:pt x="0" y="0"/>
                  </a:lnTo>
                  <a:lnTo>
                    <a:pt x="0" y="3854196"/>
                  </a:lnTo>
                  <a:close/>
                </a:path>
              </a:pathLst>
            </a:custGeom>
            <a:ln w="9525">
              <a:solidFill>
                <a:srgbClr val="5E54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8617" y="957834"/>
            <a:ext cx="8428355" cy="37191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96240" marR="5080" indent="-38417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mbria Math"/>
                <a:cs typeface="Cambria Math"/>
              </a:rPr>
              <a:t>⦿</a:t>
            </a:r>
            <a:r>
              <a:rPr sz="2400" spc="105" dirty="0">
                <a:latin typeface="Cambria Math"/>
                <a:cs typeface="Cambria Math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Кислотные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выпадения,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способствующие</a:t>
            </a:r>
            <a:r>
              <a:rPr sz="2400" spc="-10" dirty="0">
                <a:latin typeface="Times New Roman"/>
                <a:cs typeface="Times New Roman"/>
              </a:rPr>
              <a:t> активизации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многих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тяжелых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металлов;</a:t>
            </a:r>
          </a:p>
          <a:p>
            <a:pPr marL="12700">
              <a:lnSpc>
                <a:spcPts val="2415"/>
              </a:lnSpc>
            </a:pPr>
            <a:r>
              <a:rPr sz="2400" dirty="0">
                <a:latin typeface="Cambria Math"/>
                <a:cs typeface="Cambria Math"/>
              </a:rPr>
              <a:t>⦿</a:t>
            </a:r>
            <a:r>
              <a:rPr sz="2400" spc="100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эксплуатации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промыслов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происходит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складирование</a:t>
            </a:r>
            <a:r>
              <a:rPr sz="2400" dirty="0">
                <a:latin typeface="Times New Roman"/>
                <a:cs typeface="Times New Roman"/>
              </a:rPr>
              <a:t> и</a:t>
            </a:r>
          </a:p>
          <a:p>
            <a:pPr marL="396240" marR="699135">
              <a:lnSpc>
                <a:spcPts val="2590"/>
              </a:lnSpc>
              <a:spcBef>
                <a:spcPts val="185"/>
              </a:spcBef>
            </a:pPr>
            <a:r>
              <a:rPr sz="2400" spc="-10" dirty="0">
                <a:latin typeface="Times New Roman"/>
                <a:cs typeface="Times New Roman"/>
              </a:rPr>
              <a:t>захоронение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отходов,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сброс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очищенных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неочищенных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стоков;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ts val="2410"/>
              </a:lnSpc>
            </a:pPr>
            <a:r>
              <a:rPr sz="2400" dirty="0">
                <a:latin typeface="Cambria Math"/>
                <a:cs typeface="Cambria Math"/>
              </a:rPr>
              <a:t>⦿</a:t>
            </a:r>
            <a:r>
              <a:rPr sz="2400" spc="95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Разливы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нефти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разного </a:t>
            </a:r>
            <a:r>
              <a:rPr sz="2400" dirty="0">
                <a:latin typeface="Times New Roman"/>
                <a:cs typeface="Times New Roman"/>
              </a:rPr>
              <a:t>состава;</a:t>
            </a:r>
          </a:p>
          <a:p>
            <a:pPr marL="12700">
              <a:lnSpc>
                <a:spcPts val="2595"/>
              </a:lnSpc>
            </a:pPr>
            <a:r>
              <a:rPr sz="2400" dirty="0">
                <a:latin typeface="Cambria Math"/>
                <a:cs typeface="Cambria Math"/>
              </a:rPr>
              <a:t>⦿</a:t>
            </a:r>
            <a:r>
              <a:rPr sz="2400" spc="100" dirty="0">
                <a:latin typeface="Cambria Math"/>
                <a:cs typeface="Cambria Math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Выбросы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нефти</a:t>
            </a:r>
            <a:r>
              <a:rPr sz="2400" dirty="0">
                <a:latin typeface="Times New Roman"/>
                <a:cs typeface="Times New Roman"/>
              </a:rPr>
              <a:t> и </a:t>
            </a:r>
            <a:r>
              <a:rPr sz="2400" spc="-5" dirty="0">
                <a:latin typeface="Times New Roman"/>
                <a:cs typeface="Times New Roman"/>
              </a:rPr>
              <a:t>газа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через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факельные </a:t>
            </a:r>
            <a:r>
              <a:rPr sz="2400" spc="-5" dirty="0">
                <a:latin typeface="Times New Roman"/>
                <a:cs typeface="Times New Roman"/>
              </a:rPr>
              <a:t>устройства;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ts val="2595"/>
              </a:lnSpc>
            </a:pPr>
            <a:r>
              <a:rPr sz="2400" dirty="0">
                <a:latin typeface="Cambria Math"/>
                <a:cs typeface="Cambria Math"/>
              </a:rPr>
              <a:t>⦿</a:t>
            </a:r>
            <a:r>
              <a:rPr sz="2400" spc="100" dirty="0">
                <a:latin typeface="Cambria Math"/>
                <a:cs typeface="Cambria Math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Пожары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15" dirty="0">
                <a:latin typeface="Times New Roman"/>
                <a:cs typeface="Times New Roman"/>
              </a:rPr>
              <a:t>буровых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эксплуатационных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скважинах;</a:t>
            </a:r>
            <a:endParaRPr sz="2400" dirty="0">
              <a:latin typeface="Times New Roman"/>
              <a:cs typeface="Times New Roman"/>
            </a:endParaRPr>
          </a:p>
          <a:p>
            <a:pPr marL="396240" marR="312420" indent="-384175">
              <a:lnSpc>
                <a:spcPct val="94800"/>
              </a:lnSpc>
              <a:spcBef>
                <a:spcPts val="5"/>
              </a:spcBef>
            </a:pPr>
            <a:r>
              <a:rPr sz="2400" dirty="0">
                <a:latin typeface="Cambria Math"/>
                <a:cs typeface="Cambria Math"/>
              </a:rPr>
              <a:t>⦿</a:t>
            </a:r>
            <a:r>
              <a:rPr sz="2400" spc="105" dirty="0">
                <a:latin typeface="Cambria Math"/>
                <a:cs typeface="Cambria Math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Перетоки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нефти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минерализованных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вод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подземные </a:t>
            </a:r>
            <a:r>
              <a:rPr sz="2400" spc="-10" dirty="0">
                <a:latin typeface="Times New Roman"/>
                <a:cs typeface="Times New Roman"/>
              </a:rPr>
              <a:t> горизонты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из-за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прорывов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кондукторов,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эксплуатационных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колонн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 </a:t>
            </a:r>
            <a:r>
              <a:rPr sz="2400" spc="-10" dirty="0">
                <a:latin typeface="Times New Roman"/>
                <a:cs typeface="Times New Roman"/>
              </a:rPr>
              <a:t>некачественной</a:t>
            </a:r>
            <a:r>
              <a:rPr sz="2400" dirty="0">
                <a:latin typeface="Times New Roman"/>
                <a:cs typeface="Times New Roman"/>
              </a:rPr>
              <a:t> цементации.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235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8810" y="761"/>
            <a:ext cx="5328285" cy="771525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5"/>
              </a:spcBef>
            </a:pPr>
            <a:r>
              <a:rPr spc="-25" dirty="0"/>
              <a:t>Формулировка</a:t>
            </a:r>
            <a:r>
              <a:rPr spc="-70" dirty="0"/>
              <a:t> </a:t>
            </a:r>
            <a:r>
              <a:rPr spc="-15" dirty="0"/>
              <a:t>проблемы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370" y="3387344"/>
            <a:ext cx="74910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при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транспортировке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нефти </a:t>
            </a:r>
            <a:r>
              <a:rPr sz="2400" spc="-5" dirty="0">
                <a:latin typeface="Times New Roman"/>
                <a:cs typeface="Times New Roman"/>
              </a:rPr>
              <a:t>по </a:t>
            </a:r>
            <a:r>
              <a:rPr sz="2400" dirty="0">
                <a:latin typeface="Times New Roman"/>
                <a:cs typeface="Times New Roman"/>
              </a:rPr>
              <a:t>магистрали </a:t>
            </a:r>
            <a:r>
              <a:rPr sz="2400" spc="-10" dirty="0">
                <a:latin typeface="Times New Roman"/>
                <a:cs typeface="Times New Roman"/>
              </a:rPr>
              <a:t>вероятны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протечки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dirty="0">
                <a:latin typeface="Times New Roman"/>
                <a:cs typeface="Times New Roman"/>
              </a:rPr>
              <a:t> разрывы</a:t>
            </a:r>
            <a:r>
              <a:rPr sz="2400" spc="-10" dirty="0">
                <a:latin typeface="Times New Roman"/>
                <a:cs typeface="Times New Roman"/>
              </a:rPr>
              <a:t> трубы, </a:t>
            </a:r>
            <a:r>
              <a:rPr sz="2400" spc="-15" dirty="0">
                <a:latin typeface="Times New Roman"/>
                <a:cs typeface="Times New Roman"/>
              </a:rPr>
              <a:t>что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приводит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пожарам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загрязнению </a:t>
            </a:r>
            <a:r>
              <a:rPr sz="2400" spc="-15" dirty="0">
                <a:latin typeface="Times New Roman"/>
                <a:cs typeface="Times New Roman"/>
              </a:rPr>
              <a:t>почвы.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15567" y="890016"/>
            <a:ext cx="7344409" cy="2330450"/>
            <a:chOff x="1115567" y="890016"/>
            <a:chExt cx="7344409" cy="23304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567" y="954024"/>
              <a:ext cx="2644139" cy="22661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0664" y="890016"/>
              <a:ext cx="3909060" cy="22905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35251"/>
            <a:ext cx="9143999" cy="35082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818" y="268986"/>
            <a:ext cx="8181340" cy="58420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245"/>
              </a:spcBef>
            </a:pPr>
            <a:r>
              <a:rPr dirty="0"/>
              <a:t>Вид</a:t>
            </a:r>
            <a:r>
              <a:rPr spc="-5" dirty="0"/>
              <a:t> </a:t>
            </a:r>
            <a:r>
              <a:rPr dirty="0"/>
              <a:t>аварии</a:t>
            </a:r>
            <a:r>
              <a:rPr spc="-1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spc="-5" dirty="0"/>
              <a:t>разлив</a:t>
            </a:r>
            <a:r>
              <a:rPr dirty="0"/>
              <a:t> </a:t>
            </a:r>
            <a:r>
              <a:rPr spc="5" dirty="0"/>
              <a:t>нефти</a:t>
            </a:r>
            <a:r>
              <a:rPr dirty="0"/>
              <a:t> на </a:t>
            </a:r>
            <a:r>
              <a:rPr spc="5" dirty="0"/>
              <a:t>магистрали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235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8810" y="761"/>
            <a:ext cx="5328285" cy="771525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403225">
              <a:lnSpc>
                <a:spcPct val="100000"/>
              </a:lnSpc>
              <a:spcBef>
                <a:spcPts val="1005"/>
              </a:spcBef>
            </a:pPr>
            <a:r>
              <a:rPr spc="-10" dirty="0"/>
              <a:t>Исследование</a:t>
            </a:r>
            <a:r>
              <a:rPr spc="-70" dirty="0"/>
              <a:t> </a:t>
            </a:r>
            <a:r>
              <a:rPr spc="-15" dirty="0"/>
              <a:t>проблемы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3441" y="1196149"/>
            <a:ext cx="8703945" cy="3249930"/>
            <a:chOff x="103441" y="1196149"/>
            <a:chExt cx="8703945" cy="32499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204" y="1200911"/>
              <a:ext cx="8694420" cy="32400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8204" y="1200911"/>
              <a:ext cx="8694420" cy="3240405"/>
            </a:xfrm>
            <a:custGeom>
              <a:avLst/>
              <a:gdLst/>
              <a:ahLst/>
              <a:cxnLst/>
              <a:rect l="l" t="t" r="r" b="b"/>
              <a:pathLst>
                <a:path w="8694420" h="3240404">
                  <a:moveTo>
                    <a:pt x="0" y="3240024"/>
                  </a:moveTo>
                  <a:lnTo>
                    <a:pt x="8694420" y="3240024"/>
                  </a:lnTo>
                  <a:lnTo>
                    <a:pt x="8694420" y="0"/>
                  </a:lnTo>
                  <a:lnTo>
                    <a:pt x="0" y="0"/>
                  </a:lnTo>
                  <a:lnTo>
                    <a:pt x="0" y="3240024"/>
                  </a:lnTo>
                  <a:close/>
                </a:path>
              </a:pathLst>
            </a:custGeom>
            <a:ln w="9525">
              <a:solidFill>
                <a:srgbClr val="5E54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2910" y="1647901"/>
            <a:ext cx="55651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latin typeface="Cambria Math"/>
                <a:cs typeface="Cambria Math"/>
              </a:rPr>
              <a:t>⦿</a:t>
            </a:r>
            <a:r>
              <a:rPr sz="2400" spc="9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Работа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интернет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источниками: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mbria Math"/>
                <a:cs typeface="Cambria Math"/>
              </a:rPr>
              <a:t>⦿</a:t>
            </a:r>
            <a:r>
              <a:rPr sz="2400" spc="6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Экскурсия;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mbria Math"/>
                <a:cs typeface="Cambria Math"/>
              </a:rPr>
              <a:t>⦿</a:t>
            </a:r>
            <a:r>
              <a:rPr sz="2400" spc="9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Работа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экспертами.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186" y="83057"/>
            <a:ext cx="8412480" cy="925194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649605" marR="642620" indent="365760">
              <a:lnSpc>
                <a:spcPct val="100000"/>
              </a:lnSpc>
              <a:spcBef>
                <a:spcPts val="45"/>
              </a:spcBef>
            </a:pPr>
            <a:r>
              <a:rPr sz="2900" spc="-15" dirty="0"/>
              <a:t>Экскурсия:</a:t>
            </a:r>
            <a:r>
              <a:rPr sz="2900" spc="-5" dirty="0"/>
              <a:t> </a:t>
            </a:r>
            <a:r>
              <a:rPr sz="2900" spc="-25" dirty="0"/>
              <a:t>Тюменский</a:t>
            </a:r>
            <a:r>
              <a:rPr sz="2900" spc="10" dirty="0"/>
              <a:t> </a:t>
            </a:r>
            <a:r>
              <a:rPr sz="2900" spc="-10" dirty="0"/>
              <a:t>нефтегазовый </a:t>
            </a:r>
            <a:r>
              <a:rPr sz="2900" spc="-5" dirty="0"/>
              <a:t> </a:t>
            </a:r>
            <a:r>
              <a:rPr sz="2900" spc="-25" dirty="0"/>
              <a:t>университет,</a:t>
            </a:r>
            <a:r>
              <a:rPr sz="2900" spc="-10" dirty="0"/>
              <a:t> </a:t>
            </a:r>
            <a:r>
              <a:rPr sz="2900" spc="-15" dirty="0"/>
              <a:t>кафедра</a:t>
            </a:r>
            <a:r>
              <a:rPr sz="2900" dirty="0"/>
              <a:t> </a:t>
            </a:r>
            <a:r>
              <a:rPr sz="2900" spc="5" dirty="0"/>
              <a:t>нефте </a:t>
            </a:r>
            <a:r>
              <a:rPr sz="2900" dirty="0"/>
              <a:t>и</a:t>
            </a:r>
            <a:r>
              <a:rPr sz="2900" spc="-10" dirty="0"/>
              <a:t> газодобычи.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287832" y="989199"/>
            <a:ext cx="5177155" cy="12877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Посмотрели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образцы </a:t>
            </a:r>
            <a:r>
              <a:rPr sz="1800" spc="-10" dirty="0">
                <a:latin typeface="Times New Roman"/>
                <a:cs typeface="Times New Roman"/>
              </a:rPr>
              <a:t>керна</a:t>
            </a:r>
            <a:endParaRPr sz="1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1800" spc="-30" dirty="0">
                <a:latin typeface="Times New Roman"/>
                <a:cs typeface="Times New Roman"/>
              </a:rPr>
              <a:t>Узнали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разных </a:t>
            </a:r>
            <a:r>
              <a:rPr sz="1800" dirty="0">
                <a:latin typeface="Times New Roman"/>
                <a:cs typeface="Times New Roman"/>
              </a:rPr>
              <a:t>минералах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434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Times New Roman"/>
                <a:cs typeface="Times New Roman"/>
              </a:rPr>
              <a:t>Побывали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лаборатории </a:t>
            </a:r>
            <a:r>
              <a:rPr sz="1800" dirty="0">
                <a:latin typeface="Times New Roman"/>
                <a:cs typeface="Times New Roman"/>
              </a:rPr>
              <a:t>геофизических </a:t>
            </a:r>
            <a:r>
              <a:rPr sz="1800" spc="-10" dirty="0">
                <a:latin typeface="Times New Roman"/>
                <a:cs typeface="Times New Roman"/>
              </a:rPr>
              <a:t>методов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исследования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7247" y="1088136"/>
            <a:ext cx="2086355" cy="21320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91856" y="3329940"/>
            <a:ext cx="1031748" cy="16428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1600" y="3339084"/>
            <a:ext cx="2734055" cy="16245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708019" y="2405252"/>
            <a:ext cx="310070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4690" algn="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Заватский </a:t>
            </a:r>
            <a:r>
              <a:rPr sz="1400" dirty="0">
                <a:latin typeface="Calibri"/>
                <a:cs typeface="Calibri"/>
              </a:rPr>
              <a:t>Михаил </a:t>
            </a:r>
            <a:r>
              <a:rPr sz="1400" spc="-5" dirty="0">
                <a:latin typeface="Calibri"/>
                <a:cs typeface="Calibri"/>
              </a:rPr>
              <a:t>Дмитриевич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Кандит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геолого-минерологических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наук,</a:t>
            </a:r>
            <a:endParaRPr sz="14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заведующей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кафедрой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565" y="2393950"/>
            <a:ext cx="223393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Евгений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Петрович</a:t>
            </a:r>
            <a:r>
              <a:rPr sz="1400" spc="-10" dirty="0">
                <a:latin typeface="Calibri"/>
                <a:cs typeface="Calibri"/>
              </a:rPr>
              <a:t> Козлов </a:t>
            </a:r>
            <a:r>
              <a:rPr sz="1400" spc="-5" dirty="0">
                <a:latin typeface="Calibri"/>
                <a:cs typeface="Calibri"/>
              </a:rPr>
              <a:t> Доцент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кафедры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геологии </a:t>
            </a:r>
            <a:r>
              <a:rPr sz="1400" spc="-5" dirty="0">
                <a:latin typeface="Calibri"/>
                <a:cs typeface="Calibri"/>
              </a:rPr>
              <a:t> месторождений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нефти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газа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03547" y="3406140"/>
            <a:ext cx="1095755" cy="161391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0395" y="3357371"/>
            <a:ext cx="3756660" cy="16154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041" y="268986"/>
            <a:ext cx="7644765" cy="58420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245"/>
              </a:spcBef>
            </a:pPr>
            <a:r>
              <a:rPr spc="5" dirty="0"/>
              <a:t>Нефтемагистраль</a:t>
            </a:r>
            <a:r>
              <a:rPr spc="-55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spc="-25" dirty="0"/>
              <a:t>Тюменской</a:t>
            </a:r>
            <a:r>
              <a:rPr spc="-30" dirty="0"/>
              <a:t> </a:t>
            </a:r>
            <a:r>
              <a:rPr spc="-10" dirty="0"/>
              <a:t>области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6176" y="1895855"/>
            <a:ext cx="4416552" cy="295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ject 4"/>
          <p:cNvSpPr txBox="1"/>
          <p:nvPr/>
        </p:nvSpPr>
        <p:spPr>
          <a:xfrm>
            <a:off x="330200" y="1244853"/>
            <a:ext cx="7875905" cy="225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35" dirty="0">
                <a:latin typeface="Times New Roman"/>
                <a:cs typeface="Times New Roman"/>
              </a:rPr>
              <a:t>Тюменской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области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создана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одна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из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самых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разветвленных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сетей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трубопроводов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стране.</a:t>
            </a: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300990" marR="4377690">
              <a:lnSpc>
                <a:spcPct val="100000"/>
              </a:lnSpc>
              <a:spcBef>
                <a:spcPts val="2295"/>
              </a:spcBef>
            </a:pPr>
            <a:r>
              <a:rPr sz="1800" spc="-5" dirty="0">
                <a:latin typeface="Calibri"/>
                <a:cs typeface="Calibri"/>
              </a:rPr>
              <a:t>Общая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протяженность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системы </a:t>
            </a:r>
            <a:r>
              <a:rPr sz="1800" spc="-5" dirty="0">
                <a:latin typeface="Calibri"/>
                <a:cs typeface="Calibri"/>
              </a:rPr>
              <a:t> магистральных </a:t>
            </a:r>
            <a:r>
              <a:rPr sz="1800" spc="-10" dirty="0">
                <a:latin typeface="Calibri"/>
                <a:cs typeface="Calibri"/>
              </a:rPr>
              <a:t>трубопроводов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России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превысила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160000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км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41959"/>
            <a:ext cx="81197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Times New Roman"/>
                <a:cs typeface="Times New Roman"/>
              </a:rPr>
              <a:t>Трубки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5" dirty="0">
                <a:latin typeface="Times New Roman"/>
                <a:cs typeface="Times New Roman"/>
              </a:rPr>
              <a:t>транспортировки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нефти </a:t>
            </a:r>
            <a:r>
              <a:rPr sz="2400" spc="-10" dirty="0">
                <a:latin typeface="Times New Roman"/>
                <a:cs typeface="Times New Roman"/>
              </a:rPr>
              <a:t>имеют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диаметр,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равный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114–1420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мм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Толщина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стенки электросварной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трубы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составляет 4 мм;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бесшовной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 32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мм </a:t>
            </a:r>
            <a:r>
              <a:rPr sz="2400" spc="-15" dirty="0">
                <a:latin typeface="Times New Roman"/>
                <a:cs typeface="Times New Roman"/>
              </a:rPr>
              <a:t>как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максимум.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" y="2211323"/>
            <a:ext cx="3424428" cy="269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037" y="268986"/>
            <a:ext cx="7642859" cy="58420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245"/>
              </a:spcBef>
            </a:pPr>
            <a:r>
              <a:rPr spc="5" dirty="0"/>
              <a:t>Нефтемагистраль</a:t>
            </a:r>
            <a:r>
              <a:rPr spc="-50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spc="-25" dirty="0"/>
              <a:t>Тюменской</a:t>
            </a:r>
            <a:r>
              <a:rPr spc="-30" dirty="0"/>
              <a:t> </a:t>
            </a:r>
            <a:r>
              <a:rPr spc="-10" dirty="0"/>
              <a:t>области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5591" y="2382011"/>
            <a:ext cx="3744467" cy="235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47188" y="1409700"/>
            <a:ext cx="6053455" cy="3543300"/>
            <a:chOff x="2647188" y="1409700"/>
            <a:chExt cx="6053455" cy="3543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8808" y="2519172"/>
              <a:ext cx="4521708" cy="24338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7188" y="1409700"/>
              <a:ext cx="2447543" cy="1836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0250" y="174497"/>
            <a:ext cx="6192520" cy="58420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45"/>
              </a:spcBef>
            </a:pPr>
            <a:r>
              <a:rPr spc="-10" dirty="0">
                <a:solidFill>
                  <a:srgbClr val="333333"/>
                </a:solidFill>
              </a:rPr>
              <a:t>Изучение</a:t>
            </a:r>
            <a:r>
              <a:rPr spc="-35" dirty="0">
                <a:solidFill>
                  <a:srgbClr val="333333"/>
                </a:solidFill>
              </a:rPr>
              <a:t> </a:t>
            </a:r>
            <a:r>
              <a:rPr spc="-10" dirty="0">
                <a:solidFill>
                  <a:srgbClr val="333333"/>
                </a:solidFill>
              </a:rPr>
              <a:t>проблемы</a:t>
            </a:r>
            <a:r>
              <a:rPr spc="-45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с</a:t>
            </a:r>
            <a:r>
              <a:rPr spc="-15" dirty="0">
                <a:solidFill>
                  <a:srgbClr val="333333"/>
                </a:solidFill>
              </a:rPr>
              <a:t> </a:t>
            </a:r>
            <a:r>
              <a:rPr spc="-25" dirty="0">
                <a:solidFill>
                  <a:srgbClr val="333333"/>
                </a:solidFill>
              </a:rPr>
              <a:t>экспертом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483" y="1299972"/>
            <a:ext cx="2054352" cy="3653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ject 7"/>
          <p:cNvSpPr txBox="1"/>
          <p:nvPr/>
        </p:nvSpPr>
        <p:spPr>
          <a:xfrm>
            <a:off x="5340477" y="1402841"/>
            <a:ext cx="360680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Times New Roman"/>
                <a:cs typeface="Times New Roman"/>
              </a:rPr>
              <a:t>Маскутов</a:t>
            </a:r>
            <a:r>
              <a:rPr sz="2000" spc="-5" dirty="0">
                <a:latin typeface="Times New Roman"/>
                <a:cs typeface="Times New Roman"/>
              </a:rPr>
              <a:t> Владимир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Евгеньевич,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Ведущий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инженер,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специалист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компании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«Роснефть».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467</Words>
  <Application>Microsoft Office PowerPoint</Application>
  <PresentationFormat>Экран (16:9)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Актуальные проблемы Тюменской области</vt:lpstr>
      <vt:lpstr>Формулировка проблемы</vt:lpstr>
      <vt:lpstr>Вид аварии – разлив нефти на магистрали</vt:lpstr>
      <vt:lpstr>Исследование проблемы</vt:lpstr>
      <vt:lpstr>Экскурсия: Тюменский нефтегазовый  университет, кафедра нефте и газодобычи.</vt:lpstr>
      <vt:lpstr>Нефтемагистраль в Тюменской области</vt:lpstr>
      <vt:lpstr>Нефтемагистраль в Тюменской области</vt:lpstr>
      <vt:lpstr>Изучение проблемы с экспертом</vt:lpstr>
      <vt:lpstr>Причины возникновения утечек</vt:lpstr>
      <vt:lpstr>Методы обнаружения утечек нефти из  трубопровода</vt:lpstr>
      <vt:lpstr>Методы обнаружения утечек нефти из  трубопровода</vt:lpstr>
      <vt:lpstr>Эскиз робота</vt:lpstr>
      <vt:lpstr>Презентация PowerPoint</vt:lpstr>
      <vt:lpstr>Функционал робота</vt:lpstr>
      <vt:lpstr>Функционал робота</vt:lpstr>
      <vt:lpstr>Системная доработка решения</vt:lpstr>
      <vt:lpstr>Воздействия на окружающий мир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Мистер Брейн</dc:creator>
  <cp:lastModifiedBy>Владислава</cp:lastModifiedBy>
  <cp:revision>7</cp:revision>
  <dcterms:created xsi:type="dcterms:W3CDTF">2024-02-27T07:11:45Z</dcterms:created>
  <dcterms:modified xsi:type="dcterms:W3CDTF">2024-05-24T17:31:17Z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2024-02-27T00:00:00Z</vt:filetime>
  </property>
</Properties>
</file>