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65" r:id="rId2"/>
    <p:sldId id="257" r:id="rId3"/>
    <p:sldId id="258" r:id="rId4"/>
    <p:sldId id="260" r:id="rId5"/>
    <p:sldId id="261" r:id="rId6"/>
    <p:sldId id="259" r:id="rId7"/>
    <p:sldId id="266" r:id="rId8"/>
    <p:sldId id="267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69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49" d="100"/>
          <a:sy n="149" d="100"/>
        </p:scale>
        <p:origin x="2068" y="96"/>
      </p:cViewPr>
      <p:guideLst>
        <p:guide orient="horz" pos="2069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989676-C888-43D1-97E9-FF3B45C418D5}" type="datetimeFigureOut">
              <a:rPr lang="ru-RU" smtClean="0"/>
              <a:t>19.04.2024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DFC4CC-BC7A-43CF-A0F9-69108BC6A5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66491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5DFC4CC-BC7A-43CF-A0F9-69108BC6A5A6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69609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CC62C-69C8-46AA-9F83-165298CA56E6}" type="datetimeFigureOut">
              <a:rPr lang="ru-RU" smtClean="0"/>
              <a:pPr/>
              <a:t>19.04.2024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F73B7-E556-479C-83AE-F3C53ECA102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CC62C-69C8-46AA-9F83-165298CA56E6}" type="datetimeFigureOut">
              <a:rPr lang="ru-RU" smtClean="0"/>
              <a:pPr/>
              <a:t>19.04.2024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F73B7-E556-479C-83AE-F3C53ECA102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CC62C-69C8-46AA-9F83-165298CA56E6}" type="datetimeFigureOut">
              <a:rPr lang="ru-RU" smtClean="0"/>
              <a:pPr/>
              <a:t>19.04.2024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F73B7-E556-479C-83AE-F3C53ECA102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CC62C-69C8-46AA-9F83-165298CA56E6}" type="datetimeFigureOut">
              <a:rPr lang="ru-RU" smtClean="0"/>
              <a:pPr/>
              <a:t>19.04.2024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F73B7-E556-479C-83AE-F3C53ECA102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CC62C-69C8-46AA-9F83-165298CA56E6}" type="datetimeFigureOut">
              <a:rPr lang="ru-RU" smtClean="0"/>
              <a:pPr/>
              <a:t>19.04.2024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F73B7-E556-479C-83AE-F3C53ECA102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CC62C-69C8-46AA-9F83-165298CA56E6}" type="datetimeFigureOut">
              <a:rPr lang="ru-RU" smtClean="0"/>
              <a:pPr/>
              <a:t>19.04.2024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F73B7-E556-479C-83AE-F3C53ECA102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CC62C-69C8-46AA-9F83-165298CA56E6}" type="datetimeFigureOut">
              <a:rPr lang="ru-RU" smtClean="0"/>
              <a:pPr/>
              <a:t>19.04.2024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F73B7-E556-479C-83AE-F3C53ECA102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CC62C-69C8-46AA-9F83-165298CA56E6}" type="datetimeFigureOut">
              <a:rPr lang="ru-RU" smtClean="0"/>
              <a:pPr/>
              <a:t>19.04.2024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F73B7-E556-479C-83AE-F3C53ECA102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CC62C-69C8-46AA-9F83-165298CA56E6}" type="datetimeFigureOut">
              <a:rPr lang="ru-RU" smtClean="0"/>
              <a:pPr/>
              <a:t>19.04.2024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F73B7-E556-479C-83AE-F3C53ECA102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CC62C-69C8-46AA-9F83-165298CA56E6}" type="datetimeFigureOut">
              <a:rPr lang="ru-RU" smtClean="0"/>
              <a:pPr/>
              <a:t>19.04.2024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F73B7-E556-479C-83AE-F3C53ECA102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CC62C-69C8-46AA-9F83-165298CA56E6}" type="datetimeFigureOut">
              <a:rPr lang="ru-RU" smtClean="0"/>
              <a:pPr/>
              <a:t>19.04.2024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F73B7-E556-479C-83AE-F3C53ECA102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CCC62C-69C8-46AA-9F83-165298CA56E6}" type="datetimeFigureOut">
              <a:rPr lang="ru-RU" smtClean="0"/>
              <a:pPr/>
              <a:t>19.04.2024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4F73B7-E556-479C-83AE-F3C53ECA102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7" Type="http://schemas.openxmlformats.org/officeDocument/2006/relationships/image" Target="../media/image9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sv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sv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svg"/><Relationship Id="rId5" Type="http://schemas.openxmlformats.org/officeDocument/2006/relationships/image" Target="../media/image13.png"/><Relationship Id="rId4" Type="http://schemas.openxmlformats.org/officeDocument/2006/relationships/image" Target="../media/image12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sv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svg"/><Relationship Id="rId4" Type="http://schemas.openxmlformats.org/officeDocument/2006/relationships/image" Target="../media/image19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sv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svg"/><Relationship Id="rId7" Type="http://schemas.openxmlformats.org/officeDocument/2006/relationships/image" Target="../media/image28.sv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png"/><Relationship Id="rId5" Type="http://schemas.openxmlformats.org/officeDocument/2006/relationships/image" Target="../media/image26.svg"/><Relationship Id="rId4" Type="http://schemas.openxmlformats.org/officeDocument/2006/relationships/image" Target="../media/image25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svg"/><Relationship Id="rId3" Type="http://schemas.openxmlformats.org/officeDocument/2006/relationships/image" Target="../media/image29.png"/><Relationship Id="rId7" Type="http://schemas.openxmlformats.org/officeDocument/2006/relationships/image" Target="../media/image3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2.svg"/><Relationship Id="rId5" Type="http://schemas.openxmlformats.org/officeDocument/2006/relationships/image" Target="../media/image31.png"/><Relationship Id="rId10" Type="http://schemas.openxmlformats.org/officeDocument/2006/relationships/image" Target="../media/image36.svg"/><Relationship Id="rId4" Type="http://schemas.openxmlformats.org/officeDocument/2006/relationships/image" Target="../media/image30.svg"/><Relationship Id="rId9" Type="http://schemas.openxmlformats.org/officeDocument/2006/relationships/image" Target="../media/image3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8FD6FFF5-7D56-44DD-A2A5-24FCA3EEEE76}"/>
              </a:ext>
            </a:extLst>
          </p:cNvPr>
          <p:cNvSpPr txBox="1"/>
          <p:nvPr/>
        </p:nvSpPr>
        <p:spPr>
          <a:xfrm>
            <a:off x="0" y="420945"/>
            <a:ext cx="9144000" cy="786446"/>
          </a:xfrm>
          <a:prstGeom prst="rect">
            <a:avLst/>
          </a:prstGeom>
          <a:noFill/>
        </p:spPr>
        <p:txBody>
          <a:bodyPr wrap="square" lIns="93040" tIns="46520" rIns="93040" bIns="46520" rtlCol="0">
            <a:spAutoFit/>
          </a:bodyPr>
          <a:lstStyle/>
          <a:p>
            <a:pPr algn="ctr"/>
            <a:r>
              <a:rPr lang="ru-RU" sz="4500" b="1" dirty="0">
                <a:solidFill>
                  <a:schemeClr val="tx1">
                    <a:lumMod val="95000"/>
                    <a:lumOff val="5000"/>
                  </a:schemeClr>
                </a:solidFill>
                <a:latin typeface="RussianRail G Pro" panose="020B0506040000020004" pitchFamily="34" charset="-52"/>
              </a:rPr>
              <a:t>ДОРОГА В БУДУЩЕЕ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7C0D621-BCD6-4544-AFF2-78E02CC2F874}"/>
              </a:ext>
            </a:extLst>
          </p:cNvPr>
          <p:cNvSpPr txBox="1"/>
          <p:nvPr/>
        </p:nvSpPr>
        <p:spPr>
          <a:xfrm>
            <a:off x="0" y="3070900"/>
            <a:ext cx="9144000" cy="1232722"/>
          </a:xfrm>
          <a:prstGeom prst="rect">
            <a:avLst/>
          </a:prstGeom>
          <a:noFill/>
        </p:spPr>
        <p:txBody>
          <a:bodyPr wrap="square" lIns="93040" tIns="46520" rIns="93040" bIns="46520" rtlCol="0">
            <a:spAutoFit/>
          </a:bodyPr>
          <a:lstStyle/>
          <a:p>
            <a:pPr algn="ctr"/>
            <a:r>
              <a:rPr lang="ru-RU" sz="3700" b="1" dirty="0">
                <a:solidFill>
                  <a:schemeClr val="tx1">
                    <a:lumMod val="95000"/>
                    <a:lumOff val="5000"/>
                  </a:schemeClr>
                </a:solidFill>
                <a:latin typeface="RussianRail G Pro" panose="020B0506040000020004" pitchFamily="34" charset="-52"/>
              </a:rPr>
              <a:t>ПРИВОЛЖСКАЯ ЖЕЛЕЗНАЯ ДОРОГА</a:t>
            </a:r>
          </a:p>
        </p:txBody>
      </p:sp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623F956B-B786-4CDD-B107-0BF62A2596E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448" y="4881093"/>
            <a:ext cx="2757074" cy="1167861"/>
          </a:xfrm>
          <a:prstGeom prst="rect">
            <a:avLst/>
          </a:prstGeom>
        </p:spPr>
      </p:pic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661DB69D-9AA4-4A24-82B7-F74850345954}"/>
              </a:ext>
            </a:extLst>
          </p:cNvPr>
          <p:cNvSpPr txBox="1">
            <a:spLocks/>
          </p:cNvSpPr>
          <p:nvPr/>
        </p:nvSpPr>
        <p:spPr>
          <a:xfrm>
            <a:off x="0" y="1853352"/>
            <a:ext cx="9144000" cy="873572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0" tIns="0" rIns="0" bIns="0" rtlCol="0" anchor="t" anchorCtr="0">
            <a:noAutofit/>
          </a:bodyPr>
          <a:lstStyle>
            <a:lvl1pPr lvl="0" algn="l" defTabSz="1198138" rtl="0" eaLnBrk="1" latinLnBrk="0" hangingPunct="1"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kern="1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algn="ctr"/>
            <a:r>
              <a:rPr lang="ru-RU" sz="6500" b="1" dirty="0">
                <a:solidFill>
                  <a:srgbClr val="FF0000"/>
                </a:solidFill>
                <a:latin typeface="RussianRail G Pro" panose="020B0506040000020004" pitchFamily="34" charset="-52"/>
              </a:rPr>
              <a:t>Пресс для мусора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947485" y="4789788"/>
            <a:ext cx="4819007" cy="400099"/>
          </a:xfrm>
          <a:prstGeom prst="rect">
            <a:avLst/>
          </a:prstGeom>
          <a:noFill/>
        </p:spPr>
        <p:txBody>
          <a:bodyPr wrap="square" lIns="121911" tIns="60955" rIns="121911" bIns="60955" rtlCol="0">
            <a:spAutoFit/>
          </a:bodyPr>
          <a:lstStyle/>
          <a:p>
            <a:r>
              <a:rPr lang="ru-RU" b="1" dirty="0">
                <a:latin typeface="RussianRail G Pro" panose="020B0506040000020004" pitchFamily="34" charset="-52"/>
              </a:rPr>
              <a:t>Ведерников Семен Максимович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73467" y="6241878"/>
            <a:ext cx="3573809" cy="553280"/>
          </a:xfrm>
          <a:prstGeom prst="rect">
            <a:avLst/>
          </a:prstGeom>
          <a:noFill/>
        </p:spPr>
        <p:txBody>
          <a:bodyPr wrap="square" lIns="121911" tIns="60955" rIns="121911" bIns="60955" rtlCol="0">
            <a:spAutoFit/>
          </a:bodyPr>
          <a:lstStyle/>
          <a:p>
            <a:r>
              <a:rPr lang="ru-RU" sz="1400" b="1" dirty="0">
                <a:latin typeface="RussianRail G Pro" panose="020B0506040000020004" pitchFamily="34" charset="-52"/>
              </a:rPr>
              <a:t>Научный руководитель</a:t>
            </a:r>
          </a:p>
          <a:p>
            <a:r>
              <a:rPr lang="ru-RU" sz="1400" b="1" dirty="0">
                <a:latin typeface="RussianRail G Pro" panose="020B0506040000020004" pitchFamily="34" charset="-52"/>
              </a:rPr>
              <a:t>Галкин А.В.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061785" y="5342287"/>
            <a:ext cx="4819007" cy="400099"/>
          </a:xfrm>
          <a:prstGeom prst="rect">
            <a:avLst/>
          </a:prstGeom>
          <a:noFill/>
        </p:spPr>
        <p:txBody>
          <a:bodyPr wrap="square" lIns="121911" tIns="60955" rIns="121911" bIns="60955" rtlCol="0">
            <a:spAutoFit/>
          </a:bodyPr>
          <a:lstStyle/>
          <a:p>
            <a:r>
              <a:rPr lang="ru-RU" b="1" dirty="0">
                <a:latin typeface="RussianRail G Pro" panose="020B0506040000020004" pitchFamily="34" charset="-52"/>
              </a:rPr>
              <a:t>Быков Владимир Александрович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проблема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При путешествиях в вагоне, пассажиры часто пользуются одноразовыми коробками и контейнерами. В результате мусор занимает много места в ограниченном пространстве пассажирского вагона.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B8753E6D-4490-4235-B98E-77E85374477A}"/>
              </a:ext>
            </a:extLst>
          </p:cNvPr>
          <p:cNvSpPr/>
          <p:nvPr/>
        </p:nvSpPr>
        <p:spPr>
          <a:xfrm>
            <a:off x="2339752" y="4653136"/>
            <a:ext cx="1224136" cy="1655589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9D35CA1F-3570-463B-8701-772EDB598BB7}"/>
              </a:ext>
            </a:extLst>
          </p:cNvPr>
          <p:cNvSpPr/>
          <p:nvPr/>
        </p:nvSpPr>
        <p:spPr>
          <a:xfrm>
            <a:off x="2555776" y="4797152"/>
            <a:ext cx="792088" cy="28803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>
            <a:extLst>
              <a:ext uri="{FF2B5EF4-FFF2-40B4-BE49-F238E27FC236}">
                <a16:creationId xmlns:a16="http://schemas.microsoft.com/office/drawing/2014/main" id="{CB83B3F8-CBE6-4F03-81AA-E40568209923}"/>
              </a:ext>
            </a:extLst>
          </p:cNvPr>
          <p:cNvSpPr/>
          <p:nvPr/>
        </p:nvSpPr>
        <p:spPr>
          <a:xfrm>
            <a:off x="2555776" y="5373216"/>
            <a:ext cx="792088" cy="72008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0" name="Прямая соединительная линия 9">
            <a:extLst>
              <a:ext uri="{FF2B5EF4-FFF2-40B4-BE49-F238E27FC236}">
                <a16:creationId xmlns:a16="http://schemas.microsoft.com/office/drawing/2014/main" id="{F3A2A9AC-601A-4D09-867D-C546D1977509}"/>
              </a:ext>
            </a:extLst>
          </p:cNvPr>
          <p:cNvCxnSpPr>
            <a:cxnSpLocks/>
          </p:cNvCxnSpPr>
          <p:nvPr/>
        </p:nvCxnSpPr>
        <p:spPr>
          <a:xfrm>
            <a:off x="2955972" y="5594335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1D071B52-23B7-43CF-93E5-79006B0A760B}"/>
              </a:ext>
            </a:extLst>
          </p:cNvPr>
          <p:cNvSpPr txBox="1"/>
          <p:nvPr/>
        </p:nvSpPr>
        <p:spPr>
          <a:xfrm>
            <a:off x="2263592" y="5044534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u="sng" dirty="0">
                <a:solidFill>
                  <a:srgbClr val="FF0000"/>
                </a:solidFill>
              </a:rPr>
              <a:t>переполнен</a:t>
            </a:r>
          </a:p>
        </p:txBody>
      </p:sp>
      <p:pic>
        <p:nvPicPr>
          <p:cNvPr id="24" name="Рисунок 23" descr="Документ со сплошной заливкой">
            <a:extLst>
              <a:ext uri="{FF2B5EF4-FFF2-40B4-BE49-F238E27FC236}">
                <a16:creationId xmlns:a16="http://schemas.microsoft.com/office/drawing/2014/main" id="{F9A0A682-D02F-480D-9941-9123A92660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669129" y="5459924"/>
            <a:ext cx="565382" cy="5653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08040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dirty="0"/>
              <a:t>Цель и задачи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noFill/>
          <a:ln>
            <a:noFill/>
          </a:ln>
        </p:spPr>
        <p:txBody>
          <a:bodyPr>
            <a:normAutofit fontScale="92500" lnSpcReduction="10000"/>
          </a:bodyPr>
          <a:lstStyle/>
          <a:p>
            <a:r>
              <a:rPr lang="ru-RU" dirty="0"/>
              <a:t>Цель нашего проекта не позволить загрязнятся окружающей среде и обеспечить людей достатком места для мусора</a:t>
            </a:r>
          </a:p>
          <a:p>
            <a:r>
              <a:rPr lang="ru-RU" dirty="0"/>
              <a:t>Задачи:</a:t>
            </a:r>
          </a:p>
          <a:p>
            <a:r>
              <a:rPr lang="ru-RU" dirty="0"/>
              <a:t>Разработать пресс для мусора;</a:t>
            </a:r>
          </a:p>
          <a:p>
            <a:r>
              <a:rPr lang="ru-RU" dirty="0"/>
              <a:t>Провести испытания;</a:t>
            </a:r>
          </a:p>
          <a:p>
            <a:r>
              <a:rPr lang="ru-RU" dirty="0"/>
              <a:t>Обеспечить автоматизацию процесса.</a:t>
            </a:r>
          </a:p>
          <a:p>
            <a:r>
              <a:rPr lang="ru-RU" dirty="0"/>
              <a:t>Добиться того чтобы мини шредер мог повреждать (уничтожать)картон</a:t>
            </a:r>
          </a:p>
        </p:txBody>
      </p:sp>
      <p:sp>
        <p:nvSpPr>
          <p:cNvPr id="7" name="Знак ''плюс'' 6">
            <a:extLst>
              <a:ext uri="{FF2B5EF4-FFF2-40B4-BE49-F238E27FC236}">
                <a16:creationId xmlns:a16="http://schemas.microsoft.com/office/drawing/2014/main" id="{514059A1-9A80-4969-A415-ACECA28763A3}"/>
              </a:ext>
            </a:extLst>
          </p:cNvPr>
          <p:cNvSpPr/>
          <p:nvPr/>
        </p:nvSpPr>
        <p:spPr>
          <a:xfrm>
            <a:off x="5757001" y="2564904"/>
            <a:ext cx="288032" cy="288032"/>
          </a:xfrm>
          <a:prstGeom prst="mathPlus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9" name="Рисунок 18" descr="Флажок со сплошной заливкой">
            <a:extLst>
              <a:ext uri="{FF2B5EF4-FFF2-40B4-BE49-F238E27FC236}">
                <a16:creationId xmlns:a16="http://schemas.microsoft.com/office/drawing/2014/main" id="{6C8BDFBF-7693-4607-B363-B72014575C7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499992" y="3789040"/>
            <a:ext cx="720080" cy="720080"/>
          </a:xfrm>
          <a:prstGeom prst="rect">
            <a:avLst/>
          </a:prstGeom>
        </p:spPr>
      </p:pic>
      <p:pic>
        <p:nvPicPr>
          <p:cNvPr id="20" name="Рисунок 19" descr="Флажок со сплошной заливкой">
            <a:extLst>
              <a:ext uri="{FF2B5EF4-FFF2-40B4-BE49-F238E27FC236}">
                <a16:creationId xmlns:a16="http://schemas.microsoft.com/office/drawing/2014/main" id="{83D24F4D-5FBF-4853-8600-C49EB744315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012160" y="3258755"/>
            <a:ext cx="720080" cy="720080"/>
          </a:xfrm>
          <a:prstGeom prst="rect">
            <a:avLst/>
          </a:prstGeom>
        </p:spPr>
      </p:pic>
      <p:pic>
        <p:nvPicPr>
          <p:cNvPr id="23" name="Рисунок 22" descr="Список со сплошной заливкой">
            <a:extLst>
              <a:ext uri="{FF2B5EF4-FFF2-40B4-BE49-F238E27FC236}">
                <a16:creationId xmlns:a16="http://schemas.microsoft.com/office/drawing/2014/main" id="{97ADE352-1B93-444B-943E-46B7A80A753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372200" y="388938"/>
            <a:ext cx="914400" cy="914400"/>
          </a:xfrm>
          <a:prstGeom prst="rect">
            <a:avLst/>
          </a:prstGeom>
        </p:spPr>
      </p:pic>
      <p:pic>
        <p:nvPicPr>
          <p:cNvPr id="25" name="Рисунок 24" descr="Часы со сплошной заливкой">
            <a:extLst>
              <a:ext uri="{FF2B5EF4-FFF2-40B4-BE49-F238E27FC236}">
                <a16:creationId xmlns:a16="http://schemas.microsoft.com/office/drawing/2014/main" id="{E91FA537-656E-4365-B512-1E0E00550C8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092280" y="4149080"/>
            <a:ext cx="864096" cy="864096"/>
          </a:xfrm>
          <a:prstGeom prst="rect">
            <a:avLst/>
          </a:prstGeom>
        </p:spPr>
      </p:pic>
      <p:pic>
        <p:nvPicPr>
          <p:cNvPr id="28" name="Рисунок 27" descr="Часы со сплошной заливкой">
            <a:extLst>
              <a:ext uri="{FF2B5EF4-FFF2-40B4-BE49-F238E27FC236}">
                <a16:creationId xmlns:a16="http://schemas.microsoft.com/office/drawing/2014/main" id="{2AF06504-16F9-43A5-BCA2-4A1568A104D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164288" y="5007592"/>
            <a:ext cx="864096" cy="864096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Идея проекта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  <a:p>
            <a:endParaRPr lang="ru-RU" dirty="0"/>
          </a:p>
        </p:txBody>
      </p:sp>
      <p:pic>
        <p:nvPicPr>
          <p:cNvPr id="2050" name="Picture 2" descr="C:\Users\aga_12\AppData\Local\Packages\Microsoft.Windows.Photos_8wekyb3d8bbwe\TempState\ShareServiceTempFolder\99a2ca68-620f-4dc1-bbce-a9488e443687.jpeg"/>
          <p:cNvPicPr>
            <a:picLocks noChangeAspect="1" noChangeArrowheads="1"/>
          </p:cNvPicPr>
          <p:nvPr/>
        </p:nvPicPr>
        <p:blipFill>
          <a:blip r:embed="rId2"/>
          <a:srcRect t="15781" r="16249" b="29375"/>
          <a:stretch>
            <a:fillRect/>
          </a:stretch>
        </p:blipFill>
        <p:spPr bwMode="auto">
          <a:xfrm>
            <a:off x="4143372" y="1857364"/>
            <a:ext cx="4500594" cy="4052774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714348" y="2214554"/>
            <a:ext cx="285752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Задача пресса  будет заключаться в том что когда мусорный бак будет переполнен то он сможет  освободить в нём место тем самым  делая так что люди не будут мусорить</a:t>
            </a:r>
            <a:r>
              <a:rPr lang="ru-RU" dirty="0"/>
              <a:t>.</a:t>
            </a:r>
          </a:p>
        </p:txBody>
      </p:sp>
      <p:pic>
        <p:nvPicPr>
          <p:cNvPr id="6" name="Рисунок 5" descr="Пейзаж леса со сплошной заливкой">
            <a:extLst>
              <a:ext uri="{FF2B5EF4-FFF2-40B4-BE49-F238E27FC236}">
                <a16:creationId xmlns:a16="http://schemas.microsoft.com/office/drawing/2014/main" id="{A0B4E8CA-B2A1-4FDE-9427-B87B641A71A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347864" y="5452938"/>
            <a:ext cx="914400" cy="914400"/>
          </a:xfrm>
          <a:prstGeom prst="rect">
            <a:avLst/>
          </a:prstGeom>
        </p:spPr>
      </p:pic>
      <p:pic>
        <p:nvPicPr>
          <p:cNvPr id="8" name="Рисунок 7" descr="Лампочка и шестеренка со сплошной заливкой">
            <a:extLst>
              <a:ext uri="{FF2B5EF4-FFF2-40B4-BE49-F238E27FC236}">
                <a16:creationId xmlns:a16="http://schemas.microsoft.com/office/drawing/2014/main" id="{16178945-8C38-43E0-BE18-E43E05531AC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6228184" y="332656"/>
            <a:ext cx="914400" cy="914400"/>
          </a:xfrm>
          <a:prstGeom prst="rect">
            <a:avLst/>
          </a:prstGeom>
        </p:spPr>
      </p:pic>
      <p:pic>
        <p:nvPicPr>
          <p:cNvPr id="14" name="Рисунок 13" descr="Мишень со сплошной заливкой">
            <a:extLst>
              <a:ext uri="{FF2B5EF4-FFF2-40B4-BE49-F238E27FC236}">
                <a16:creationId xmlns:a16="http://schemas.microsoft.com/office/drawing/2014/main" id="{44849EF2-AA93-4EFF-A292-FB37D183DF19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2051720" y="5517232"/>
            <a:ext cx="914400" cy="914400"/>
          </a:xfrm>
          <a:prstGeom prst="rect">
            <a:avLst/>
          </a:prstGeom>
        </p:spPr>
      </p:pic>
      <p:sp>
        <p:nvSpPr>
          <p:cNvPr id="15" name="Равно 14">
            <a:extLst>
              <a:ext uri="{FF2B5EF4-FFF2-40B4-BE49-F238E27FC236}">
                <a16:creationId xmlns:a16="http://schemas.microsoft.com/office/drawing/2014/main" id="{CDABD1EA-69FD-467B-AB62-6AD9CF5033ED}"/>
              </a:ext>
            </a:extLst>
          </p:cNvPr>
          <p:cNvSpPr/>
          <p:nvPr/>
        </p:nvSpPr>
        <p:spPr>
          <a:xfrm>
            <a:off x="2915816" y="5805264"/>
            <a:ext cx="432048" cy="320899"/>
          </a:xfrm>
          <a:prstGeom prst="mathEqual">
            <a:avLst>
              <a:gd name="adj1" fmla="val 23520"/>
              <a:gd name="adj2" fmla="val 17086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317416" cy="792088"/>
          </a:xfrm>
        </p:spPr>
        <p:txBody>
          <a:bodyPr/>
          <a:lstStyle/>
          <a:p>
            <a:r>
              <a:rPr lang="ru-RU" dirty="0"/>
              <a:t>Наша первая модель </a:t>
            </a:r>
          </a:p>
        </p:txBody>
      </p:sp>
      <p:pic>
        <p:nvPicPr>
          <p:cNvPr id="5" name="Объект 4" descr="Квадратная академическая шапочка со сплошной заливкой">
            <a:extLst>
              <a:ext uri="{FF2B5EF4-FFF2-40B4-BE49-F238E27FC236}">
                <a16:creationId xmlns:a16="http://schemas.microsoft.com/office/drawing/2014/main" id="{0D1F8F7A-BC42-49A1-BB1C-B40E5660160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flipH="1" flipV="1">
            <a:off x="8686800" y="6126163"/>
            <a:ext cx="46037" cy="46037"/>
          </a:xfrm>
        </p:spPr>
      </p:pic>
      <p:pic>
        <p:nvPicPr>
          <p:cNvPr id="1026" name="Picture 2" descr="C:\Users\aga_12\AppData\Local\Packages\Microsoft.Windows.Photos_8wekyb3d8bbwe\TempState\ShareServiceTempFolder\35a4606f-6c13-4e3a-b3f3-fb20b87ddb76.jpeg"/>
          <p:cNvPicPr>
            <a:picLocks noChangeAspect="1" noChangeArrowheads="1"/>
          </p:cNvPicPr>
          <p:nvPr/>
        </p:nvPicPr>
        <p:blipFill>
          <a:blip r:embed="rId4"/>
          <a:srcRect l="30000" t="22969" r="23750" b="28750"/>
          <a:stretch>
            <a:fillRect/>
          </a:stretch>
        </p:blipFill>
        <p:spPr bwMode="auto">
          <a:xfrm>
            <a:off x="2931556" y="1247056"/>
            <a:ext cx="5672892" cy="5534608"/>
          </a:xfrm>
          <a:prstGeom prst="rect">
            <a:avLst/>
          </a:prstGeom>
          <a:noFill/>
        </p:spPr>
      </p:pic>
      <p:pic>
        <p:nvPicPr>
          <p:cNvPr id="7" name="Рисунок 6" descr="Квадратная академическая шапочка со сплошной заливкой">
            <a:extLst>
              <a:ext uri="{FF2B5EF4-FFF2-40B4-BE49-F238E27FC236}">
                <a16:creationId xmlns:a16="http://schemas.microsoft.com/office/drawing/2014/main" id="{D62E8389-4CC7-46A5-A404-58BB54BCCC0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236296" y="230203"/>
            <a:ext cx="914400" cy="9144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вывод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1669199"/>
            <a:ext cx="8229600" cy="4525963"/>
          </a:xfrm>
        </p:spPr>
        <p:txBody>
          <a:bodyPr>
            <a:normAutofit/>
          </a:bodyPr>
          <a:lstStyle/>
          <a:p>
            <a:r>
              <a:rPr lang="ru-RU" dirty="0"/>
              <a:t>Пресс выполняет заложенные в него функции. </a:t>
            </a:r>
          </a:p>
          <a:p>
            <a:r>
              <a:rPr lang="ru-RU" dirty="0"/>
              <a:t>Созданы предпосылки для более бережного обращения с окружающим нас миром.</a:t>
            </a:r>
          </a:p>
          <a:p>
            <a:r>
              <a:rPr lang="ru-RU" dirty="0"/>
              <a:t>Смогли более легче измельчать бумагу (фольгу)работа стала более быстрее и легче</a:t>
            </a:r>
          </a:p>
        </p:txBody>
      </p:sp>
      <p:pic>
        <p:nvPicPr>
          <p:cNvPr id="5" name="Рисунок 4" descr="Звезда со сплошной заливкой">
            <a:extLst>
              <a:ext uri="{FF2B5EF4-FFF2-40B4-BE49-F238E27FC236}">
                <a16:creationId xmlns:a16="http://schemas.microsoft.com/office/drawing/2014/main" id="{629E1EDE-666E-4D11-A030-F6C74F30A59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364088" y="388938"/>
            <a:ext cx="914400" cy="914400"/>
          </a:xfrm>
          <a:prstGeom prst="rect">
            <a:avLst/>
          </a:prstGeom>
        </p:spPr>
      </p:pic>
      <p:pic>
        <p:nvPicPr>
          <p:cNvPr id="6" name="Рисунок 5" descr="Звезда со сплошной заливкой">
            <a:extLst>
              <a:ext uri="{FF2B5EF4-FFF2-40B4-BE49-F238E27FC236}">
                <a16:creationId xmlns:a16="http://schemas.microsoft.com/office/drawing/2014/main" id="{3E315C5F-894D-4752-87AD-D9E4502E373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955776" y="332656"/>
            <a:ext cx="914400" cy="914400"/>
          </a:xfrm>
          <a:prstGeom prst="rect">
            <a:avLst/>
          </a:prstGeom>
        </p:spPr>
      </p:pic>
      <p:cxnSp>
        <p:nvCxnSpPr>
          <p:cNvPr id="8" name="Прямая соединительная линия 7">
            <a:extLst>
              <a:ext uri="{FF2B5EF4-FFF2-40B4-BE49-F238E27FC236}">
                <a16:creationId xmlns:a16="http://schemas.microsoft.com/office/drawing/2014/main" id="{C65A4884-211B-439B-B1B2-420E42BB31ED}"/>
              </a:ext>
            </a:extLst>
          </p:cNvPr>
          <p:cNvCxnSpPr/>
          <p:nvPr/>
        </p:nvCxnSpPr>
        <p:spPr>
          <a:xfrm>
            <a:off x="683568" y="4149080"/>
            <a:ext cx="800323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6E3ACF4-1B58-4E8D-A044-DDC9F4EAB3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143A9C87-705C-458F-A775-AB8465D60D10}"/>
              </a:ext>
            </a:extLst>
          </p:cNvPr>
          <p:cNvSpPr/>
          <p:nvPr/>
        </p:nvSpPr>
        <p:spPr>
          <a:xfrm>
            <a:off x="899592" y="2132856"/>
            <a:ext cx="1368152" cy="1800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07390657-6AF4-49C6-BEA7-1AD8B6425F08}"/>
              </a:ext>
            </a:extLst>
          </p:cNvPr>
          <p:cNvSpPr/>
          <p:nvPr/>
        </p:nvSpPr>
        <p:spPr>
          <a:xfrm>
            <a:off x="1115616" y="2365611"/>
            <a:ext cx="936104" cy="21602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>
            <a:extLst>
              <a:ext uri="{FF2B5EF4-FFF2-40B4-BE49-F238E27FC236}">
                <a16:creationId xmlns:a16="http://schemas.microsoft.com/office/drawing/2014/main" id="{1DFE983B-592D-49A5-8C22-3EBD6009B4D8}"/>
              </a:ext>
            </a:extLst>
          </p:cNvPr>
          <p:cNvSpPr/>
          <p:nvPr/>
        </p:nvSpPr>
        <p:spPr>
          <a:xfrm>
            <a:off x="1259632" y="2780928"/>
            <a:ext cx="648072" cy="648072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9" name="Объект 8" descr="Мишень со сплошной заливкой">
            <a:extLst>
              <a:ext uri="{FF2B5EF4-FFF2-40B4-BE49-F238E27FC236}">
                <a16:creationId xmlns:a16="http://schemas.microsoft.com/office/drawing/2014/main" id="{114A6495-E649-46DB-ADA8-F7374BB40AF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89084" y="2738394"/>
            <a:ext cx="733139" cy="733139"/>
          </a:xfrm>
        </p:spPr>
      </p:pic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F2BEB99F-9D1A-40A2-9DF1-F85EC9DF32A2}"/>
              </a:ext>
            </a:extLst>
          </p:cNvPr>
          <p:cNvSpPr/>
          <p:nvPr/>
        </p:nvSpPr>
        <p:spPr>
          <a:xfrm>
            <a:off x="3239092" y="2132856"/>
            <a:ext cx="1584176" cy="1800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002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 descr="Звезда со сплошной заливкой">
            <a:extLst>
              <a:ext uri="{FF2B5EF4-FFF2-40B4-BE49-F238E27FC236}">
                <a16:creationId xmlns:a16="http://schemas.microsoft.com/office/drawing/2014/main" id="{8780698B-4C4E-400A-B521-3AD81ADA8C2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1417164">
            <a:off x="3367129" y="2617202"/>
            <a:ext cx="576063" cy="576063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pic>
        <p:nvPicPr>
          <p:cNvPr id="14" name="Рисунок 13" descr="Звезда со сплошной заливкой">
            <a:extLst>
              <a:ext uri="{FF2B5EF4-FFF2-40B4-BE49-F238E27FC236}">
                <a16:creationId xmlns:a16="http://schemas.microsoft.com/office/drawing/2014/main" id="{8EC86529-92AF-46AC-B3A2-C4CAE518702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20633956">
            <a:off x="4180338" y="2609015"/>
            <a:ext cx="576063" cy="576063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pic>
        <p:nvPicPr>
          <p:cNvPr id="15" name="Рисунок 14" descr="Звезда со сплошной заливкой">
            <a:extLst>
              <a:ext uri="{FF2B5EF4-FFF2-40B4-BE49-F238E27FC236}">
                <a16:creationId xmlns:a16="http://schemas.microsoft.com/office/drawing/2014/main" id="{AF4D1878-E630-49E1-B678-03FE24FA6C7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8588796">
            <a:off x="3773527" y="2644294"/>
            <a:ext cx="591915" cy="591915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pic>
        <p:nvPicPr>
          <p:cNvPr id="17" name="Рисунок 16" descr="Документ со сплошной заливкой">
            <a:extLst>
              <a:ext uri="{FF2B5EF4-FFF2-40B4-BE49-F238E27FC236}">
                <a16:creationId xmlns:a16="http://schemas.microsoft.com/office/drawing/2014/main" id="{D93BB750-2239-4BA4-9B42-A7007427514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3785385" y="2156206"/>
            <a:ext cx="499733" cy="499733"/>
          </a:xfrm>
          <a:prstGeom prst="rect">
            <a:avLst/>
          </a:prstGeom>
        </p:spPr>
      </p:pic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CBBAD571-3856-40E7-ACB6-B47C695A047D}"/>
              </a:ext>
            </a:extLst>
          </p:cNvPr>
          <p:cNvSpPr/>
          <p:nvPr/>
        </p:nvSpPr>
        <p:spPr>
          <a:xfrm>
            <a:off x="5796136" y="2156206"/>
            <a:ext cx="1584176" cy="1800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002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id="{C48DA685-C64A-41B8-8338-0B4CA654D28C}"/>
              </a:ext>
            </a:extLst>
          </p:cNvPr>
          <p:cNvSpPr/>
          <p:nvPr/>
        </p:nvSpPr>
        <p:spPr>
          <a:xfrm>
            <a:off x="7020272" y="3032956"/>
            <a:ext cx="360040" cy="22070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003">
            <a:schemeClr val="lt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21">
            <a:extLst>
              <a:ext uri="{FF2B5EF4-FFF2-40B4-BE49-F238E27FC236}">
                <a16:creationId xmlns:a16="http://schemas.microsoft.com/office/drawing/2014/main" id="{8406F520-4645-4CE0-81D4-D3C644FE9236}"/>
              </a:ext>
            </a:extLst>
          </p:cNvPr>
          <p:cNvSpPr/>
          <p:nvPr/>
        </p:nvSpPr>
        <p:spPr>
          <a:xfrm>
            <a:off x="6797276" y="2158935"/>
            <a:ext cx="217484" cy="18002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003">
            <a:schemeClr val="lt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4" name="Прямая соединительная линия 23">
            <a:extLst>
              <a:ext uri="{FF2B5EF4-FFF2-40B4-BE49-F238E27FC236}">
                <a16:creationId xmlns:a16="http://schemas.microsoft.com/office/drawing/2014/main" id="{200279ED-A181-40A8-99AC-C75548F4397B}"/>
              </a:ext>
            </a:extLst>
          </p:cNvPr>
          <p:cNvCxnSpPr/>
          <p:nvPr/>
        </p:nvCxnSpPr>
        <p:spPr>
          <a:xfrm>
            <a:off x="3707904" y="3789040"/>
            <a:ext cx="504056" cy="14401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>
            <a:extLst>
              <a:ext uri="{FF2B5EF4-FFF2-40B4-BE49-F238E27FC236}">
                <a16:creationId xmlns:a16="http://schemas.microsoft.com/office/drawing/2014/main" id="{116A28DD-6613-4BE5-9030-9A6467C7FC65}"/>
              </a:ext>
            </a:extLst>
          </p:cNvPr>
          <p:cNvCxnSpPr/>
          <p:nvPr/>
        </p:nvCxnSpPr>
        <p:spPr>
          <a:xfrm flipH="1">
            <a:off x="3740422" y="3789040"/>
            <a:ext cx="371334" cy="14401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>
            <a:extLst>
              <a:ext uri="{FF2B5EF4-FFF2-40B4-BE49-F238E27FC236}">
                <a16:creationId xmlns:a16="http://schemas.microsoft.com/office/drawing/2014/main" id="{B3F6991C-3EEB-4FB4-8804-F1367EF7EE0C}"/>
              </a:ext>
            </a:extLst>
          </p:cNvPr>
          <p:cNvCxnSpPr/>
          <p:nvPr/>
        </p:nvCxnSpPr>
        <p:spPr>
          <a:xfrm flipH="1">
            <a:off x="3923928" y="3762152"/>
            <a:ext cx="36004" cy="17090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>
            <a:extLst>
              <a:ext uri="{FF2B5EF4-FFF2-40B4-BE49-F238E27FC236}">
                <a16:creationId xmlns:a16="http://schemas.microsoft.com/office/drawing/2014/main" id="{F0A0AD28-4A23-4C11-822C-27B00FE2A0C6}"/>
              </a:ext>
            </a:extLst>
          </p:cNvPr>
          <p:cNvCxnSpPr/>
          <p:nvPr/>
        </p:nvCxnSpPr>
        <p:spPr>
          <a:xfrm flipV="1">
            <a:off x="3701398" y="3852467"/>
            <a:ext cx="605643" cy="2157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>
            <a:extLst>
              <a:ext uri="{FF2B5EF4-FFF2-40B4-BE49-F238E27FC236}">
                <a16:creationId xmlns:a16="http://schemas.microsoft.com/office/drawing/2014/main" id="{08B8C0E6-30BE-4FAC-8365-561CFA8F2725}"/>
              </a:ext>
            </a:extLst>
          </p:cNvPr>
          <p:cNvCxnSpPr/>
          <p:nvPr/>
        </p:nvCxnSpPr>
        <p:spPr>
          <a:xfrm flipV="1">
            <a:off x="6228184" y="3847604"/>
            <a:ext cx="432048" cy="8545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>
            <a:extLst>
              <a:ext uri="{FF2B5EF4-FFF2-40B4-BE49-F238E27FC236}">
                <a16:creationId xmlns:a16="http://schemas.microsoft.com/office/drawing/2014/main" id="{E89F9988-2592-46F3-89F2-1C887B29B509}"/>
              </a:ext>
            </a:extLst>
          </p:cNvPr>
          <p:cNvCxnSpPr>
            <a:cxnSpLocks/>
            <a:endCxn id="18" idx="2"/>
          </p:cNvCxnSpPr>
          <p:nvPr/>
        </p:nvCxnSpPr>
        <p:spPr>
          <a:xfrm>
            <a:off x="6372200" y="3890330"/>
            <a:ext cx="216024" cy="6607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>
            <a:extLst>
              <a:ext uri="{FF2B5EF4-FFF2-40B4-BE49-F238E27FC236}">
                <a16:creationId xmlns:a16="http://schemas.microsoft.com/office/drawing/2014/main" id="{D7EAE524-4A16-4CBE-B1D2-B3B3CA2F7B3B}"/>
              </a:ext>
            </a:extLst>
          </p:cNvPr>
          <p:cNvCxnSpPr/>
          <p:nvPr/>
        </p:nvCxnSpPr>
        <p:spPr>
          <a:xfrm>
            <a:off x="6264188" y="3852467"/>
            <a:ext cx="360040" cy="8545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>
            <a:extLst>
              <a:ext uri="{FF2B5EF4-FFF2-40B4-BE49-F238E27FC236}">
                <a16:creationId xmlns:a16="http://schemas.microsoft.com/office/drawing/2014/main" id="{C8F319D4-40DA-4099-AE89-BEA22EB9D0BA}"/>
              </a:ext>
            </a:extLst>
          </p:cNvPr>
          <p:cNvCxnSpPr>
            <a:cxnSpLocks/>
          </p:cNvCxnSpPr>
          <p:nvPr/>
        </p:nvCxnSpPr>
        <p:spPr>
          <a:xfrm flipV="1">
            <a:off x="6314930" y="3812924"/>
            <a:ext cx="180020" cy="15481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3" name="Прямоугольник 42">
            <a:extLst>
              <a:ext uri="{FF2B5EF4-FFF2-40B4-BE49-F238E27FC236}">
                <a16:creationId xmlns:a16="http://schemas.microsoft.com/office/drawing/2014/main" id="{55578ED7-5C93-4187-AC8B-4D5EDD2DDF9B}"/>
              </a:ext>
            </a:extLst>
          </p:cNvPr>
          <p:cNvSpPr/>
          <p:nvPr/>
        </p:nvSpPr>
        <p:spPr>
          <a:xfrm>
            <a:off x="827584" y="4725144"/>
            <a:ext cx="1584176" cy="1800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002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Прямоугольник 43">
            <a:extLst>
              <a:ext uri="{FF2B5EF4-FFF2-40B4-BE49-F238E27FC236}">
                <a16:creationId xmlns:a16="http://schemas.microsoft.com/office/drawing/2014/main" id="{12C939D6-F592-4A58-AF09-E6AB853063BE}"/>
              </a:ext>
            </a:extLst>
          </p:cNvPr>
          <p:cNvSpPr/>
          <p:nvPr/>
        </p:nvSpPr>
        <p:spPr>
          <a:xfrm>
            <a:off x="1183161" y="6381328"/>
            <a:ext cx="646612" cy="14401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46" name="Прямая соединительная линия 45">
            <a:extLst>
              <a:ext uri="{FF2B5EF4-FFF2-40B4-BE49-F238E27FC236}">
                <a16:creationId xmlns:a16="http://schemas.microsoft.com/office/drawing/2014/main" id="{5859B2D1-9961-4718-A0F5-68A6C2135745}"/>
              </a:ext>
            </a:extLst>
          </p:cNvPr>
          <p:cNvCxnSpPr>
            <a:cxnSpLocks/>
            <a:endCxn id="44" idx="3"/>
          </p:cNvCxnSpPr>
          <p:nvPr/>
        </p:nvCxnSpPr>
        <p:spPr>
          <a:xfrm flipV="1">
            <a:off x="1253709" y="6453336"/>
            <a:ext cx="576064" cy="7200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>
            <a:extLst>
              <a:ext uri="{FF2B5EF4-FFF2-40B4-BE49-F238E27FC236}">
                <a16:creationId xmlns:a16="http://schemas.microsoft.com/office/drawing/2014/main" id="{AB548ADB-8742-48F6-8FDF-38F271A87453}"/>
              </a:ext>
            </a:extLst>
          </p:cNvPr>
          <p:cNvCxnSpPr>
            <a:cxnSpLocks/>
            <a:endCxn id="44" idx="3"/>
          </p:cNvCxnSpPr>
          <p:nvPr/>
        </p:nvCxnSpPr>
        <p:spPr>
          <a:xfrm>
            <a:off x="1325717" y="6381328"/>
            <a:ext cx="504056" cy="7200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>
            <a:extLst>
              <a:ext uri="{FF2B5EF4-FFF2-40B4-BE49-F238E27FC236}">
                <a16:creationId xmlns:a16="http://schemas.microsoft.com/office/drawing/2014/main" id="{F3A6C7AC-E6B3-42D4-82FE-07C677F52C2E}"/>
              </a:ext>
            </a:extLst>
          </p:cNvPr>
          <p:cNvCxnSpPr>
            <a:cxnSpLocks/>
            <a:stCxn id="44" idx="2"/>
          </p:cNvCxnSpPr>
          <p:nvPr/>
        </p:nvCxnSpPr>
        <p:spPr>
          <a:xfrm flipV="1">
            <a:off x="1506467" y="6489340"/>
            <a:ext cx="288032" cy="3600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2" name="Прямая соединительная линия 51">
            <a:extLst>
              <a:ext uri="{FF2B5EF4-FFF2-40B4-BE49-F238E27FC236}">
                <a16:creationId xmlns:a16="http://schemas.microsoft.com/office/drawing/2014/main" id="{04F0A260-FFE0-4AF9-AB29-78FCF1CDCC50}"/>
              </a:ext>
            </a:extLst>
          </p:cNvPr>
          <p:cNvCxnSpPr>
            <a:cxnSpLocks/>
          </p:cNvCxnSpPr>
          <p:nvPr/>
        </p:nvCxnSpPr>
        <p:spPr>
          <a:xfrm>
            <a:off x="1183161" y="6399330"/>
            <a:ext cx="509979" cy="7200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4" name="Прямая соединительная линия 53">
            <a:extLst>
              <a:ext uri="{FF2B5EF4-FFF2-40B4-BE49-F238E27FC236}">
                <a16:creationId xmlns:a16="http://schemas.microsoft.com/office/drawing/2014/main" id="{D59B2F07-8DD0-4B7C-97DF-487E397EE362}"/>
              </a:ext>
            </a:extLst>
          </p:cNvPr>
          <p:cNvCxnSpPr>
            <a:cxnSpLocks/>
            <a:stCxn id="44" idx="3"/>
            <a:endCxn id="44" idx="3"/>
          </p:cNvCxnSpPr>
          <p:nvPr/>
        </p:nvCxnSpPr>
        <p:spPr>
          <a:xfrm>
            <a:off x="1829773" y="6453336"/>
            <a:ext cx="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2" name="Прямая соединительная линия 71">
            <a:extLst>
              <a:ext uri="{FF2B5EF4-FFF2-40B4-BE49-F238E27FC236}">
                <a16:creationId xmlns:a16="http://schemas.microsoft.com/office/drawing/2014/main" id="{E75669E4-B476-409B-AB5E-B7BADE7AED35}"/>
              </a:ext>
            </a:extLst>
          </p:cNvPr>
          <p:cNvCxnSpPr/>
          <p:nvPr/>
        </p:nvCxnSpPr>
        <p:spPr>
          <a:xfrm flipV="1">
            <a:off x="1255169" y="6396830"/>
            <a:ext cx="508519" cy="10967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37425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982446F-ADC2-4B71-B7E6-26B8959803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Возможно и можно ли на этом зарабатывать?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409F03C-DD0A-44A5-A34F-CC1D59FEE5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Да возможно и можно!</a:t>
            </a:r>
          </a:p>
          <a:p>
            <a:r>
              <a:rPr lang="ru-RU" dirty="0"/>
              <a:t>Мы можем наши брикеты отдавать на переработку а за это можно получать реальные деньги!</a:t>
            </a:r>
          </a:p>
          <a:p>
            <a:r>
              <a:rPr lang="ru-RU" dirty="0"/>
              <a:t>Главное чтобы все пассажиры бросали мусор именно в нужный бак!</a:t>
            </a:r>
          </a:p>
        </p:txBody>
      </p:sp>
      <p:pic>
        <p:nvPicPr>
          <p:cNvPr id="5" name="Рисунок 4" descr="Диаграмма с подъемом со сплошной заливкой">
            <a:extLst>
              <a:ext uri="{FF2B5EF4-FFF2-40B4-BE49-F238E27FC236}">
                <a16:creationId xmlns:a16="http://schemas.microsoft.com/office/drawing/2014/main" id="{A136EC13-8E3F-48D0-A303-09024A0D4E2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956376" y="137319"/>
            <a:ext cx="914400" cy="914400"/>
          </a:xfrm>
          <a:prstGeom prst="rect">
            <a:avLst/>
          </a:prstGeom>
        </p:spPr>
      </p:pic>
      <p:pic>
        <p:nvPicPr>
          <p:cNvPr id="17" name="Рисунок 16" descr="Мозговой штурм группы со сплошной заливкой">
            <a:extLst>
              <a:ext uri="{FF2B5EF4-FFF2-40B4-BE49-F238E27FC236}">
                <a16:creationId xmlns:a16="http://schemas.microsoft.com/office/drawing/2014/main" id="{A78F2F47-939D-49AC-995E-E6898DD874D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6084168" y="4293096"/>
            <a:ext cx="914400" cy="914400"/>
          </a:xfrm>
          <a:prstGeom prst="rect">
            <a:avLst/>
          </a:prstGeom>
        </p:spPr>
      </p:pic>
      <p:pic>
        <p:nvPicPr>
          <p:cNvPr id="19" name="Рисунок 18" descr="Деньги со сплошной заливкой">
            <a:extLst>
              <a:ext uri="{FF2B5EF4-FFF2-40B4-BE49-F238E27FC236}">
                <a16:creationId xmlns:a16="http://schemas.microsoft.com/office/drawing/2014/main" id="{8C805999-DFC4-46A7-96E8-BE77F2DDF799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4139952" y="3056384"/>
            <a:ext cx="745232" cy="745232"/>
          </a:xfrm>
          <a:prstGeom prst="rect">
            <a:avLst/>
          </a:prstGeom>
        </p:spPr>
      </p:pic>
      <p:pic>
        <p:nvPicPr>
          <p:cNvPr id="21" name="Рисунок 20" descr="Монеты со сплошной заливкой">
            <a:extLst>
              <a:ext uri="{FF2B5EF4-FFF2-40B4-BE49-F238E27FC236}">
                <a16:creationId xmlns:a16="http://schemas.microsoft.com/office/drawing/2014/main" id="{F9F2DA4E-6A62-448C-89A5-F69B43489FB5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4932040" y="3297560"/>
            <a:ext cx="504056" cy="504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553452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</TotalTime>
  <Words>199</Words>
  <Application>Microsoft Office PowerPoint</Application>
  <PresentationFormat>Экран (4:3)</PresentationFormat>
  <Paragraphs>29</Paragraphs>
  <Slides>8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2" baseType="lpstr">
      <vt:lpstr>Arial</vt:lpstr>
      <vt:lpstr>Calibri</vt:lpstr>
      <vt:lpstr>RussianRail G Pro</vt:lpstr>
      <vt:lpstr>Тема Office</vt:lpstr>
      <vt:lpstr>Презентация PowerPoint</vt:lpstr>
      <vt:lpstr>проблема</vt:lpstr>
      <vt:lpstr>Цель и задачи</vt:lpstr>
      <vt:lpstr>Идея проекта</vt:lpstr>
      <vt:lpstr>Наша первая модель </vt:lpstr>
      <vt:lpstr>вывод</vt:lpstr>
      <vt:lpstr>Презентация PowerPoint</vt:lpstr>
      <vt:lpstr>Возможно и можно ли на этом зарабатывать?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Пресс для мусора</dc:title>
  <dc:creator>aga_12</dc:creator>
  <cp:lastModifiedBy>IT</cp:lastModifiedBy>
  <cp:revision>15</cp:revision>
  <dcterms:created xsi:type="dcterms:W3CDTF">2024-02-09T12:13:44Z</dcterms:created>
  <dcterms:modified xsi:type="dcterms:W3CDTF">2024-04-19T13:18:51Z</dcterms:modified>
</cp:coreProperties>
</file>