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9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2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0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0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0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8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5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7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C55E-96D4-4F7D-8A7B-FB74877C13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AEAA-9E12-49DE-88D9-52B27A11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A2A95-AE2C-47E4-AF50-6559ACAEE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557" y="622471"/>
            <a:ext cx="8689976" cy="1371599"/>
          </a:xfrm>
        </p:spPr>
        <p:txBody>
          <a:bodyPr>
            <a:noAutofit/>
          </a:bodyPr>
          <a:lstStyle/>
          <a:p>
            <a:r>
              <a:rPr lang="ru-RU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«Сигнальная автоматика заполнения выгребной ямы»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66A9CC-210F-4427-8534-92C2EDDA3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6343" y="2936195"/>
            <a:ext cx="5040313" cy="1371599"/>
          </a:xfrm>
        </p:spPr>
        <p:txBody>
          <a:bodyPr>
            <a:noAutofit/>
          </a:bodyPr>
          <a:lstStyle/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just">
              <a:lnSpc>
                <a:spcPct val="100000"/>
              </a:lnSpc>
              <a:spcBef>
                <a:spcPts val="0"/>
              </a:spcBef>
              <a:tabLst>
                <a:tab pos="3426460" algn="l"/>
              </a:tabLst>
            </a:pP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Комардин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Иван Константинович,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just">
              <a:lnSpc>
                <a:spcPct val="100000"/>
              </a:lnSpc>
              <a:spcBef>
                <a:spcPts val="0"/>
              </a:spcBef>
              <a:tabLst>
                <a:tab pos="3426460" algn="l"/>
              </a:tabLst>
            </a:pPr>
            <a:r>
              <a:rPr lang="ru-RU" sz="1800" spc="6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класс,</a:t>
            </a:r>
            <a:r>
              <a:rPr lang="ru-RU" sz="1800" spc="6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just">
              <a:lnSpc>
                <a:spcPct val="100000"/>
              </a:lnSpc>
              <a:spcBef>
                <a:spcPts val="0"/>
              </a:spcBef>
              <a:tabLst>
                <a:tab pos="3426460" algn="l"/>
              </a:tabLs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«ИТ – лицей Привилегия»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ru-RU" sz="1800" b="1" i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800" b="1" i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spc="5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Гужавина</a:t>
            </a:r>
            <a:r>
              <a:rPr lang="ru-RU" sz="1800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Александровна,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1800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lang="ru-RU" sz="1800" spc="1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3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«ИТ – лицей Привилегия»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5304D5EA-7EA8-4630-8446-68C94B65630C}"/>
              </a:ext>
            </a:extLst>
          </p:cNvPr>
          <p:cNvSpPr>
            <a:spLocks noChangeAspect="1"/>
          </p:cNvSpPr>
          <p:nvPr/>
        </p:nvSpPr>
        <p:spPr bwMode="auto">
          <a:xfrm>
            <a:off x="9853198" y="30616"/>
            <a:ext cx="2338802" cy="1963454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noFill/>
          <a:ln w="57150">
            <a:solidFill>
              <a:srgbClr val="2C420E"/>
            </a:solidFill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CD43E58-1C61-4891-B6E3-6B2732DF3B45}"/>
              </a:ext>
            </a:extLst>
          </p:cNvPr>
          <p:cNvGrpSpPr/>
          <p:nvPr/>
        </p:nvGrpSpPr>
        <p:grpSpPr>
          <a:xfrm>
            <a:off x="10127862" y="128910"/>
            <a:ext cx="1789473" cy="1766865"/>
            <a:chOff x="4280802" y="1718863"/>
            <a:chExt cx="3240000" cy="32400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BA56E8C-9724-48EB-B4B5-75F0BB3DF713}"/>
                </a:ext>
              </a:extLst>
            </p:cNvPr>
            <p:cNvSpPr/>
            <p:nvPr/>
          </p:nvSpPr>
          <p:spPr>
            <a:xfrm>
              <a:off x="4280802" y="1718863"/>
              <a:ext cx="3240000" cy="3240000"/>
            </a:xfrm>
            <a:prstGeom prst="ellipse">
              <a:avLst/>
            </a:prstGeom>
            <a:solidFill>
              <a:srgbClr val="001000"/>
            </a:solidFill>
            <a:ln>
              <a:solidFill>
                <a:srgbClr val="001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 descr="Работа в компании МОУ ИТ - лицей Привилегия: все вакансии работодателя на  сайте Зарплата.ру">
              <a:extLst>
                <a:ext uri="{FF2B5EF4-FFF2-40B4-BE49-F238E27FC236}">
                  <a16:creationId xmlns:a16="http://schemas.microsoft.com/office/drawing/2014/main" id="{3E29C6BA-C9CE-48D3-8136-0922C475A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" r="7474"/>
            <a:stretch/>
          </p:blipFill>
          <p:spPr bwMode="auto">
            <a:xfrm>
              <a:off x="4769349" y="2203800"/>
              <a:ext cx="2262907" cy="2270125"/>
            </a:xfrm>
            <a:prstGeom prst="ellipse">
              <a:avLst/>
            </a:prstGeom>
            <a:ln w="63500" cap="rnd">
              <a:solidFill>
                <a:srgbClr val="0010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6E816C5D-E0E6-4420-96FE-803516A52067}"/>
                </a:ext>
              </a:extLst>
            </p:cNvPr>
            <p:cNvSpPr/>
            <p:nvPr/>
          </p:nvSpPr>
          <p:spPr>
            <a:xfrm>
              <a:off x="4700802" y="2138863"/>
              <a:ext cx="2400000" cy="2400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BDFFF0C-C3BD-4511-85DC-FCB2A7E1E05C}"/>
                </a:ext>
              </a:extLst>
            </p:cNvPr>
            <p:cNvSpPr/>
            <p:nvPr/>
          </p:nvSpPr>
          <p:spPr>
            <a:xfrm rot="16200000">
              <a:off x="4655247" y="1919295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ИТ-ЛИЦЕЙПРИВИЛЕГИЯ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DE4BEE9-DC7B-4677-B9DB-5CF6F37B47EC}"/>
                </a:ext>
              </a:extLst>
            </p:cNvPr>
            <p:cNvSpPr/>
            <p:nvPr/>
          </p:nvSpPr>
          <p:spPr>
            <a:xfrm rot="5400000">
              <a:off x="4655247" y="2106941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 ПРИВИЛЕГИЯ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85A567-94F7-45F3-AFFC-9A2E3F83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0" y="2536144"/>
            <a:ext cx="507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6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A2A95-AE2C-47E4-AF50-6559ACAEE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557" y="622471"/>
            <a:ext cx="8689976" cy="1371599"/>
          </a:xfrm>
        </p:spPr>
        <p:txBody>
          <a:bodyPr>
            <a:noAutofit/>
          </a:bodyPr>
          <a:lstStyle/>
          <a:p>
            <a:r>
              <a:rPr lang="ru-RU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«Сигнальная автоматика заполнения выгребной ямы»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66A9CC-210F-4427-8534-92C2EDDA3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6343" y="2936195"/>
            <a:ext cx="5040313" cy="1371599"/>
          </a:xfrm>
        </p:spPr>
        <p:txBody>
          <a:bodyPr>
            <a:noAutofit/>
          </a:bodyPr>
          <a:lstStyle/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just">
              <a:lnSpc>
                <a:spcPct val="100000"/>
              </a:lnSpc>
              <a:spcBef>
                <a:spcPts val="0"/>
              </a:spcBef>
              <a:tabLst>
                <a:tab pos="3426460" algn="l"/>
              </a:tabLst>
            </a:pP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Комардин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Иван Константинович,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just">
              <a:lnSpc>
                <a:spcPct val="100000"/>
              </a:lnSpc>
              <a:spcBef>
                <a:spcPts val="0"/>
              </a:spcBef>
              <a:tabLst>
                <a:tab pos="3426460" algn="l"/>
              </a:tabLst>
            </a:pPr>
            <a:r>
              <a:rPr lang="ru-RU" sz="1800" spc="6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класс,</a:t>
            </a:r>
            <a:r>
              <a:rPr lang="ru-RU" sz="1800" spc="6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just">
              <a:lnSpc>
                <a:spcPct val="100000"/>
              </a:lnSpc>
              <a:spcBef>
                <a:spcPts val="0"/>
              </a:spcBef>
              <a:tabLst>
                <a:tab pos="3426460" algn="l"/>
              </a:tabLs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«ИТ – лицей Привилегия»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</a:t>
            </a:r>
            <a:r>
              <a:rPr lang="ru-RU" sz="1800" b="1" i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800" b="1" i="1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spc="5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Гужавина</a:t>
            </a:r>
            <a:r>
              <a:rPr lang="ru-RU" sz="1800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Александровна,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1800" spc="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lang="ru-RU" sz="1800" spc="15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800" spc="3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135"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«ИТ – лицей Привилегия»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5304D5EA-7EA8-4630-8446-68C94B65630C}"/>
              </a:ext>
            </a:extLst>
          </p:cNvPr>
          <p:cNvSpPr>
            <a:spLocks noChangeAspect="1"/>
          </p:cNvSpPr>
          <p:nvPr/>
        </p:nvSpPr>
        <p:spPr bwMode="auto">
          <a:xfrm>
            <a:off x="9853198" y="30616"/>
            <a:ext cx="2338802" cy="1963454"/>
          </a:xfrm>
          <a:custGeom>
            <a:avLst/>
            <a:gdLst>
              <a:gd name="T0" fmla="*/ 1489 w 2041"/>
              <a:gd name="T1" fmla="*/ 0 h 1783"/>
              <a:gd name="T2" fmla="*/ 552 w 2041"/>
              <a:gd name="T3" fmla="*/ 0 h 1783"/>
              <a:gd name="T4" fmla="*/ 483 w 2041"/>
              <a:gd name="T5" fmla="*/ 40 h 1783"/>
              <a:gd name="T6" fmla="*/ 14 w 2041"/>
              <a:gd name="T7" fmla="*/ 852 h 1783"/>
              <a:gd name="T8" fmla="*/ 14 w 2041"/>
              <a:gd name="T9" fmla="*/ 932 h 1783"/>
              <a:gd name="T10" fmla="*/ 483 w 2041"/>
              <a:gd name="T11" fmla="*/ 1743 h 1783"/>
              <a:gd name="T12" fmla="*/ 552 w 2041"/>
              <a:gd name="T13" fmla="*/ 1783 h 1783"/>
              <a:gd name="T14" fmla="*/ 1489 w 2041"/>
              <a:gd name="T15" fmla="*/ 1783 h 1783"/>
              <a:gd name="T16" fmla="*/ 1558 w 2041"/>
              <a:gd name="T17" fmla="*/ 1743 h 1783"/>
              <a:gd name="T18" fmla="*/ 2027 w 2041"/>
              <a:gd name="T19" fmla="*/ 932 h 1783"/>
              <a:gd name="T20" fmla="*/ 2027 w 2041"/>
              <a:gd name="T21" fmla="*/ 852 h 1783"/>
              <a:gd name="T22" fmla="*/ 1558 w 2041"/>
              <a:gd name="T23" fmla="*/ 40 h 1783"/>
              <a:gd name="T24" fmla="*/ 1489 w 2041"/>
              <a:gd name="T25" fmla="*/ 0 h 1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1" h="1783">
                <a:moveTo>
                  <a:pt x="1489" y="0"/>
                </a:moveTo>
                <a:cubicBezTo>
                  <a:pt x="552" y="0"/>
                  <a:pt x="552" y="0"/>
                  <a:pt x="552" y="0"/>
                </a:cubicBezTo>
                <a:cubicBezTo>
                  <a:pt x="523" y="0"/>
                  <a:pt x="497" y="15"/>
                  <a:pt x="483" y="40"/>
                </a:cubicBezTo>
                <a:cubicBezTo>
                  <a:pt x="14" y="852"/>
                  <a:pt x="14" y="852"/>
                  <a:pt x="14" y="852"/>
                </a:cubicBezTo>
                <a:cubicBezTo>
                  <a:pt x="0" y="876"/>
                  <a:pt x="0" y="907"/>
                  <a:pt x="14" y="932"/>
                </a:cubicBezTo>
                <a:cubicBezTo>
                  <a:pt x="483" y="1743"/>
                  <a:pt x="483" y="1743"/>
                  <a:pt x="483" y="1743"/>
                </a:cubicBezTo>
                <a:cubicBezTo>
                  <a:pt x="497" y="1768"/>
                  <a:pt x="523" y="1783"/>
                  <a:pt x="552" y="1783"/>
                </a:cubicBezTo>
                <a:cubicBezTo>
                  <a:pt x="1489" y="1783"/>
                  <a:pt x="1489" y="1783"/>
                  <a:pt x="1489" y="1783"/>
                </a:cubicBezTo>
                <a:cubicBezTo>
                  <a:pt x="1518" y="1783"/>
                  <a:pt x="1544" y="1768"/>
                  <a:pt x="1558" y="1743"/>
                </a:cubicBezTo>
                <a:cubicBezTo>
                  <a:pt x="2027" y="932"/>
                  <a:pt x="2027" y="932"/>
                  <a:pt x="2027" y="932"/>
                </a:cubicBezTo>
                <a:cubicBezTo>
                  <a:pt x="2041" y="907"/>
                  <a:pt x="2041" y="876"/>
                  <a:pt x="2027" y="852"/>
                </a:cubicBezTo>
                <a:cubicBezTo>
                  <a:pt x="1558" y="40"/>
                  <a:pt x="1558" y="40"/>
                  <a:pt x="1558" y="40"/>
                </a:cubicBezTo>
                <a:cubicBezTo>
                  <a:pt x="1544" y="15"/>
                  <a:pt x="1518" y="0"/>
                  <a:pt x="1489" y="0"/>
                </a:cubicBezTo>
                <a:close/>
              </a:path>
            </a:pathLst>
          </a:custGeom>
          <a:noFill/>
          <a:ln w="57150">
            <a:solidFill>
              <a:srgbClr val="2C420E"/>
            </a:solidFill>
          </a:ln>
          <a:effectLst>
            <a:outerShdw blurRad="127000" sx="101000" sy="101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CD43E58-1C61-4891-B6E3-6B2732DF3B45}"/>
              </a:ext>
            </a:extLst>
          </p:cNvPr>
          <p:cNvGrpSpPr/>
          <p:nvPr/>
        </p:nvGrpSpPr>
        <p:grpSpPr>
          <a:xfrm>
            <a:off x="10127862" y="128910"/>
            <a:ext cx="1789473" cy="1766865"/>
            <a:chOff x="4280802" y="1718863"/>
            <a:chExt cx="3240000" cy="32400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BA56E8C-9724-48EB-B4B5-75F0BB3DF713}"/>
                </a:ext>
              </a:extLst>
            </p:cNvPr>
            <p:cNvSpPr/>
            <p:nvPr/>
          </p:nvSpPr>
          <p:spPr>
            <a:xfrm>
              <a:off x="4280802" y="1718863"/>
              <a:ext cx="3240000" cy="3240000"/>
            </a:xfrm>
            <a:prstGeom prst="ellipse">
              <a:avLst/>
            </a:prstGeom>
            <a:solidFill>
              <a:srgbClr val="001000"/>
            </a:solidFill>
            <a:ln>
              <a:solidFill>
                <a:srgbClr val="001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2" descr="Работа в компании МОУ ИТ - лицей Привилегия: все вакансии работодателя на  сайте Зарплата.ру">
              <a:extLst>
                <a:ext uri="{FF2B5EF4-FFF2-40B4-BE49-F238E27FC236}">
                  <a16:creationId xmlns:a16="http://schemas.microsoft.com/office/drawing/2014/main" id="{3E29C6BA-C9CE-48D3-8136-0922C475A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" r="7474"/>
            <a:stretch/>
          </p:blipFill>
          <p:spPr bwMode="auto">
            <a:xfrm>
              <a:off x="4769349" y="2203800"/>
              <a:ext cx="2262907" cy="2270125"/>
            </a:xfrm>
            <a:prstGeom prst="ellipse">
              <a:avLst/>
            </a:prstGeom>
            <a:ln w="63500" cap="rnd">
              <a:solidFill>
                <a:srgbClr val="0010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6E816C5D-E0E6-4420-96FE-803516A52067}"/>
                </a:ext>
              </a:extLst>
            </p:cNvPr>
            <p:cNvSpPr/>
            <p:nvPr/>
          </p:nvSpPr>
          <p:spPr>
            <a:xfrm>
              <a:off x="4700802" y="2138863"/>
              <a:ext cx="2400000" cy="2400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BDFFF0C-C3BD-4511-85DC-FCB2A7E1E05C}"/>
                </a:ext>
              </a:extLst>
            </p:cNvPr>
            <p:cNvSpPr/>
            <p:nvPr/>
          </p:nvSpPr>
          <p:spPr>
            <a:xfrm rot="16200000">
              <a:off x="4655247" y="1919295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ИТ-ЛИЦЕЙПРИВИЛЕГИЯ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DE4BEE9-DC7B-4677-B9DB-5CF6F37B47EC}"/>
                </a:ext>
              </a:extLst>
            </p:cNvPr>
            <p:cNvSpPr/>
            <p:nvPr/>
          </p:nvSpPr>
          <p:spPr>
            <a:xfrm rot="5400000">
              <a:off x="4655247" y="2106941"/>
              <a:ext cx="2491109" cy="265149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-150" normalizeH="0" baseline="0" noProof="0" dirty="0">
                  <a:ln w="9525" cmpd="sng">
                    <a:solidFill>
                      <a:srgbClr val="001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194A5D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ИТ-ЛИЦЕЙ ПРИВИЛЕГИЯ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85A567-94F7-45F3-AFFC-9A2E3F83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0" y="2536144"/>
            <a:ext cx="507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7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F461D-732E-49B5-8EAE-78A44224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268711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		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61C72F8-028F-4ADD-8ACD-B630EF4F6336}"/>
              </a:ext>
            </a:extLst>
          </p:cNvPr>
          <p:cNvSpPr/>
          <p:nvPr/>
        </p:nvSpPr>
        <p:spPr>
          <a:xfrm>
            <a:off x="219075" y="1609725"/>
            <a:ext cx="5744201" cy="1369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Изучить особенности и разновидности частных канализационных систем и способов их постройки.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BD16BA9-7453-4E35-BA2B-E2085A5986B4}"/>
              </a:ext>
            </a:extLst>
          </p:cNvPr>
          <p:cNvSpPr/>
          <p:nvPr/>
        </p:nvSpPr>
        <p:spPr>
          <a:xfrm>
            <a:off x="881062" y="5150642"/>
            <a:ext cx="10364451" cy="1229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Создание устройства для отслеживания заполняемости выгребных ям для частных домовладений.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904E992-8706-46B6-8848-12D24928A780}"/>
              </a:ext>
            </a:extLst>
          </p:cNvPr>
          <p:cNvSpPr/>
          <p:nvPr/>
        </p:nvSpPr>
        <p:spPr>
          <a:xfrm>
            <a:off x="6506200" y="3558855"/>
            <a:ext cx="5486400" cy="1229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Анализ домовладений в поселке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Кайгородово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DF16E0-79F5-4EC1-8590-186C112BF3AE}"/>
              </a:ext>
            </a:extLst>
          </p:cNvPr>
          <p:cNvSpPr/>
          <p:nvPr/>
        </p:nvSpPr>
        <p:spPr>
          <a:xfrm>
            <a:off x="219075" y="3558855"/>
            <a:ext cx="5944226" cy="1229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Анализ устройств используемые для отслеживания заполняемости частных канализационных систем.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61FEC2D-B9D5-4EC6-8B9D-71721F9BC26B}"/>
              </a:ext>
            </a:extLst>
          </p:cNvPr>
          <p:cNvSpPr/>
          <p:nvPr/>
        </p:nvSpPr>
        <p:spPr>
          <a:xfrm>
            <a:off x="6506200" y="1609725"/>
            <a:ext cx="5486400" cy="1369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2.Рассмотреть Способы очистки выгребных ям и правила эксплуатации.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4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466DD-12B7-456C-81F3-4D35A36E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552450"/>
            <a:ext cx="10906751" cy="15961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Сводная информация по всем видам используемых выгребных ям</a:t>
            </a:r>
            <a:endParaRPr lang="ru-RU" sz="24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189A55E-1F00-4107-B0D9-964CA583050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2716168"/>
              </p:ext>
            </p:extLst>
          </p:nvPr>
        </p:nvGraphicFramePr>
        <p:xfrm>
          <a:off x="719137" y="504655"/>
          <a:ext cx="10753726" cy="6025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357">
                  <a:extLst>
                    <a:ext uri="{9D8B030D-6E8A-4147-A177-3AD203B41FA5}">
                      <a16:colId xmlns:a16="http://schemas.microsoft.com/office/drawing/2014/main" val="78227105"/>
                    </a:ext>
                  </a:extLst>
                </a:gridCol>
                <a:gridCol w="2249330">
                  <a:extLst>
                    <a:ext uri="{9D8B030D-6E8A-4147-A177-3AD203B41FA5}">
                      <a16:colId xmlns:a16="http://schemas.microsoft.com/office/drawing/2014/main" val="4011009848"/>
                    </a:ext>
                  </a:extLst>
                </a:gridCol>
                <a:gridCol w="3220452">
                  <a:extLst>
                    <a:ext uri="{9D8B030D-6E8A-4147-A177-3AD203B41FA5}">
                      <a16:colId xmlns:a16="http://schemas.microsoft.com/office/drawing/2014/main" val="179760706"/>
                    </a:ext>
                  </a:extLst>
                </a:gridCol>
                <a:gridCol w="3204587">
                  <a:extLst>
                    <a:ext uri="{9D8B030D-6E8A-4147-A177-3AD203B41FA5}">
                      <a16:colId xmlns:a16="http://schemas.microsoft.com/office/drawing/2014/main" val="2831450467"/>
                    </a:ext>
                  </a:extLst>
                </a:gridCol>
              </a:tblGrid>
              <a:tr h="251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Параметр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Выгребная яма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Септик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СБО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2827598060"/>
                  </a:ext>
                </a:extLst>
              </a:tr>
              <a:tr h="1062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Конструкция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Колодец из железобетонных или пластиковых колец с днищем или без днища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Емкость цилиндрической формы из стеклопластика или иного композитного материала, горизонтально вытянутая с одним или несколькими люками для ассенизации. Внутри емкость поделена на камеры.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Емкость прямоугольной или цилиндрической формы из полипропилена или стеклопластика. Внутренняя компоновка представляет собой компрессор, аэратор, несколько камер различного назначения.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4173149403"/>
                  </a:ext>
                </a:extLst>
              </a:tr>
              <a:tr h="1872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Принцип работы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Отходы сбрасываются, накапливаются и хранятся в яме до момента их ассенизации. Очистки не происходит.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Стоки, попадая в первую камеру, в процессе отстаивания начинают автоматически отделять от своей массы наиболее твердые и тяжелые включения, оседающие на дне камеры. Перетекающая из камеры в камеру вода сильнее осветляется с каждой камерой. Бактерии, содержащиеся в активном иле, перерабатывают взвеси под воздействием процесса перегнивания.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effectLst/>
                        </a:rPr>
                        <a:t>Попадая в первую камеру, наиболее тяжелые взвеси опускаются на дно камеры и образуют осадок. В следующей камере происходит процесс переработки более мелких включений под воздействием поглощения аэробных бактерий в среде, насыщенной кислородом, подаваемым компрессором на аэратор.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245997405"/>
                  </a:ext>
                </a:extLst>
              </a:tr>
              <a:tr h="25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Степень очистки вод</a:t>
                      </a:r>
                      <a:endParaRPr lang="ru-RU" sz="12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Очистка не происходит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50-60%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90-98%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3193025698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Использование вод после ЛОС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Не допускается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Не допускается, требуется доочистка в грунте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Допускается для технических нужд. Рекомендуема доочистка и распределение вод в грунт.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4130439158"/>
                  </a:ext>
                </a:extLst>
              </a:tr>
              <a:tr h="657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Экологическая опасность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Может выступать причиной загрязнения почвы и грунтовых вод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При правильном монтаже системы доочистки проводится экологически чистый сброс вод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При правильном монтаже системы доочистки проводится экологически чистый сброс вод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1549617606"/>
                  </a:ext>
                </a:extLst>
              </a:tr>
              <a:tr h="454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Оборудование и монтаж под ключ</a:t>
                      </a:r>
                      <a:endParaRPr lang="ru-RU" sz="12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30-60 тыс. руб.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90-150 тыс. руб.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200-350 тыс. руб.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894611811"/>
                  </a:ext>
                </a:extLst>
              </a:tr>
              <a:tr h="804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Обслуживание за 1 год</a:t>
                      </a:r>
                      <a:endParaRPr lang="ru-RU" sz="125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effectLst/>
                        </a:rPr>
                        <a:t>Вызов ассенизатора раз в месяц и плановая чистка ямы.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effectLst/>
                        </a:rPr>
                        <a:t>2000*12+2000 = 26000 руб.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Вызов ассенизатора раз в полгода.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>
                          <a:effectLst/>
                        </a:rPr>
                        <a:t>2000*4 = 10000 руб.</a:t>
                      </a:r>
                      <a:endParaRPr lang="ru-RU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effectLst/>
                        </a:rPr>
                        <a:t>Вызов ассенизатора раз в год. Электроэнергия при запуске станции.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50" dirty="0">
                          <a:effectLst/>
                        </a:rPr>
                        <a:t>2000*1+100 = 2100 руб.</a:t>
                      </a:r>
                      <a:endParaRPr lang="ru-RU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2" marR="27942" marT="27942" marB="27942" anchor="ctr"/>
                </a:tc>
                <a:extLst>
                  <a:ext uri="{0D108BD9-81ED-4DB2-BD59-A6C34878D82A}">
                    <a16:rowId xmlns:a16="http://schemas.microsoft.com/office/drawing/2014/main" val="523433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66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1A4C182-46FD-4539-AAB0-75778CFAF9E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432795"/>
            <a:ext cx="3514070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102CCDB-1434-4270-A1C9-A1212D35D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3935" r="-1342" b="19438"/>
          <a:stretch/>
        </p:blipFill>
        <p:spPr bwMode="auto">
          <a:xfrm>
            <a:off x="2219299" y="4149832"/>
            <a:ext cx="6990091" cy="25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9633D-363D-4CD8-9BF4-46778A214F7E}"/>
              </a:ext>
            </a:extLst>
          </p:cNvPr>
          <p:cNvSpPr txBox="1"/>
          <p:nvPr/>
        </p:nvSpPr>
        <p:spPr>
          <a:xfrm>
            <a:off x="1656695" y="196895"/>
            <a:ext cx="8115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очистки выгребных ям и правила эксплуатации</a:t>
            </a:r>
            <a:endParaRPr lang="ru-RU" sz="24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9667171-1CD2-4476-9486-DCF04AB2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432795"/>
            <a:ext cx="3409949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1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989F3-BAA7-4D0A-99F6-577E7592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устройств используемые для отслеживания заполняемости частных канализационных систем.</a:t>
            </a:r>
            <a:endParaRPr lang="ru-RU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7AAFD2D-C697-491C-B413-A42BC51F1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21357"/>
              </p:ext>
            </p:extLst>
          </p:nvPr>
        </p:nvGraphicFramePr>
        <p:xfrm>
          <a:off x="1476374" y="1308374"/>
          <a:ext cx="9324974" cy="4636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061">
                  <a:extLst>
                    <a:ext uri="{9D8B030D-6E8A-4147-A177-3AD203B41FA5}">
                      <a16:colId xmlns:a16="http://schemas.microsoft.com/office/drawing/2014/main" val="374564794"/>
                    </a:ext>
                  </a:extLst>
                </a:gridCol>
                <a:gridCol w="1631007">
                  <a:extLst>
                    <a:ext uri="{9D8B030D-6E8A-4147-A177-3AD203B41FA5}">
                      <a16:colId xmlns:a16="http://schemas.microsoft.com/office/drawing/2014/main" val="4127926002"/>
                    </a:ext>
                  </a:extLst>
                </a:gridCol>
                <a:gridCol w="1629963">
                  <a:extLst>
                    <a:ext uri="{9D8B030D-6E8A-4147-A177-3AD203B41FA5}">
                      <a16:colId xmlns:a16="http://schemas.microsoft.com/office/drawing/2014/main" val="4278839446"/>
                    </a:ext>
                  </a:extLst>
                </a:gridCol>
                <a:gridCol w="1629963">
                  <a:extLst>
                    <a:ext uri="{9D8B030D-6E8A-4147-A177-3AD203B41FA5}">
                      <a16:colId xmlns:a16="http://schemas.microsoft.com/office/drawing/2014/main" val="958179766"/>
                    </a:ext>
                  </a:extLst>
                </a:gridCol>
                <a:gridCol w="1482545">
                  <a:extLst>
                    <a:ext uri="{9D8B030D-6E8A-4147-A177-3AD203B41FA5}">
                      <a16:colId xmlns:a16="http://schemas.microsoft.com/office/drawing/2014/main" val="3516229775"/>
                    </a:ext>
                  </a:extLst>
                </a:gridCol>
                <a:gridCol w="1181435">
                  <a:extLst>
                    <a:ext uri="{9D8B030D-6E8A-4147-A177-3AD203B41FA5}">
                      <a16:colId xmlns:a16="http://schemas.microsoft.com/office/drawing/2014/main" val="1155998855"/>
                    </a:ext>
                  </a:extLst>
                </a:gridCol>
              </a:tblGrid>
              <a:tr h="841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Фирма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Название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Стоимость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оборуд</a:t>
                      </a: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руб.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Стоимость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монтажа,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руб.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Абонент.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обслуж.,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руб./мес.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Визуальный контр.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extLst>
                  <a:ext uri="{0D108BD9-81ED-4DB2-BD59-A6C34878D82A}">
                    <a16:rowId xmlns:a16="http://schemas.microsoft.com/office/drawing/2014/main" val="2011386244"/>
                  </a:ext>
                </a:extLst>
              </a:tr>
              <a:tr h="629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Аква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Контроль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Модуль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тип 1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7 500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Акция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Мобил.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приложение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extLst>
                  <a:ext uri="{0D108BD9-81ED-4DB2-BD59-A6C34878D82A}">
                    <a16:rowId xmlns:a16="http://schemas.microsoft.com/office/drawing/2014/main" val="3772623915"/>
                  </a:ext>
                </a:extLst>
              </a:tr>
              <a:tr h="629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Аква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Контроль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Модуль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тип 2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12 500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Акция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Мобил.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приложение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extLst>
                  <a:ext uri="{0D108BD9-81ED-4DB2-BD59-A6C34878D82A}">
                    <a16:rowId xmlns:a16="http://schemas.microsoft.com/office/drawing/2014/main" val="3649120693"/>
                  </a:ext>
                </a:extLst>
              </a:tr>
              <a:tr h="750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G-Septik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Модуль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GS BIO-S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Basic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12 980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6 490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нет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Мобил.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приложение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extLst>
                  <a:ext uri="{0D108BD9-81ED-4DB2-BD59-A6C34878D82A}">
                    <a16:rowId xmlns:a16="http://schemas.microsoft.com/office/drawing/2014/main" val="4149867949"/>
                  </a:ext>
                </a:extLst>
              </a:tr>
              <a:tr h="750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G-Septik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Модуль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GS BIO-S3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Optimum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15 980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7 990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нет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Мобил.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приложение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extLst>
                  <a:ext uri="{0D108BD9-81ED-4DB2-BD59-A6C34878D82A}">
                    <a16:rowId xmlns:a16="http://schemas.microsoft.com/office/drawing/2014/main" val="2664125588"/>
                  </a:ext>
                </a:extLst>
              </a:tr>
              <a:tr h="750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G-Septik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Модуль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GS BIO-S5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Professional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19 560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9 780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32" marR="68732" marT="68732" marB="687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нет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Мобил.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приложение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92" marR="8592" marT="8592" marB="8592"/>
                </a:tc>
                <a:extLst>
                  <a:ext uri="{0D108BD9-81ED-4DB2-BD59-A6C34878D82A}">
                    <a16:rowId xmlns:a16="http://schemas.microsoft.com/office/drawing/2014/main" val="243736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22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8C643-55E4-47B7-8753-9C02DBA8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2" y="199167"/>
            <a:ext cx="10515600" cy="4349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домовладений в п.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Кайгородово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B8E55C-F647-4FE8-8DE2-C04BCB86AED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36671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09B6DF8-E50F-476F-A989-8A11DBF1B147}"/>
              </a:ext>
            </a:extLst>
          </p:cNvPr>
          <p:cNvSpPr txBox="1">
            <a:spLocks/>
          </p:cNvSpPr>
          <p:nvPr/>
        </p:nvSpPr>
        <p:spPr>
          <a:xfrm>
            <a:off x="2924175" y="1190625"/>
            <a:ext cx="10515600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E36C712-E91B-48B8-A257-687B098282A8}"/>
              </a:ext>
            </a:extLst>
          </p:cNvPr>
          <p:cNvSpPr txBox="1">
            <a:spLocks/>
          </p:cNvSpPr>
          <p:nvPr/>
        </p:nvSpPr>
        <p:spPr>
          <a:xfrm>
            <a:off x="1351924" y="1887667"/>
            <a:ext cx="1036382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Результаты проведенного опроса жителей п. </a:t>
            </a:r>
            <a:r>
              <a:rPr lang="ru-RU" sz="2800" b="1" dirty="0" err="1"/>
              <a:t>Кайгородово</a:t>
            </a:r>
            <a:r>
              <a:rPr lang="ru-RU" sz="2800" b="1" dirty="0"/>
              <a:t> 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>
                <a:highlight>
                  <a:srgbClr val="FFFF00"/>
                </a:highlight>
              </a:rPr>
              <a:t>Скриншот вопросов в чате</a:t>
            </a:r>
          </a:p>
          <a:p>
            <a:r>
              <a:rPr lang="ru-RU" dirty="0">
                <a:highlight>
                  <a:srgbClr val="FFFF00"/>
                </a:highlight>
              </a:rPr>
              <a:t>Сводный анализ ответов в виде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396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89420-729D-467F-98AE-E00D4F38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Схема предлагаемого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6D9AB-D10D-4339-B011-ECA0E75641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Вставить от редактируемую схему</a:t>
            </a:r>
          </a:p>
        </p:txBody>
      </p:sp>
    </p:spTree>
    <p:extLst>
      <p:ext uri="{BB962C8B-B14F-4D97-AF65-F5344CB8AC3E}">
        <p14:creationId xmlns:p14="http://schemas.microsoft.com/office/powerpoint/2010/main" val="384817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1CB93-610B-45E5-9A76-2EC23DD3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83A95-5972-4A11-98CA-69F06FFEBD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8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923F0-3FCC-4FAC-AB8F-6FF2D20A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Разработанный нами проект в действии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1D846-AAF8-44CD-B709-F609E075FE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highlight>
                  <a:srgbClr val="FFFF00"/>
                </a:highlight>
              </a:rPr>
              <a:t>В зависимости от конкурсов где-то будем вставлять видео работы где-то фото проекта с различных ракурсов.</a:t>
            </a:r>
          </a:p>
          <a:p>
            <a:r>
              <a:rPr lang="ru-RU" dirty="0">
                <a:highlight>
                  <a:srgbClr val="FF0000"/>
                </a:highlight>
              </a:rPr>
              <a:t>Необходимо два варианта презентации с видео и с фото!</a:t>
            </a:r>
          </a:p>
        </p:txBody>
      </p:sp>
    </p:spTree>
    <p:extLst>
      <p:ext uri="{BB962C8B-B14F-4D97-AF65-F5344CB8AC3E}">
        <p14:creationId xmlns:p14="http://schemas.microsoft.com/office/powerpoint/2010/main" val="285526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641</Words>
  <Application>Microsoft Office PowerPoint</Application>
  <PresentationFormat>Широкоэкранный</PresentationFormat>
  <Paragraphs>136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«Сигнальная автоматика заполнения выгребной ямы» </vt:lpstr>
      <vt:lpstr>Задачи проекта  </vt:lpstr>
      <vt:lpstr>Сводная информация по всем видам используемых выгребных ям</vt:lpstr>
      <vt:lpstr>Презентация PowerPoint</vt:lpstr>
      <vt:lpstr>Анализ устройств используемые для отслеживания заполняемости частных канализационных систем.</vt:lpstr>
      <vt:lpstr>Анализ домовладений в п. Кайгородово</vt:lpstr>
      <vt:lpstr>Схема предлагаемого решения</vt:lpstr>
      <vt:lpstr>Презентация PowerPoint</vt:lpstr>
      <vt:lpstr>Разработанный нами проект в действии</vt:lpstr>
      <vt:lpstr> «Сигнальная автоматика заполнения выгребной ямы»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«Сигнальная автоматика заполнения выгребной ямы»</dc:title>
  <dc:creator>User</dc:creator>
  <cp:lastModifiedBy>User</cp:lastModifiedBy>
  <cp:revision>11</cp:revision>
  <dcterms:created xsi:type="dcterms:W3CDTF">2024-02-16T19:01:31Z</dcterms:created>
  <dcterms:modified xsi:type="dcterms:W3CDTF">2024-02-16T21:23:03Z</dcterms:modified>
</cp:coreProperties>
</file>