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8"/>
  </p:notesMasterIdLst>
  <p:sldIdLst>
    <p:sldId id="256" r:id="rId2"/>
    <p:sldId id="268" r:id="rId3"/>
    <p:sldId id="257" r:id="rId4"/>
    <p:sldId id="265" r:id="rId5"/>
    <p:sldId id="267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15"/>
    <p:restoredTop sz="92245"/>
  </p:normalViewPr>
  <p:slideViewPr>
    <p:cSldViewPr snapToGrid="0" snapToObjects="1">
      <p:cViewPr varScale="1">
        <p:scale>
          <a:sx n="103" d="100"/>
          <a:sy n="103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560A2E-C065-4C23-A06F-46EEDCBA52C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8F410-F315-46CA-B560-90B1B3943418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Нефтегазовой отрасли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0DBFD-0955-4C2C-B368-1B6123BF534A}" type="parTrans" cxnId="{78F428CC-B8E0-49AB-8956-66F8BBB860C2}">
      <dgm:prSet/>
      <dgm:spPr/>
      <dgm:t>
        <a:bodyPr/>
        <a:lstStyle/>
        <a:p>
          <a:endParaRPr lang="en-US"/>
        </a:p>
      </dgm:t>
    </dgm:pt>
    <dgm:pt modelId="{0E67EE6C-DB08-41EE-9D6E-2EAB241C031B}" type="sibTrans" cxnId="{78F428CC-B8E0-49AB-8956-66F8BBB860C2}">
      <dgm:prSet/>
      <dgm:spPr/>
      <dgm:t>
        <a:bodyPr/>
        <a:lstStyle/>
        <a:p>
          <a:endParaRPr lang="en-US"/>
        </a:p>
      </dgm:t>
    </dgm:pt>
    <dgm:pt modelId="{64CDF05D-366D-4E48-97A3-410DC83DBF8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Оборонного комплекса в части Военного морского флота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12827-BD7E-4793-BF5B-9ABF7DD25E9F}" type="parTrans" cxnId="{EF3B1E30-1D55-4F6D-84AE-C33F94369F2F}">
      <dgm:prSet/>
      <dgm:spPr/>
      <dgm:t>
        <a:bodyPr/>
        <a:lstStyle/>
        <a:p>
          <a:endParaRPr lang="en-US"/>
        </a:p>
      </dgm:t>
    </dgm:pt>
    <dgm:pt modelId="{B9C6B857-3C26-4B48-8ACF-C17D52F67DD6}" type="sibTrans" cxnId="{EF3B1E30-1D55-4F6D-84AE-C33F94369F2F}">
      <dgm:prSet/>
      <dgm:spPr/>
      <dgm:t>
        <a:bodyPr/>
        <a:lstStyle/>
        <a:p>
          <a:endParaRPr lang="en-US"/>
        </a:p>
      </dgm:t>
    </dgm:pt>
    <dgm:pt modelId="{0C1DEF68-0296-495B-ACAE-8BB66B227C2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Гражданского морского флота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96E99-7E79-4972-910E-56B95A9F4764}" type="parTrans" cxnId="{F607D99F-B524-41BD-9BF7-07EC35AE5E59}">
      <dgm:prSet/>
      <dgm:spPr/>
      <dgm:t>
        <a:bodyPr/>
        <a:lstStyle/>
        <a:p>
          <a:endParaRPr lang="en-US"/>
        </a:p>
      </dgm:t>
    </dgm:pt>
    <dgm:pt modelId="{644239A8-B9C0-40EA-9D51-7BB4100F5945}" type="sibTrans" cxnId="{F607D99F-B524-41BD-9BF7-07EC35AE5E59}">
      <dgm:prSet/>
      <dgm:spPr/>
      <dgm:t>
        <a:bodyPr/>
        <a:lstStyle/>
        <a:p>
          <a:endParaRPr lang="en-US"/>
        </a:p>
      </dgm:t>
    </dgm:pt>
    <dgm:pt modelId="{A734EE65-1581-9B4A-9EE4-37414B591E78}" type="pres">
      <dgm:prSet presAssocID="{21560A2E-C065-4C23-A06F-46EEDCBA52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BCCE0C-8D39-7746-BE2D-FEDF1A6D7C6A}" type="pres">
      <dgm:prSet presAssocID="{BAE8F410-F315-46CA-B560-90B1B3943418}" presName="hierRoot1" presStyleCnt="0"/>
      <dgm:spPr/>
    </dgm:pt>
    <dgm:pt modelId="{98C5146D-E64B-B041-A2DC-955D98B1E225}" type="pres">
      <dgm:prSet presAssocID="{BAE8F410-F315-46CA-B560-90B1B3943418}" presName="composite" presStyleCnt="0"/>
      <dgm:spPr/>
    </dgm:pt>
    <dgm:pt modelId="{DD548520-ADB5-F546-9583-8E6CB534DB03}" type="pres">
      <dgm:prSet presAssocID="{BAE8F410-F315-46CA-B560-90B1B3943418}" presName="background" presStyleLbl="node0" presStyleIdx="0" presStyleCnt="3"/>
      <dgm:spPr/>
    </dgm:pt>
    <dgm:pt modelId="{A7C13CDD-950E-C740-BE6B-AA0269181CE5}" type="pres">
      <dgm:prSet presAssocID="{BAE8F410-F315-46CA-B560-90B1B3943418}" presName="text" presStyleLbl="fgAcc0" presStyleIdx="0" presStyleCnt="3">
        <dgm:presLayoutVars>
          <dgm:chPref val="3"/>
        </dgm:presLayoutVars>
      </dgm:prSet>
      <dgm:spPr/>
    </dgm:pt>
    <dgm:pt modelId="{331D4BDB-F652-F043-8C0F-0073D4DDB4AA}" type="pres">
      <dgm:prSet presAssocID="{BAE8F410-F315-46CA-B560-90B1B3943418}" presName="hierChild2" presStyleCnt="0"/>
      <dgm:spPr/>
    </dgm:pt>
    <dgm:pt modelId="{0B49DD15-0D72-5E4F-93F1-6ED240EF49B1}" type="pres">
      <dgm:prSet presAssocID="{64CDF05D-366D-4E48-97A3-410DC83DBF82}" presName="hierRoot1" presStyleCnt="0"/>
      <dgm:spPr/>
    </dgm:pt>
    <dgm:pt modelId="{296D35A3-02AC-E541-B083-6170DADEA6E8}" type="pres">
      <dgm:prSet presAssocID="{64CDF05D-366D-4E48-97A3-410DC83DBF82}" presName="composite" presStyleCnt="0"/>
      <dgm:spPr/>
    </dgm:pt>
    <dgm:pt modelId="{B10FF353-5398-1942-A662-74E1456833A9}" type="pres">
      <dgm:prSet presAssocID="{64CDF05D-366D-4E48-97A3-410DC83DBF82}" presName="background" presStyleLbl="node0" presStyleIdx="1" presStyleCnt="3"/>
      <dgm:spPr/>
    </dgm:pt>
    <dgm:pt modelId="{2CC89F4E-CF05-B743-87AB-E83BC87961DC}" type="pres">
      <dgm:prSet presAssocID="{64CDF05D-366D-4E48-97A3-410DC83DBF82}" presName="text" presStyleLbl="fgAcc0" presStyleIdx="1" presStyleCnt="3">
        <dgm:presLayoutVars>
          <dgm:chPref val="3"/>
        </dgm:presLayoutVars>
      </dgm:prSet>
      <dgm:spPr/>
    </dgm:pt>
    <dgm:pt modelId="{702CECEE-B8DA-C342-94A4-BF3ACE354F04}" type="pres">
      <dgm:prSet presAssocID="{64CDF05D-366D-4E48-97A3-410DC83DBF82}" presName="hierChild2" presStyleCnt="0"/>
      <dgm:spPr/>
    </dgm:pt>
    <dgm:pt modelId="{F740C3FB-FD68-1F42-9C4A-6C686E059C9B}" type="pres">
      <dgm:prSet presAssocID="{0C1DEF68-0296-495B-ACAE-8BB66B227C2D}" presName="hierRoot1" presStyleCnt="0"/>
      <dgm:spPr/>
    </dgm:pt>
    <dgm:pt modelId="{548F150C-86E5-9E4F-BF8B-8172783495E9}" type="pres">
      <dgm:prSet presAssocID="{0C1DEF68-0296-495B-ACAE-8BB66B227C2D}" presName="composite" presStyleCnt="0"/>
      <dgm:spPr/>
    </dgm:pt>
    <dgm:pt modelId="{84505C1F-3195-BD47-A9AD-94E75801FFBC}" type="pres">
      <dgm:prSet presAssocID="{0C1DEF68-0296-495B-ACAE-8BB66B227C2D}" presName="background" presStyleLbl="node0" presStyleIdx="2" presStyleCnt="3"/>
      <dgm:spPr/>
    </dgm:pt>
    <dgm:pt modelId="{9632F5B4-6935-2D48-8CC4-199DEF211013}" type="pres">
      <dgm:prSet presAssocID="{0C1DEF68-0296-495B-ACAE-8BB66B227C2D}" presName="text" presStyleLbl="fgAcc0" presStyleIdx="2" presStyleCnt="3">
        <dgm:presLayoutVars>
          <dgm:chPref val="3"/>
        </dgm:presLayoutVars>
      </dgm:prSet>
      <dgm:spPr/>
    </dgm:pt>
    <dgm:pt modelId="{3E69C130-71EF-E34F-90A3-35F086ACFE50}" type="pres">
      <dgm:prSet presAssocID="{0C1DEF68-0296-495B-ACAE-8BB66B227C2D}" presName="hierChild2" presStyleCnt="0"/>
      <dgm:spPr/>
    </dgm:pt>
  </dgm:ptLst>
  <dgm:cxnLst>
    <dgm:cxn modelId="{8686B70F-9D77-3041-BC87-DD7A532EEED5}" type="presOf" srcId="{21560A2E-C065-4C23-A06F-46EEDCBA52CD}" destId="{A734EE65-1581-9B4A-9EE4-37414B591E78}" srcOrd="0" destOrd="0" presId="urn:microsoft.com/office/officeart/2005/8/layout/hierarchy1"/>
    <dgm:cxn modelId="{EF3B1E30-1D55-4F6D-84AE-C33F94369F2F}" srcId="{21560A2E-C065-4C23-A06F-46EEDCBA52CD}" destId="{64CDF05D-366D-4E48-97A3-410DC83DBF82}" srcOrd="1" destOrd="0" parTransId="{90912827-BD7E-4793-BF5B-9ABF7DD25E9F}" sibTransId="{B9C6B857-3C26-4B48-8ACF-C17D52F67DD6}"/>
    <dgm:cxn modelId="{82D15D7F-EB89-0341-BD68-F9EE49C287F3}" type="presOf" srcId="{BAE8F410-F315-46CA-B560-90B1B3943418}" destId="{A7C13CDD-950E-C740-BE6B-AA0269181CE5}" srcOrd="0" destOrd="0" presId="urn:microsoft.com/office/officeart/2005/8/layout/hierarchy1"/>
    <dgm:cxn modelId="{F607D99F-B524-41BD-9BF7-07EC35AE5E59}" srcId="{21560A2E-C065-4C23-A06F-46EEDCBA52CD}" destId="{0C1DEF68-0296-495B-ACAE-8BB66B227C2D}" srcOrd="2" destOrd="0" parTransId="{4AB96E99-7E79-4972-910E-56B95A9F4764}" sibTransId="{644239A8-B9C0-40EA-9D51-7BB4100F5945}"/>
    <dgm:cxn modelId="{78F428CC-B8E0-49AB-8956-66F8BBB860C2}" srcId="{21560A2E-C065-4C23-A06F-46EEDCBA52CD}" destId="{BAE8F410-F315-46CA-B560-90B1B3943418}" srcOrd="0" destOrd="0" parTransId="{0A30DBFD-0955-4C2C-B368-1B6123BF534A}" sibTransId="{0E67EE6C-DB08-41EE-9D6E-2EAB241C031B}"/>
    <dgm:cxn modelId="{DD4504D3-2DE9-5A46-BA43-E3A6DE30F070}" type="presOf" srcId="{64CDF05D-366D-4E48-97A3-410DC83DBF82}" destId="{2CC89F4E-CF05-B743-87AB-E83BC87961DC}" srcOrd="0" destOrd="0" presId="urn:microsoft.com/office/officeart/2005/8/layout/hierarchy1"/>
    <dgm:cxn modelId="{AC3210E0-FE94-E142-B8A5-38341C6BCCC2}" type="presOf" srcId="{0C1DEF68-0296-495B-ACAE-8BB66B227C2D}" destId="{9632F5B4-6935-2D48-8CC4-199DEF211013}" srcOrd="0" destOrd="0" presId="urn:microsoft.com/office/officeart/2005/8/layout/hierarchy1"/>
    <dgm:cxn modelId="{ADA5A51D-F93F-B147-9189-2C4B6C47F2F4}" type="presParOf" srcId="{A734EE65-1581-9B4A-9EE4-37414B591E78}" destId="{60BCCE0C-8D39-7746-BE2D-FEDF1A6D7C6A}" srcOrd="0" destOrd="0" presId="urn:microsoft.com/office/officeart/2005/8/layout/hierarchy1"/>
    <dgm:cxn modelId="{BC93A16E-069E-5C40-AB38-7830C666BBDA}" type="presParOf" srcId="{60BCCE0C-8D39-7746-BE2D-FEDF1A6D7C6A}" destId="{98C5146D-E64B-B041-A2DC-955D98B1E225}" srcOrd="0" destOrd="0" presId="urn:microsoft.com/office/officeart/2005/8/layout/hierarchy1"/>
    <dgm:cxn modelId="{F51538AE-6120-B44A-9125-735E5A603151}" type="presParOf" srcId="{98C5146D-E64B-B041-A2DC-955D98B1E225}" destId="{DD548520-ADB5-F546-9583-8E6CB534DB03}" srcOrd="0" destOrd="0" presId="urn:microsoft.com/office/officeart/2005/8/layout/hierarchy1"/>
    <dgm:cxn modelId="{5C47C4B4-544E-F24B-8811-271356E05DBD}" type="presParOf" srcId="{98C5146D-E64B-B041-A2DC-955D98B1E225}" destId="{A7C13CDD-950E-C740-BE6B-AA0269181CE5}" srcOrd="1" destOrd="0" presId="urn:microsoft.com/office/officeart/2005/8/layout/hierarchy1"/>
    <dgm:cxn modelId="{DABB3359-4E3C-E84A-99BD-A64D965915C9}" type="presParOf" srcId="{60BCCE0C-8D39-7746-BE2D-FEDF1A6D7C6A}" destId="{331D4BDB-F652-F043-8C0F-0073D4DDB4AA}" srcOrd="1" destOrd="0" presId="urn:microsoft.com/office/officeart/2005/8/layout/hierarchy1"/>
    <dgm:cxn modelId="{04BD69E0-3CDF-B342-975B-059ABA4932DC}" type="presParOf" srcId="{A734EE65-1581-9B4A-9EE4-37414B591E78}" destId="{0B49DD15-0D72-5E4F-93F1-6ED240EF49B1}" srcOrd="1" destOrd="0" presId="urn:microsoft.com/office/officeart/2005/8/layout/hierarchy1"/>
    <dgm:cxn modelId="{CDD865E6-D091-964B-AC88-00E37E0C41F5}" type="presParOf" srcId="{0B49DD15-0D72-5E4F-93F1-6ED240EF49B1}" destId="{296D35A3-02AC-E541-B083-6170DADEA6E8}" srcOrd="0" destOrd="0" presId="urn:microsoft.com/office/officeart/2005/8/layout/hierarchy1"/>
    <dgm:cxn modelId="{AC4379F2-1024-5749-9FE6-8AE6CE5A6224}" type="presParOf" srcId="{296D35A3-02AC-E541-B083-6170DADEA6E8}" destId="{B10FF353-5398-1942-A662-74E1456833A9}" srcOrd="0" destOrd="0" presId="urn:microsoft.com/office/officeart/2005/8/layout/hierarchy1"/>
    <dgm:cxn modelId="{CF91F33D-B5F5-C44A-9F1E-7CFE0E2F5D13}" type="presParOf" srcId="{296D35A3-02AC-E541-B083-6170DADEA6E8}" destId="{2CC89F4E-CF05-B743-87AB-E83BC87961DC}" srcOrd="1" destOrd="0" presId="urn:microsoft.com/office/officeart/2005/8/layout/hierarchy1"/>
    <dgm:cxn modelId="{36B14F67-50F2-614B-9D0C-99DA86CB4A57}" type="presParOf" srcId="{0B49DD15-0D72-5E4F-93F1-6ED240EF49B1}" destId="{702CECEE-B8DA-C342-94A4-BF3ACE354F04}" srcOrd="1" destOrd="0" presId="urn:microsoft.com/office/officeart/2005/8/layout/hierarchy1"/>
    <dgm:cxn modelId="{78E49AD7-064E-C44B-A0BB-EED73A901991}" type="presParOf" srcId="{A734EE65-1581-9B4A-9EE4-37414B591E78}" destId="{F740C3FB-FD68-1F42-9C4A-6C686E059C9B}" srcOrd="2" destOrd="0" presId="urn:microsoft.com/office/officeart/2005/8/layout/hierarchy1"/>
    <dgm:cxn modelId="{88C05A1B-C0FE-494F-9A5D-B651A94C4947}" type="presParOf" srcId="{F740C3FB-FD68-1F42-9C4A-6C686E059C9B}" destId="{548F150C-86E5-9E4F-BF8B-8172783495E9}" srcOrd="0" destOrd="0" presId="urn:microsoft.com/office/officeart/2005/8/layout/hierarchy1"/>
    <dgm:cxn modelId="{5D012DE9-6422-4B41-A1EE-B38451C83D2A}" type="presParOf" srcId="{548F150C-86E5-9E4F-BF8B-8172783495E9}" destId="{84505C1F-3195-BD47-A9AD-94E75801FFBC}" srcOrd="0" destOrd="0" presId="urn:microsoft.com/office/officeart/2005/8/layout/hierarchy1"/>
    <dgm:cxn modelId="{50521487-C1A9-494F-8444-3E4288428B3E}" type="presParOf" srcId="{548F150C-86E5-9E4F-BF8B-8172783495E9}" destId="{9632F5B4-6935-2D48-8CC4-199DEF211013}" srcOrd="1" destOrd="0" presId="urn:microsoft.com/office/officeart/2005/8/layout/hierarchy1"/>
    <dgm:cxn modelId="{92B70A8E-5943-E94F-BB65-11BA48CD749A}" type="presParOf" srcId="{F740C3FB-FD68-1F42-9C4A-6C686E059C9B}" destId="{3E69C130-71EF-E34F-90A3-35F086ACFE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48520-ADB5-F546-9583-8E6CB534DB03}">
      <dsp:nvSpPr>
        <dsp:cNvPr id="0" name=""/>
        <dsp:cNvSpPr/>
      </dsp:nvSpPr>
      <dsp:spPr>
        <a:xfrm>
          <a:off x="0" y="520101"/>
          <a:ext cx="2822674" cy="1792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13CDD-950E-C740-BE6B-AA0269181CE5}">
      <dsp:nvSpPr>
        <dsp:cNvPr id="0" name=""/>
        <dsp:cNvSpPr/>
      </dsp:nvSpPr>
      <dsp:spPr>
        <a:xfrm>
          <a:off x="313630" y="818050"/>
          <a:ext cx="2822674" cy="1792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Нефтегазовой отрасли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128" y="870548"/>
        <a:ext cx="2717678" cy="1687402"/>
      </dsp:txXfrm>
    </dsp:sp>
    <dsp:sp modelId="{B10FF353-5398-1942-A662-74E1456833A9}">
      <dsp:nvSpPr>
        <dsp:cNvPr id="0" name=""/>
        <dsp:cNvSpPr/>
      </dsp:nvSpPr>
      <dsp:spPr>
        <a:xfrm>
          <a:off x="3449935" y="520101"/>
          <a:ext cx="2822674" cy="1792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89F4E-CF05-B743-87AB-E83BC87961DC}">
      <dsp:nvSpPr>
        <dsp:cNvPr id="0" name=""/>
        <dsp:cNvSpPr/>
      </dsp:nvSpPr>
      <dsp:spPr>
        <a:xfrm>
          <a:off x="3763565" y="818050"/>
          <a:ext cx="2822674" cy="1792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Оборонного комплекса в части Военного морского флота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6063" y="870548"/>
        <a:ext cx="2717678" cy="1687402"/>
      </dsp:txXfrm>
    </dsp:sp>
    <dsp:sp modelId="{84505C1F-3195-BD47-A9AD-94E75801FFBC}">
      <dsp:nvSpPr>
        <dsp:cNvPr id="0" name=""/>
        <dsp:cNvSpPr/>
      </dsp:nvSpPr>
      <dsp:spPr>
        <a:xfrm>
          <a:off x="6899870" y="520101"/>
          <a:ext cx="2822674" cy="1792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2F5B4-6935-2D48-8CC4-199DEF211013}">
      <dsp:nvSpPr>
        <dsp:cNvPr id="0" name=""/>
        <dsp:cNvSpPr/>
      </dsp:nvSpPr>
      <dsp:spPr>
        <a:xfrm>
          <a:off x="7213500" y="818050"/>
          <a:ext cx="2822674" cy="1792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Гражданского морского флота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65998" y="870548"/>
        <a:ext cx="2717678" cy="168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95378-F562-A341-ABD6-C9A6A5699F8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DB9C2-A55E-DB49-A028-C6BF2396F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B9C2-A55E-DB49-A028-C6BF2396FC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95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B9C2-A55E-DB49-A028-C6BF2396FC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2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B9C2-A55E-DB49-A028-C6BF2396FC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5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8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0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3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3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7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61" r:id="rId6"/>
    <p:sldLayoutId id="2147483756" r:id="rId7"/>
    <p:sldLayoutId id="2147483757" r:id="rId8"/>
    <p:sldLayoutId id="2147483758" r:id="rId9"/>
    <p:sldLayoutId id="2147483760" r:id="rId10"/>
    <p:sldLayoutId id="214748375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EC24213-FC04-4A18-A697-955F20C8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IT-Инновации. Как внедрить и извлечь пользу. • König Labs">
            <a:extLst>
              <a:ext uri="{FF2B5EF4-FFF2-40B4-BE49-F238E27FC236}">
                <a16:creationId xmlns:a16="http://schemas.microsoft.com/office/drawing/2014/main" id="{7DECB35F-C5DF-FF4C-8E1B-91CAE5BBA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r="-1" b="-1"/>
          <a:stretch/>
        </p:blipFill>
        <p:spPr bwMode="auto">
          <a:xfrm>
            <a:off x="2" y="-30866"/>
            <a:ext cx="12192000" cy="68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C7846A0D-19A4-4F64-B17F-AB38D3F47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75095" y="-478377"/>
            <a:ext cx="6865949" cy="781613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CFFAD-EDAE-B24A-86DB-3B348DC3F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4373273" cy="32352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робота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автомойщика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нефтецистерн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нефтегазовой отрасли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4C64A6-53A2-D44A-9850-371B7E960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9" y="4969565"/>
            <a:ext cx="4373271" cy="91799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</a:p>
          <a:p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Пятнашка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C9A21EE5-D6CA-4092-BBB2-74B2C7CB6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5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935F47D6-FD2F-4F0A-929E-3C0EEEF7D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10053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4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87A0C-34EE-734A-88A1-51D48D81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сферы использования робота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604AC-43B9-324D-8875-39D8E82A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508078"/>
            <a:ext cx="4297071" cy="285702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нефтегазовой отрасли с целью обработки 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</a:t>
            </a:r>
            <a:endParaRPr lang="ru-RU" sz="280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гражданских морских судах </a:t>
            </a:r>
          </a:p>
          <a:p>
            <a:r>
              <a:rPr lang="ru-RU" sz="2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оборонном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комплексе, в том числе на</a:t>
            </a:r>
            <a:r>
              <a:rPr lang="ru-RU" sz="28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военно-морском флоте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BFBE41-72D0-0415-9F03-B6005F860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996" y="720435"/>
            <a:ext cx="5872329" cy="44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604AC-43B9-324D-8875-39D8E82A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970384"/>
            <a:ext cx="3783887" cy="4252781"/>
          </a:xfrm>
        </p:spPr>
        <p:txBody>
          <a:bodyPr>
            <a:normAutofit fontScale="92500" lnSpcReduction="2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морских военных кораблях и гражданских судах для работы используют большое количество горюче смазочных материалов</a:t>
            </a:r>
            <a:endParaRPr lang="ru-RU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32D809-D871-A782-DC51-E6C2C583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567" y="720434"/>
            <a:ext cx="6749762" cy="42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65902-0ED7-F241-8DFB-9DC014C94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робота при обработке цистерн для топлива, которые находятся в трюмных отсеках кораблей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D1BB2-1C30-6C41-9235-11DF5D690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latinLnBrk="0"/>
            <a:r>
              <a:rPr lang="ru-RU" sz="2400" dirty="0">
                <a:solidFill>
                  <a:srgbClr val="1B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эксплуатации цистерн, в которых храниться ГСМ необходимо проводить систематическую обработку</a:t>
            </a:r>
            <a:r>
              <a:rPr lang="ru-RU" sz="2400" b="0" i="0" u="none" strike="noStrike" dirty="0">
                <a:solidFill>
                  <a:srgbClr val="1B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latinLnBrk="0"/>
            <a:r>
              <a:rPr lang="ru-RU" sz="2400" dirty="0">
                <a:solidFill>
                  <a:srgbClr val="1B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трудоемкий, технически сложный процесс и тяжелый труд который выполняют матросы экипажа или рабочие.</a:t>
            </a:r>
            <a:endParaRPr lang="ru-RU" sz="2400" b="0" i="0" u="none" strike="noStrike" dirty="0">
              <a:solidFill>
                <a:srgbClr val="1B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latinLnBrk="0"/>
            <a:r>
              <a:rPr lang="ru-RU" sz="2400" dirty="0">
                <a:solidFill>
                  <a:srgbClr val="1B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пустых цистернах приготовленных для обработки скапливается большое количество  вредных газов, которые отрицательно влияют на людей производящих данную обработку.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89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87A0C-34EE-734A-88A1-51D48D81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5472728" cy="150737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инновационных технологий и привлечение таких роботов позволит: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604AC-43B9-324D-8875-39D8E82A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 fontScale="62500" lnSpcReduction="20000"/>
          </a:bodyPr>
          <a:lstStyle/>
          <a:p>
            <a:pPr algn="l" latinLnBrk="0"/>
            <a:r>
              <a:rPr lang="ru-RU" sz="2800" b="0" i="0" u="none" strike="noStrike" dirty="0">
                <a:solidFill>
                  <a:srgbClr val="1B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увеличить производительность труда и снизить сроки простоя кораблей в доке, так как такие работы проводятся исключительно во время стоянки судов.</a:t>
            </a:r>
          </a:p>
          <a:p>
            <a:pPr algn="l" latinLnBrk="0"/>
            <a:r>
              <a:rPr lang="ru-RU" sz="2800" b="0" i="0" u="none" strike="noStrike" dirty="0">
                <a:solidFill>
                  <a:srgbClr val="1B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отрицательную нагрузку на людей вредных газов во время обработки цистерн.</a:t>
            </a:r>
          </a:p>
          <a:p>
            <a:pPr algn="l" latinLnBrk="0"/>
            <a:r>
              <a:rPr lang="ru-RU" sz="2800" b="0" i="0" u="none" strike="noStrike" dirty="0">
                <a:solidFill>
                  <a:srgbClr val="1B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качество  обработки цистерн и следовательно снизить возможность загрязнении топлива.</a:t>
            </a:r>
          </a:p>
          <a:p>
            <a:endParaRPr lang="ru-RU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Для развития инноваций люди важнее денег — Новости — Институт  статистических исследований и экономики знаний — Национальный  исследовательский университет «Высшая школа экономики»">
            <a:extLst>
              <a:ext uri="{FF2B5EF4-FFF2-40B4-BE49-F238E27FC236}">
                <a16:creationId xmlns:a16="http://schemas.microsoft.com/office/drawing/2014/main" id="{F2791844-66BD-824D-B277-DFA5A4890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8" r="4235" b="1"/>
          <a:stretch/>
        </p:blipFill>
        <p:spPr bwMode="auto"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3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1951E2-8F97-4C6F-9735-8234E367F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08339"/>
            <a:ext cx="12192000" cy="51496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DF2EAE7-BD2F-A816-2944-CEA4869C6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610539"/>
              </p:ext>
            </p:extLst>
          </p:nvPr>
        </p:nvGraphicFramePr>
        <p:xfrm>
          <a:off x="1077913" y="2809875"/>
          <a:ext cx="10036175" cy="313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C370AF-D231-5E4F-9C70-80929E5CAE89}"/>
              </a:ext>
            </a:extLst>
          </p:cNvPr>
          <p:cNvSpPr txBox="1"/>
          <p:nvPr/>
        </p:nvSpPr>
        <p:spPr>
          <a:xfrm>
            <a:off x="1077361" y="1788705"/>
            <a:ext cx="66378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создания инновационных процессов в следующих отраслях: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6" name="Picture 10" descr="Инновации PNG Clipart">
            <a:extLst>
              <a:ext uri="{FF2B5EF4-FFF2-40B4-BE49-F238E27FC236}">
                <a16:creationId xmlns:a16="http://schemas.microsoft.com/office/drawing/2014/main" id="{7DD077BB-5208-C748-BA9B-1B699808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97687"/>
            <a:ext cx="3878261" cy="27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85726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197</Words>
  <Application>Microsoft Office PowerPoint</Application>
  <PresentationFormat>Широкоэкранный</PresentationFormat>
  <Paragraphs>23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Avenir Next LT Pro Light</vt:lpstr>
      <vt:lpstr>Calibri</vt:lpstr>
      <vt:lpstr>Times New Roman</vt:lpstr>
      <vt:lpstr>BlocksVTI</vt:lpstr>
      <vt:lpstr>Создание робота автомойщика нефтецистерн для нефтегазовой отрасли</vt:lpstr>
      <vt:lpstr>Основные сферы использования робота</vt:lpstr>
      <vt:lpstr>Презентация PowerPoint</vt:lpstr>
      <vt:lpstr> Использование робота при обработке цистерн для топлива, которые находятся в трюмных отсеках кораблей</vt:lpstr>
      <vt:lpstr>Использование инновационных технологий и привлечение таких роботов позволит: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активность в регионах</dc:title>
  <dc:creator>Мещанкина Влада Владимировна</dc:creator>
  <cp:lastModifiedBy>Мещанкина Наталья Алексеевна</cp:lastModifiedBy>
  <cp:revision>10</cp:revision>
  <dcterms:created xsi:type="dcterms:W3CDTF">2022-10-03T09:29:03Z</dcterms:created>
  <dcterms:modified xsi:type="dcterms:W3CDTF">2024-04-22T13:16:30Z</dcterms:modified>
</cp:coreProperties>
</file>