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1" r:id="rId2"/>
    <p:sldId id="262" r:id="rId3"/>
    <p:sldId id="264" r:id="rId4"/>
    <p:sldId id="265" r:id="rId5"/>
    <p:sldId id="266" r:id="rId6"/>
    <p:sldId id="259" r:id="rId7"/>
    <p:sldId id="260" r:id="rId8"/>
    <p:sldId id="261" r:id="rId9"/>
    <p:sldId id="267" r:id="rId10"/>
    <p:sldId id="269" r:id="rId11"/>
    <p:sldId id="268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10.03.2024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2">
            <a:extLst>
              <a:ext uri="{FF2B5EF4-FFF2-40B4-BE49-F238E27FC236}"/>
              <a:ext uri="{C183D7F6-B498-43B3-948B-1728B52AA6E4}"/>
            </a:extLst>
          </p:cNvPr>
          <p:cNvCxnSpPr>
            <a:cxnSpLocks/>
          </p:cNvCxnSpPr>
          <p:nvPr userDrawn="1"/>
        </p:nvCxnSpPr>
        <p:spPr>
          <a:xfrm>
            <a:off x="672704" y="0"/>
            <a:ext cx="0" cy="594360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7">
            <a:extLst>
              <a:ext uri="{FF2B5EF4-FFF2-40B4-BE49-F238E27FC236}"/>
              <a:ext uri="{C183D7F6-B498-43B3-948B-1728B52AA6E4}"/>
            </a:extLst>
          </p:cNvPr>
          <p:cNvSpPr/>
          <p:nvPr userDrawn="1"/>
        </p:nvSpPr>
        <p:spPr>
          <a:xfrm>
            <a:off x="8458200" y="0"/>
            <a:ext cx="6858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Title 6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1612" y="503853"/>
            <a:ext cx="6863006" cy="1427585"/>
          </a:xfrm>
        </p:spPr>
        <p:txBody>
          <a:bodyPr lIns="0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" name="Content Placeholder 7">
            <a:extLst>
              <a:ext uri="{FF2B5EF4-FFF2-40B4-BE49-F238E27FC236}"/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087615" y="2108723"/>
            <a:ext cx="6414198" cy="4119463"/>
          </a:xfrm>
        </p:spPr>
        <p:txBody>
          <a:bodyPr lIns="0" tIns="0" rIns="0" bIns="0"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2pPr>
            <a:lvl3pPr marL="11430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4pPr>
            <a:lvl5pPr marL="20574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F2DC8-E2B0-41F0-9D69-1D65A3F541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10.03.2024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96752"/>
            <a:ext cx="251460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851920" y="980728"/>
            <a:ext cx="4845521" cy="1440160"/>
          </a:xfrm>
          <a:prstGeom prst="rect">
            <a:avLst/>
          </a:prstGeom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57150" dist="38100" dir="5400000" algn="ctr" rotWithShape="0">
              <a:schemeClr val="accent1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0" tIns="0" rIns="18288" bIns="0" anchor="b">
            <a:normAutofit fontScale="92500"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lvl="0" algn="ctr">
              <a:lnSpc>
                <a:spcPct val="114000"/>
              </a:lnSpc>
              <a:spcBef>
                <a:spcPct val="0"/>
              </a:spcBef>
              <a:defRPr/>
            </a:pP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Команда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</a:t>
            </a:r>
            <a:r>
              <a:rPr lang="ru-RU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МайБот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» 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представляет </a:t>
            </a: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проект:</a:t>
            </a:r>
            <a:endParaRPr kumimoji="0" lang="ru-RU" sz="3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«Складской робот»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7" name="Picture 4" descr="D:\ПРоектная работа\Кванториум 2024\Почта\17097412608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780928"/>
            <a:ext cx="3482143" cy="302433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499992" y="3429000"/>
            <a:ext cx="4464496" cy="2308324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Авторы: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Прейс Павел Иванович, 11 лет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Наставник: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Напольских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Анна Александровна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Образовательная организация: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МБОУ СОШ №32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95736" y="59492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г. Ижевск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2024 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2"/>
          </p:nvPr>
        </p:nvSpPr>
        <p:spPr>
          <a:xfrm>
            <a:off x="971600" y="260648"/>
            <a:ext cx="7632848" cy="6336704"/>
          </a:xfrm>
        </p:spPr>
        <p:txBody>
          <a:bodyPr>
            <a:normAutofit/>
          </a:bodyPr>
          <a:lstStyle/>
          <a:p>
            <a:pPr indent="355600" algn="just">
              <a:lnSpc>
                <a:spcPct val="134000"/>
              </a:lnSpc>
              <a:buNone/>
              <a:defRPr/>
            </a:pPr>
            <a:r>
              <a:rPr lang="ru-RU" spc="100" dirty="0" smtClean="0">
                <a:latin typeface="Times New Roman" pitchFamily="18" charset="0"/>
                <a:cs typeface="Times New Roman" pitchFamily="18" charset="0"/>
              </a:rPr>
              <a:t>Робот </a:t>
            </a:r>
            <a:r>
              <a:rPr lang="ru-RU" spc="100" dirty="0" smtClean="0">
                <a:latin typeface="Times New Roman" pitchFamily="18" charset="0"/>
                <a:cs typeface="Times New Roman" pitchFamily="18" charset="0"/>
              </a:rPr>
              <a:t>осуществляет следующие функции:</a:t>
            </a:r>
          </a:p>
          <a:p>
            <a:pPr indent="355600" algn="just">
              <a:lnSpc>
                <a:spcPct val="134000"/>
              </a:lnSpc>
              <a:buFontTx/>
              <a:buChar char="-"/>
              <a:defRPr/>
            </a:pPr>
            <a:r>
              <a:rPr lang="ru-RU" spc="100" dirty="0" smtClean="0">
                <a:latin typeface="Times New Roman" pitchFamily="18" charset="0"/>
                <a:cs typeface="Times New Roman" pitchFamily="18" charset="0"/>
              </a:rPr>
              <a:t>проведет анализ информации по каждой посылке в кратчайшие сроки;</a:t>
            </a:r>
          </a:p>
          <a:p>
            <a:pPr indent="355600" algn="just">
              <a:lnSpc>
                <a:spcPct val="134000"/>
              </a:lnSpc>
              <a:buFontTx/>
              <a:buChar char="-"/>
              <a:defRPr/>
            </a:pPr>
            <a:r>
              <a:rPr lang="ru-RU" spc="100" dirty="0" smtClean="0">
                <a:latin typeface="Times New Roman" pitchFamily="18" charset="0"/>
                <a:cs typeface="Times New Roman" pitchFamily="18" charset="0"/>
              </a:rPr>
              <a:t>систематизирует посылки для хранения и отразит в программе на компьютере;</a:t>
            </a:r>
          </a:p>
          <a:p>
            <a:pPr indent="355600" algn="just">
              <a:lnSpc>
                <a:spcPct val="134000"/>
              </a:lnSpc>
              <a:buFontTx/>
              <a:buChar char="-"/>
              <a:defRPr/>
            </a:pPr>
            <a:r>
              <a:rPr lang="ru-RU" spc="100" dirty="0" smtClean="0">
                <a:latin typeface="Times New Roman" pitchFamily="18" charset="0"/>
                <a:cs typeface="Times New Roman" pitchFamily="18" charset="0"/>
              </a:rPr>
              <a:t>каждая посылка будет бережно помещена в свою ячейку «Умного стеллажа»;</a:t>
            </a:r>
          </a:p>
          <a:p>
            <a:pPr indent="355600" algn="just">
              <a:lnSpc>
                <a:spcPct val="134000"/>
              </a:lnSpc>
              <a:buFontTx/>
              <a:buChar char="-"/>
              <a:defRPr/>
            </a:pPr>
            <a:r>
              <a:rPr lang="ru-RU" spc="100" dirty="0" smtClean="0">
                <a:latin typeface="Times New Roman" pitchFamily="18" charset="0"/>
                <a:cs typeface="Times New Roman" pitchFamily="18" charset="0"/>
              </a:rPr>
              <a:t>при отправке посылок со склада в пункт назначения, «</a:t>
            </a:r>
            <a:r>
              <a:rPr lang="ru-RU" spc="100" dirty="0" err="1" smtClean="0">
                <a:latin typeface="Times New Roman" pitchFamily="18" charset="0"/>
                <a:cs typeface="Times New Roman" pitchFamily="18" charset="0"/>
              </a:rPr>
              <a:t>МайБот</a:t>
            </a:r>
            <a:r>
              <a:rPr lang="ru-RU" spc="100" dirty="0" smtClean="0">
                <a:latin typeface="Times New Roman" pitchFamily="18" charset="0"/>
                <a:cs typeface="Times New Roman" pitchFamily="18" charset="0"/>
              </a:rPr>
              <a:t>» оперативно их выгрузит с полок для дальнейшей транспортировки.</a:t>
            </a:r>
          </a:p>
          <a:p>
            <a:pPr indent="355600" algn="just">
              <a:lnSpc>
                <a:spcPct val="134000"/>
              </a:lnSpc>
              <a:buNone/>
              <a:defRPr/>
            </a:pPr>
            <a:r>
              <a:rPr lang="ru-RU" spc="100" dirty="0" smtClean="0">
                <a:latin typeface="Times New Roman" pitchFamily="18" charset="0"/>
                <a:cs typeface="Times New Roman" pitchFamily="18" charset="0"/>
              </a:rPr>
              <a:t>Все действия с посылками, заносятся в программу – прибытие посылки, место хранения на стеллаже, выбытие со склада.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547664" y="332656"/>
            <a:ext cx="6609074" cy="648072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lIns="0" anchor="ctr">
            <a:normAutofit fontScale="97500"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Выводы и практические рекомендации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1412776"/>
            <a:ext cx="7812360" cy="68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>
              <a:lnSpc>
                <a:spcPts val="2280"/>
              </a:lnSpc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Роль робота на современных складах — брать на себя задачи, которые слишком сложны или опасны для человека.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2276872"/>
            <a:ext cx="79208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>
              <a:lnSpc>
                <a:spcPct val="120000"/>
              </a:lnSpc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Я постарался создать универсального робота для работы на складе с посылками. </a:t>
            </a:r>
          </a:p>
          <a:p>
            <a:pPr indent="355600" algn="just">
              <a:lnSpc>
                <a:spcPct val="120000"/>
              </a:lnSpc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273050" algn="just">
              <a:lnSpc>
                <a:spcPct val="120000"/>
              </a:lnSpc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связи с этим мой проект может стать неотъемлемой частью склада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маркетплейсов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почты, а так же улучшить процесс хранения и транспортировки  посылок.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2708920"/>
            <a:ext cx="788613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899592" y="1041702"/>
            <a:ext cx="7848872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5349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Мир вокруг нас меняется все более быстрыми темпами. Тем более в технологической части. Робот все чаще используется на складах и в цепочках поставок для ускорения сбора посылок и облегчения условий труда.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5349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Плюсы таких роботов по сравнению с человеком очевидны - робот не устает, всегда находится в хорошем настроении и работает при любых условиях. На складах робот становятся неотъемлемой частью процесса, существенно экономит время человека, а также служит ему помощником. Роботы быстрее и точнее людей справляются с повторяющимися монотонными задачами, такими как сбор, сортировка, упаковка и транспортировка посылок. Автоматизация и оптимизация этих задач позволяет быстрее доставлять посылки конечному потребителю.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1" name="Picture 5" descr="https://avatars.mds.yandex.net/i?id=012c9a2bf8a9e279e527fa78b66be2b2d0eaed06-9842828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437112"/>
            <a:ext cx="3358867" cy="2232248"/>
          </a:xfrm>
          <a:prstGeom prst="rect">
            <a:avLst/>
          </a:prstGeom>
          <a:noFill/>
        </p:spPr>
      </p:pic>
      <p:pic>
        <p:nvPicPr>
          <p:cNvPr id="4103" name="Picture 7" descr="https://www.roboticsbusinessreview.com/wp-content/uploads/2019/10/AdobeStock_18200060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4437112"/>
            <a:ext cx="2944327" cy="2271338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403648" y="188640"/>
            <a:ext cx="6768752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lIns="0" anchor="ctr">
            <a:normAutofit fontScale="90000" lnSpcReduction="10000"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Введение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1403648" y="260649"/>
            <a:ext cx="6696744" cy="504055"/>
          </a:xfrm>
          <a:solidFill>
            <a:schemeClr val="accent3">
              <a:lumMod val="50000"/>
            </a:schemeClr>
          </a:solidFill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темы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Содержимое 2"/>
          <p:cNvSpPr>
            <a:spLocks noGrp="1"/>
          </p:cNvSpPr>
          <p:nvPr>
            <p:ph sz="quarter" idx="12"/>
          </p:nvPr>
        </p:nvSpPr>
        <p:spPr>
          <a:xfrm>
            <a:off x="827584" y="1019177"/>
            <a:ext cx="7920880" cy="1401711"/>
          </a:xfrm>
        </p:spPr>
        <p:txBody>
          <a:bodyPr>
            <a:normAutofit fontScale="92500"/>
          </a:bodyPr>
          <a:lstStyle/>
          <a:p>
            <a:pPr marL="0" indent="355600" algn="just">
              <a:spcBef>
                <a:spcPct val="0"/>
              </a:spcBef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Использование роботов на складе поможет избавить рабочих от монотонных и тяжелых видов работ, а предприятие — от излишних трат на персонал, а так же для того, чтобы повысить производительность и </a:t>
            </a: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снизить риск человеческого фактора до минимума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764A7E-6F08-45E2-AEF3-DE7CD5265DA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403648" y="2636912"/>
            <a:ext cx="6768752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lIns="0" anchor="ctr">
            <a:normAutofit fontScale="90000" lnSpcReduction="10000"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Проблема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331640" y="4581128"/>
            <a:ext cx="6840760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lIns="0" anchor="ctr">
            <a:normAutofit fontScale="90000" lnSpcReduction="10000"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Цель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3501008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3050" algn="just"/>
            <a:r>
              <a:rPr lang="ru-RU" dirty="0" smtClean="0"/>
              <a:t>Сортировки и систематизация посылок  - это трудоемкий, ответственный, тяжелый и монотонный процесс.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 rot="10800000" flipV="1">
            <a:off x="971600" y="5251383"/>
            <a:ext cx="7848872" cy="72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>
              <a:lnSpc>
                <a:spcPct val="114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Разработать автоматизированного робота для работы с посылками на складе.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259632" y="332656"/>
            <a:ext cx="6912768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lIns="0" anchor="ctr">
            <a:normAutofit fontScale="90000" lnSpcReduction="10000"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Задачи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Содержимое 2"/>
          <p:cNvSpPr>
            <a:spLocks noGrp="1"/>
          </p:cNvSpPr>
          <p:nvPr>
            <p:ph sz="quarter" idx="12"/>
          </p:nvPr>
        </p:nvSpPr>
        <p:spPr>
          <a:xfrm>
            <a:off x="755577" y="1124745"/>
            <a:ext cx="7920880" cy="5184576"/>
          </a:xfrm>
        </p:spPr>
        <p:txBody>
          <a:bodyPr>
            <a:normAutofit/>
          </a:bodyPr>
          <a:lstStyle/>
          <a:p>
            <a:pPr indent="219075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Изучить литературу и интернет ресурсы по исследуемой теме;</a:t>
            </a:r>
          </a:p>
          <a:p>
            <a:pPr indent="219075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Изучить какие роботы применяются на складах, в каких процесса они участвуют и какие функции выполняют;</a:t>
            </a:r>
          </a:p>
          <a:p>
            <a:pPr indent="219075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Смоделировать и разработать робота для работы с посылками на складе на базе микроконтроллера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Lego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Mindstorms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EV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3;</a:t>
            </a:r>
          </a:p>
          <a:p>
            <a:pPr indent="219075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Запрограммировать робота в среде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Lego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Mindstorms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EV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3;</a:t>
            </a:r>
          </a:p>
          <a:p>
            <a:pPr indent="219075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Протестировать робота.</a:t>
            </a:r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 smtClean="0"/>
          </a:p>
          <a:p>
            <a:pPr eaLnBrk="1" hangingPunct="1">
              <a:spcBef>
                <a:spcPct val="0"/>
              </a:spcBef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115616" y="836712"/>
            <a:ext cx="6984776" cy="5760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lIns="0" anchor="ctr">
            <a:normAutofit fontScale="75000" lnSpcReduction="20000"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Аналоги существующих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складских роботов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9458" name="Picture 2" descr="https://kravtel-teh.ru/upload/resize_cache/uf/c6c/1100_9999_126bbe8c77e28cb1f18523bdea8105c33/c6c81612b3f07143fb4a2d611f2495f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573016"/>
            <a:ext cx="3456384" cy="289393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899592" y="1556792"/>
            <a:ext cx="38884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Робот-сортировщик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являются ключевым элементов для построения систем для сортировки посылок и комплектации заказов.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abinetsorting thumb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573016"/>
            <a:ext cx="2854325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148064" y="1556792"/>
            <a:ext cx="34918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/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Робот-манипулятор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может захватить посылки с конвейера и поместить их на стеллаж.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Содержимое 2"/>
          <p:cNvSpPr>
            <a:spLocks noGrp="1"/>
          </p:cNvSpPr>
          <p:nvPr>
            <p:ph sz="quarter" idx="12"/>
          </p:nvPr>
        </p:nvSpPr>
        <p:spPr>
          <a:xfrm>
            <a:off x="899592" y="3501008"/>
            <a:ext cx="7704856" cy="1152128"/>
          </a:xfrm>
          <a:ln>
            <a:solidFill>
              <a:srgbClr val="92D05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92500" lnSpcReduction="10000"/>
          </a:bodyPr>
          <a:lstStyle/>
          <a:p>
            <a:pPr eaLnBrk="1" hangingPunct="1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Посылка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может потеряться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или повредится;</a:t>
            </a:r>
          </a:p>
          <a:p>
            <a:pPr eaLnBrk="1" hangingPunct="1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транспортировка посылок трудоемкий, тяжелый, монотонный и небезопасный процесс.</a:t>
            </a:r>
          </a:p>
          <a:p>
            <a:pPr eaLnBrk="1" hangingPunct="1">
              <a:spcBef>
                <a:spcPct val="0"/>
              </a:spcBef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A80F1F2-84C7-4748-AA34-068FC7CFEE13}" type="slidenum">
              <a:rPr lang="en-US" smtClean="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6</a:t>
            </a:fld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6" name="Прямоугольник 7"/>
          <p:cNvSpPr>
            <a:spLocks noChangeArrowheads="1"/>
          </p:cNvSpPr>
          <p:nvPr/>
        </p:nvSpPr>
        <p:spPr bwMode="auto">
          <a:xfrm>
            <a:off x="827584" y="476673"/>
            <a:ext cx="309634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рамках исследования и подготовки проекта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я узнал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основные  принципы работы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 складах с посылками. Я выявил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следующие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проблемы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7" name="Прямоугольник 8"/>
          <p:cNvSpPr>
            <a:spLocks noChangeArrowheads="1"/>
          </p:cNvSpPr>
          <p:nvPr/>
        </p:nvSpPr>
        <p:spPr bwMode="auto">
          <a:xfrm>
            <a:off x="899592" y="5157192"/>
            <a:ext cx="77048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Я решили  объединить  самые лучшие функции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робота-сортировщика и робота-манипулятора в одно целое!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Picture 4" descr="Компания inVia Robotics привлекла $20 млн инвестиций на развитие складских робо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620688"/>
            <a:ext cx="4396812" cy="2592288"/>
          </a:xfrm>
          <a:prstGeom prst="rect">
            <a:avLst/>
          </a:prstGeom>
          <a:noFill/>
        </p:spPr>
      </p:pic>
      <p:sp>
        <p:nvSpPr>
          <p:cNvPr id="14342" name="AutoShape 6" descr="https://sc04.alicdn.com/kf/U6b5ec30167ea449a8da0e3e522bf619b5/1511289964/U6b5ec30167ea449a8da0e3e522bf619b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39752" y="404665"/>
            <a:ext cx="4896544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Я изобрел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складского робота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161092"/>
            <a:ext cx="3024336" cy="5074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124744"/>
            <a:ext cx="3566328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1547664" y="260648"/>
            <a:ext cx="6624736" cy="576064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lIns="0" anchor="ctr">
            <a:normAutofit fontScale="90000" lnSpcReduction="10000"/>
          </a:bodyPr>
          <a:lstStyle/>
          <a:p>
            <a:pPr algn="ctr">
              <a:lnSpc>
                <a:spcPct val="90000"/>
              </a:lnSpc>
              <a:defRPr/>
            </a:pP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Состав используемых компонентов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defRPr/>
            </a:pPr>
            <a:endParaRPr lang="ru-RU" sz="2000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Содержимое 2"/>
          <p:cNvSpPr>
            <a:spLocks noGrp="1"/>
          </p:cNvSpPr>
          <p:nvPr>
            <p:ph sz="quarter" idx="12"/>
          </p:nvPr>
        </p:nvSpPr>
        <p:spPr>
          <a:xfrm>
            <a:off x="971600" y="908720"/>
            <a:ext cx="5266159" cy="2792660"/>
          </a:xfrm>
        </p:spPr>
        <p:txBody>
          <a:bodyPr>
            <a:normAutofit fontScale="32500" lnSpcReduction="20000"/>
          </a:bodyPr>
          <a:lstStyle/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ru-RU" dirty="0" smtClean="0"/>
          </a:p>
          <a:p>
            <a:pPr marL="82550" indent="368300" algn="just" eaLnBrk="1" hangingPunct="1">
              <a:lnSpc>
                <a:spcPct val="134000"/>
              </a:lnSpc>
              <a:spcBef>
                <a:spcPct val="0"/>
              </a:spcBef>
              <a:buNone/>
              <a:defRPr/>
            </a:pP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1. Микроконтроллер </a:t>
            </a:r>
            <a:r>
              <a:rPr lang="en-US" sz="6200" dirty="0" smtClean="0">
                <a:latin typeface="Times New Roman" pitchFamily="18" charset="0"/>
                <a:cs typeface="Times New Roman" pitchFamily="18" charset="0"/>
              </a:rPr>
              <a:t>EV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3 (далее- М</a:t>
            </a:r>
            <a:r>
              <a:rPr lang="en-US" sz="6200" dirty="0" smtClean="0">
                <a:latin typeface="Times New Roman" pitchFamily="18" charset="0"/>
                <a:cs typeface="Times New Roman" pitchFamily="18" charset="0"/>
              </a:rPr>
              <a:t>EV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3) позволяет контролировать моторы, собирать данные с различных датчиков, вычислять необходимы параметры и данные. В проекте М</a:t>
            </a:r>
            <a:r>
              <a:rPr lang="en-US" sz="6200" dirty="0" smtClean="0">
                <a:latin typeface="Times New Roman" pitchFamily="18" charset="0"/>
                <a:cs typeface="Times New Roman" pitchFamily="18" charset="0"/>
              </a:rPr>
              <a:t>EV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3 производит основные вычисления по схеме процессов, систематизацию полученных данных и является сердцем робота.</a:t>
            </a:r>
            <a:endParaRPr lang="ru-RU" sz="6200" dirty="0" smtClean="0"/>
          </a:p>
        </p:txBody>
      </p:sp>
      <p:pic>
        <p:nvPicPr>
          <p:cNvPr id="1025" name="Picture 1" descr="D:\ПРоектная работа\Кванториум 2024\Почта\МайБот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196752"/>
            <a:ext cx="2344135" cy="1728192"/>
          </a:xfrm>
          <a:prstGeom prst="rect">
            <a:avLst/>
          </a:prstGeom>
          <a:noFill/>
        </p:spPr>
      </p:pic>
      <p:pic>
        <p:nvPicPr>
          <p:cNvPr id="1026" name="Picture 2" descr="D:\ПРоектная работа\Кванториум 2024\Почта\МайБот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3501008"/>
            <a:ext cx="2991726" cy="288032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971600" y="3861048"/>
            <a:ext cx="46805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305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Большие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сервоматоры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EV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 необходимы для движения робота и для подъема тележки.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71600" y="5229200"/>
            <a:ext cx="47160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Прочие побочные детали и механизмы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Lego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Mindstorms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EV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259632" y="188641"/>
            <a:ext cx="6840760" cy="72008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lIns="0" anchor="ctr">
            <a:normAutofit fontScale="97500"/>
          </a:bodyPr>
          <a:lstStyle/>
          <a:p>
            <a:pPr algn="ctr">
              <a:lnSpc>
                <a:spcPct val="90000"/>
              </a:lnSpc>
              <a:defRPr/>
            </a:pP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Принципы работы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складского робота 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defRPr/>
            </a:pPr>
            <a:endParaRPr lang="ru-RU" sz="2000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052736"/>
            <a:ext cx="8136904" cy="4653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>
              <a:lnSpc>
                <a:spcPct val="114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Робот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подъезжает к посылками, автоматически загружает их в свою тележку. Сканирует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QR-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код на посылке, где собрана информация о ней:</a:t>
            </a:r>
          </a:p>
          <a:p>
            <a:pPr lvl="0">
              <a:lnSpc>
                <a:spcPct val="114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Пункт назначения;</a:t>
            </a:r>
          </a:p>
          <a:p>
            <a:pPr lvl="0">
              <a:lnSpc>
                <a:spcPct val="114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Срочность доставки;</a:t>
            </a:r>
          </a:p>
          <a:p>
            <a:pPr lvl="0">
              <a:lnSpc>
                <a:spcPct val="114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Хрупкая или нет;</a:t>
            </a:r>
          </a:p>
          <a:p>
            <a:pPr lvl="0">
              <a:lnSpc>
                <a:spcPct val="114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Вес посылки.</a:t>
            </a:r>
          </a:p>
          <a:p>
            <a:pPr indent="355600">
              <a:lnSpc>
                <a:spcPct val="114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Проанализировав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информацию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сортирует их на «Умные стеллажи». Если посылка тяжелая по весу и габаритная, то она помещается на нижние полки. Все посылки в один пункт назначения хранятся в одной ячейке стеллажа. Если на стеллаже закончилось место, полка загорается красным цветом, что означает отсутствие свободных мест. Зеленый цвет стеллажа, говорит о наличии свободного места.</a:t>
            </a:r>
          </a:p>
          <a:p>
            <a:pPr indent="355600">
              <a:lnSpc>
                <a:spcPct val="114000"/>
              </a:lnSpc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1">
      <a:dk1>
        <a:sysClr val="windowText" lastClr="000000"/>
      </a:dk1>
      <a:lt1>
        <a:sysClr val="window" lastClr="FFFFFF"/>
      </a:lt1>
      <a:dk2>
        <a:srgbClr val="A6D0DE"/>
      </a:dk2>
      <a:lt2>
        <a:srgbClr val="A2B5E2"/>
      </a:lt2>
      <a:accent1>
        <a:srgbClr val="3D8DA9"/>
      </a:accent1>
      <a:accent2>
        <a:srgbClr val="92D050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343</TotalTime>
  <Words>584</Words>
  <Application>Microsoft Office PowerPoint</Application>
  <PresentationFormat>Экран (4:3)</PresentationFormat>
  <Paragraphs>60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Слайд 1</vt:lpstr>
      <vt:lpstr>Слайд 2</vt:lpstr>
      <vt:lpstr>Актуальность темы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37</cp:revision>
  <dcterms:created xsi:type="dcterms:W3CDTF">2024-03-06T17:23:50Z</dcterms:created>
  <dcterms:modified xsi:type="dcterms:W3CDTF">2024-03-10T16:10:39Z</dcterms:modified>
</cp:coreProperties>
</file>