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3"/>
  </p:notesMasterIdLst>
  <p:sldIdLst>
    <p:sldId id="258" r:id="rId2"/>
    <p:sldId id="259" r:id="rId3"/>
    <p:sldId id="276" r:id="rId4"/>
    <p:sldId id="279" r:id="rId5"/>
    <p:sldId id="280" r:id="rId6"/>
    <p:sldId id="281" r:id="rId7"/>
    <p:sldId id="273" r:id="rId8"/>
    <p:sldId id="285" r:id="rId9"/>
    <p:sldId id="286" r:id="rId10"/>
    <p:sldId id="289" r:id="rId11"/>
    <p:sldId id="288" r:id="rId12"/>
    <p:sldId id="290" r:id="rId13"/>
    <p:sldId id="291" r:id="rId14"/>
    <p:sldId id="322" r:id="rId15"/>
    <p:sldId id="324" r:id="rId16"/>
    <p:sldId id="325" r:id="rId17"/>
    <p:sldId id="329" r:id="rId18"/>
    <p:sldId id="318" r:id="rId19"/>
    <p:sldId id="334" r:id="rId20"/>
    <p:sldId id="333" r:id="rId21"/>
    <p:sldId id="271" r:id="rId22"/>
  </p:sldIdLst>
  <p:sldSz cx="9144000" cy="5143500" type="screen16x9"/>
  <p:notesSz cx="6858000" cy="9144000"/>
  <p:embeddedFontLst>
    <p:embeddedFont>
      <p:font typeface="Montserrat" panose="020B0604020202020204" charset="0"/>
      <p:regular r:id="rId24"/>
      <p:bold r:id="rId25"/>
      <p:italic r:id="rId26"/>
      <p:boldItalic r:id="rId27"/>
    </p:embeddedFont>
    <p:embeddedFont>
      <p:font typeface="Montserrat Black" panose="020B0604020202020204" charset="0"/>
      <p:bold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4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F01"/>
    <a:srgbClr val="FF11CC"/>
    <a:srgbClr val="B9DFFF"/>
    <a:srgbClr val="F3F9FF"/>
    <a:srgbClr val="B9BCFF"/>
    <a:srgbClr val="CCC8FC"/>
    <a:srgbClr val="07009A"/>
    <a:srgbClr val="CCCCF8"/>
    <a:srgbClr val="CDC5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>
        <p:guide orient="horz" pos="164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07-40B0-B296-CA6B526D2E9C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DB07-40B0-B296-CA6B526D2E9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B07-40B0-B296-CA6B526D2E9C}"/>
              </c:ext>
            </c:extLst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DB07-40B0-B296-CA6B526D2E9C}"/>
              </c:ext>
            </c:extLst>
          </c:dPt>
          <c:dPt>
            <c:idx val="4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B07-40B0-B296-CA6B526D2E9C}"/>
              </c:ext>
            </c:extLst>
          </c:dPt>
          <c:dPt>
            <c:idx val="5"/>
            <c:bubble3D val="0"/>
            <c:spPr>
              <a:solidFill>
                <a:srgbClr val="FF11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DB07-40B0-B296-CA6B526D2E9C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DB07-40B0-B296-CA6B526D2E9C}"/>
              </c:ext>
            </c:extLst>
          </c:dPt>
          <c:dPt>
            <c:idx val="7"/>
            <c:bubble3D val="0"/>
            <c:spPr>
              <a:solidFill>
                <a:srgbClr val="C9FF0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B07-40B0-B296-CA6B526D2E9C}"/>
              </c:ext>
            </c:extLst>
          </c:dPt>
          <c:cat>
            <c:strRef>
              <c:f>Лист1!$A$2:$A$9</c:f>
              <c:strCache>
                <c:ptCount val="8"/>
                <c:pt idx="0">
                  <c:v>Сложное управление домом</c:v>
                </c:pt>
                <c:pt idx="1">
                  <c:v>Много обязанностей</c:v>
                </c:pt>
                <c:pt idx="2">
                  <c:v>Повышенные счета</c:v>
                </c:pt>
                <c:pt idx="3">
                  <c:v>Забытые ключи</c:v>
                </c:pt>
                <c:pt idx="4">
                  <c:v>другое</c:v>
                </c:pt>
                <c:pt idx="5">
                  <c:v>Кушаю</c:v>
                </c:pt>
                <c:pt idx="6">
                  <c:v>Нехватка времени</c:v>
                </c:pt>
                <c:pt idx="7">
                  <c:v>скука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23</c:v>
                </c:pt>
                <c:pt idx="1">
                  <c:v>30</c:v>
                </c:pt>
                <c:pt idx="2">
                  <c:v>17</c:v>
                </c:pt>
                <c:pt idx="3">
                  <c:v>20</c:v>
                </c:pt>
                <c:pt idx="4">
                  <c:v>5</c:v>
                </c:pt>
                <c:pt idx="5">
                  <c:v>7</c:v>
                </c:pt>
                <c:pt idx="6">
                  <c:v>14</c:v>
                </c:pt>
                <c:pt idx="7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07-40B0-B296-CA6B526D2E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 dirty="0"/>
              <a:t>Размеры </a:t>
            </a:r>
            <a:r>
              <a:rPr lang="ru-RU" dirty="0" smtClean="0"/>
              <a:t>умного дома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Размеры робота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E09-4EEA-8FDC-7941E2DDCC8B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09-4EEA-8FDC-7941E2DDCC8B}"/>
              </c:ext>
            </c:extLst>
          </c:dPt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Понравились</c:v>
                </c:pt>
                <c:pt idx="1">
                  <c:v>Не понравились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09-4EEA-8FDC-7941E2DDCC8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1676935038379244"/>
          <c:y val="0.54204887957904291"/>
          <c:w val="0.38323064961620751"/>
          <c:h val="0.43118218501171346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 dirty="0" smtClean="0"/>
              <a:t>Автоматизация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Размеры робота</c:v>
                </c:pt>
              </c:strCache>
            </c:strRef>
          </c:tx>
          <c:spPr>
            <a:solidFill>
              <a:schemeClr val="accent4"/>
            </a:solidFill>
          </c:spPr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A9-4C7D-8456-D11969A96204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4A9-4C7D-8456-D11969A96204}"/>
              </c:ext>
            </c:extLst>
          </c:dPt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Понравилась</c:v>
                </c:pt>
                <c:pt idx="1">
                  <c:v>Не понравилась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A9-4C7D-8456-D11969A9620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1676935038379244"/>
          <c:y val="0.54204887957904291"/>
          <c:w val="0.38323064961620751"/>
          <c:h val="0.43118218501171346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 dirty="0"/>
              <a:t>Управление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Размеры робота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7E-4C7E-9F27-6D49353FAE38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7E-4C7E-9F27-6D49353FAE38}"/>
              </c:ext>
            </c:extLst>
          </c:dPt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Понравилось</c:v>
                </c:pt>
                <c:pt idx="1">
                  <c:v>Не понравилось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7E-4C7E-9F27-6D49353FAE3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1676935038379244"/>
          <c:y val="0.54204887957904291"/>
          <c:w val="0.38323064961620751"/>
          <c:h val="0.43118218501171346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 dirty="0" smtClean="0"/>
              <a:t>Упрощение жизни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Размеры робота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196-4805-84D9-86587C071FB7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196-4805-84D9-86587C071FB7}"/>
              </c:ext>
            </c:extLst>
          </c:dPt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Понравились</c:v>
                </c:pt>
                <c:pt idx="1">
                  <c:v>Не понравились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96-4805-84D9-86587C071FB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1676935038379244"/>
          <c:y val="0.54204887957904291"/>
          <c:w val="0.38323064961620751"/>
          <c:h val="0.43118218501171346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 sz="1400" dirty="0"/>
              <a:t>Ответы</a:t>
            </a:r>
            <a:r>
              <a:rPr lang="ru-RU" sz="1400" baseline="0" dirty="0"/>
              <a:t> на вопросы</a:t>
            </a:r>
            <a:endParaRPr lang="ru-RU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283936088353778"/>
          <c:y val="0.49548269373185022"/>
          <c:w val="0.281050106368533"/>
          <c:h val="0.380971664141883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Размеры робота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44-4D8F-AADA-C7B107B4C385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44-4D8F-AADA-C7B107B4C385}"/>
              </c:ext>
            </c:extLst>
          </c:dPt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Понравились</c:v>
                </c:pt>
                <c:pt idx="1">
                  <c:v>Не понравились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44-4D8F-AADA-C7B107B4C38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1676935038379244"/>
          <c:y val="0.54204887957904291"/>
          <c:w val="0.38323064961620751"/>
          <c:h val="0.43118218501171346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eac62386b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eac62386b_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3eac62386b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3eac62386b_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5503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3eac62386b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3eac62386b_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6135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3eac62386b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3eac62386b_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5449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3eac62386b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3eac62386b_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5747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9149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3" name="Google Shape;28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58520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3" name="Google Shape;293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8169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0" name="Google Shape;34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18859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20339405fa5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8" name="Google Shape;348;g20339405fa5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0471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0" name="Google Shape;34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2074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eac6238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3eac6238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0" name="Google Shape;34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1396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3eac62386b_1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3eac62386b_1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eac62386b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eac62386b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569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eac62386b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eac62386b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7770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3eac62386b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3eac62386b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2331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3eac62386b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3eac62386b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2186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3eac62386b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3eac62386b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7835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3eac62386b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3eac62386b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6735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3eac62386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3eac62386b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8509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266700" y="266700"/>
            <a:ext cx="8629800" cy="460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80;p15"/>
          <p:cNvSpPr txBox="1"/>
          <p:nvPr/>
        </p:nvSpPr>
        <p:spPr>
          <a:xfrm>
            <a:off x="3074094" y="2543786"/>
            <a:ext cx="2149565" cy="1518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mtClean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Шлямин </a:t>
            </a:r>
            <a:r>
              <a:rPr lang="ru-RU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Евгений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Перекин</a:t>
            </a:r>
            <a:r>
              <a:rPr lang="ru-RU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Михаил</a:t>
            </a:r>
            <a:endParaRPr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202</a:t>
            </a:r>
            <a:r>
              <a:rPr lang="en-US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4</a:t>
            </a:r>
            <a:r>
              <a:rPr lang="ru-RU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г</a:t>
            </a:r>
            <a:endParaRPr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3">
            <a:alphaModFix/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43636" t="5187" r="3420" b="4746"/>
          <a:stretch/>
        </p:blipFill>
        <p:spPr>
          <a:xfrm>
            <a:off x="266700" y="266700"/>
            <a:ext cx="2723226" cy="4632524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5"/>
          <p:cNvSpPr/>
          <p:nvPr/>
        </p:nvSpPr>
        <p:spPr>
          <a:xfrm>
            <a:off x="1612150" y="460600"/>
            <a:ext cx="7017300" cy="12786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1715009" y="647709"/>
            <a:ext cx="7017300" cy="12786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5"/>
          <p:cNvSpPr txBox="1"/>
          <p:nvPr/>
        </p:nvSpPr>
        <p:spPr>
          <a:xfrm>
            <a:off x="3181714" y="647709"/>
            <a:ext cx="4083890" cy="12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400" dirty="0" smtClean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</a:rPr>
              <a:t>“</a:t>
            </a:r>
            <a:r>
              <a:rPr lang="ru-RU" sz="2400" dirty="0" smtClean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</a:rPr>
              <a:t>Макет </a:t>
            </a:r>
            <a:r>
              <a:rPr lang="ru-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</a:rPr>
              <a:t>умного </a:t>
            </a:r>
            <a:r>
              <a:rPr lang="ru-RU" sz="2400" dirty="0" smtClean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</a:rPr>
              <a:t>дома</a:t>
            </a:r>
            <a:r>
              <a:rPr lang="en-US" sz="2400" dirty="0" smtClean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”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4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4"/>
          <p:cNvSpPr txBox="1">
            <a:spLocks noGrp="1"/>
          </p:cNvSpPr>
          <p:nvPr>
            <p:ph type="title"/>
          </p:nvPr>
        </p:nvSpPr>
        <p:spPr>
          <a:xfrm>
            <a:off x="1128066" y="462275"/>
            <a:ext cx="3992417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Техническое задание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83" name="Google Shape;183;p24"/>
          <p:cNvSpPr txBox="1"/>
          <p:nvPr/>
        </p:nvSpPr>
        <p:spPr>
          <a:xfrm>
            <a:off x="200025" y="1297329"/>
            <a:ext cx="3549724" cy="365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Основная цель:</a:t>
            </a:r>
            <a:endParaRPr lang="ru-RU" sz="20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Создание макета умного дома, решающего проблему сложности в бытовых вопросах целевой аудитории.</a:t>
            </a:r>
            <a:endParaRPr lang="ru-RU" sz="18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86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" name="Google Shape;183;p24">
            <a:extLst>
              <a:ext uri="{FF2B5EF4-FFF2-40B4-BE49-F238E27FC236}">
                <a16:creationId xmlns:a16="http://schemas.microsoft.com/office/drawing/2014/main" id="{439A7B82-8CC9-42D4-B038-D8B4AE0D35A4}"/>
              </a:ext>
            </a:extLst>
          </p:cNvPr>
          <p:cNvSpPr txBox="1"/>
          <p:nvPr/>
        </p:nvSpPr>
        <p:spPr>
          <a:xfrm>
            <a:off x="4569029" y="1604354"/>
            <a:ext cx="3853543" cy="1762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 lnSpcReduction="10000"/>
          </a:bodyPr>
          <a:lstStyle/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Задачи:</a:t>
            </a:r>
          </a:p>
          <a:p>
            <a:pPr marL="171450" lvl="0" indent="-171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Разработать</a:t>
            </a:r>
            <a:r>
              <a:rPr lang="en-US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200" dirty="0" err="1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-бота</a:t>
            </a:r>
            <a:r>
              <a:rPr lang="en-US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171450" lvl="0" indent="-171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Создание системы голосового управления </a:t>
            </a: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lvl="0" indent="-171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Разработать модель корпуса устройства средствами программы </a:t>
            </a:r>
            <a:r>
              <a:rPr lang="en-US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CorelDraw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59383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4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4"/>
          <p:cNvSpPr txBox="1">
            <a:spLocks noGrp="1"/>
          </p:cNvSpPr>
          <p:nvPr>
            <p:ph type="title"/>
          </p:nvPr>
        </p:nvSpPr>
        <p:spPr>
          <a:xfrm>
            <a:off x="1048873" y="462275"/>
            <a:ext cx="3979354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Техническое задание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83" name="Google Shape;183;p24"/>
          <p:cNvSpPr txBox="1"/>
          <p:nvPr/>
        </p:nvSpPr>
        <p:spPr>
          <a:xfrm>
            <a:off x="200025" y="1297329"/>
            <a:ext cx="3545277" cy="365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Задачи:</a:t>
            </a:r>
            <a:endParaRPr lang="ru-RU" sz="20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2">
              <a:lnSpc>
                <a:spcPct val="115000"/>
              </a:lnSpc>
              <a:spcBef>
                <a:spcPts val="1200"/>
              </a:spcBef>
            </a:pPr>
            <a:r>
              <a:rPr lang="ru-RU" sz="1100" dirty="0" err="1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бот</a:t>
            </a:r>
            <a:r>
              <a:rPr lang="en-US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lang="en-US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Изучить язык программирования </a:t>
            </a:r>
            <a:r>
              <a:rPr lang="en-US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Python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lang="en-US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Реализовать 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связь элементов умного дома.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Разработать логику сигналов для удобной передачи данных управления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Разработать логику </a:t>
            </a:r>
            <a:r>
              <a:rPr lang="ru-RU" sz="1100" dirty="0" err="1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-бота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86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" name="Google Shape;183;p24">
            <a:extLst>
              <a:ext uri="{FF2B5EF4-FFF2-40B4-BE49-F238E27FC236}">
                <a16:creationId xmlns:a16="http://schemas.microsoft.com/office/drawing/2014/main" id="{439A7B82-8CC9-42D4-B038-D8B4AE0D35A4}"/>
              </a:ext>
            </a:extLst>
          </p:cNvPr>
          <p:cNvSpPr txBox="1"/>
          <p:nvPr/>
        </p:nvSpPr>
        <p:spPr>
          <a:xfrm>
            <a:off x="4121753" y="1643858"/>
            <a:ext cx="3853543" cy="6549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lvl="2">
              <a:lnSpc>
                <a:spcPct val="115000"/>
              </a:lnSpc>
              <a:spcBef>
                <a:spcPts val="1200"/>
              </a:spcBef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Голосовое управление</a:t>
            </a:r>
            <a:r>
              <a:rPr lang="en-US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Изучить модель </a:t>
            </a:r>
            <a:r>
              <a:rPr lang="en-US" sz="1100" dirty="0" err="1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vosk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lang="en-US" sz="1100" dirty="0" smtClean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Подобрать подходящую модель </a:t>
            </a:r>
            <a:r>
              <a:rPr lang="en-US" sz="1100" dirty="0" err="1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vosk</a:t>
            </a:r>
            <a:r>
              <a:rPr lang="en-US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Создать список команд.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Интегрировать 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голосовое управление в 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проект.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07433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4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4"/>
          <p:cNvSpPr txBox="1">
            <a:spLocks noGrp="1"/>
          </p:cNvSpPr>
          <p:nvPr>
            <p:ph type="title"/>
          </p:nvPr>
        </p:nvSpPr>
        <p:spPr>
          <a:xfrm>
            <a:off x="1012950" y="462275"/>
            <a:ext cx="40512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Техническое задание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83" name="Google Shape;183;p24"/>
          <p:cNvSpPr txBox="1"/>
          <p:nvPr/>
        </p:nvSpPr>
        <p:spPr>
          <a:xfrm>
            <a:off x="200025" y="1297329"/>
            <a:ext cx="3611087" cy="368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 fontScale="92500" lnSpcReduction="20000"/>
          </a:bodyPr>
          <a:lstStyle/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Задачи:</a:t>
            </a:r>
            <a:endParaRPr lang="ru-RU" sz="20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Подсветка в спальне и основное освещение в детской: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Разработать систему управления освещением для каждой комнаты.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Интегрировать с умным контроллером для удаленного управления.</a:t>
            </a:r>
          </a:p>
          <a:p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Полив в оранжерее: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Создать автоматическую систему полива с учетом влажности почвы.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Управлять через </a:t>
            </a:r>
            <a:r>
              <a:rPr lang="ru-RU" sz="1300" dirty="0" err="1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телеграм</a:t>
            </a:r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-бот для удобного контроля.</a:t>
            </a:r>
          </a:p>
          <a:p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Рулонные шторы в гостиной: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Установить умные шторы с автоматическим управлением.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Интегрировать с датчиками освещенности для реакции на уровень света.</a:t>
            </a:r>
          </a:p>
          <a:p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Открытие дверей между </a:t>
            </a:r>
            <a:r>
              <a:rPr lang="ru-RU" sz="13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комнатами</a:t>
            </a:r>
            <a:r>
              <a:rPr lang="en-US" sz="13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:</a:t>
            </a:r>
            <a:endParaRPr lang="ru-RU" sz="1300" dirty="0" smtClean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Создать механизм автоматического открывания дверей.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Программировать </a:t>
            </a:r>
            <a:r>
              <a:rPr lang="ru-RU" sz="13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через умный контроллер для установки расписания.</a:t>
            </a: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" name="Google Shape;183;p24">
            <a:extLst>
              <a:ext uri="{FF2B5EF4-FFF2-40B4-BE49-F238E27FC236}">
                <a16:creationId xmlns:a16="http://schemas.microsoft.com/office/drawing/2014/main" id="{439A7B82-8CC9-42D4-B038-D8B4AE0D35A4}"/>
              </a:ext>
            </a:extLst>
          </p:cNvPr>
          <p:cNvSpPr txBox="1"/>
          <p:nvPr/>
        </p:nvSpPr>
        <p:spPr>
          <a:xfrm>
            <a:off x="3879669" y="1489166"/>
            <a:ext cx="3853543" cy="6549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marL="171450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Адаптировать систему под разные возрастные группы.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Выбрать и приобрести все необходимые компоненты, а также максимально снизить стоимость устройства путем выбора более дешевых, но качественных аналогов дорогих компонентов.</a:t>
            </a:r>
          </a:p>
          <a:p>
            <a:pPr marL="171450" lvl="0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Провести тесты системы и устройства.</a:t>
            </a:r>
          </a:p>
        </p:txBody>
      </p:sp>
    </p:spTree>
    <p:extLst>
      <p:ext uri="{BB962C8B-B14F-4D97-AF65-F5344CB8AC3E}">
        <p14:creationId xmlns:p14="http://schemas.microsoft.com/office/powerpoint/2010/main" val="218614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4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4"/>
          <p:cNvSpPr txBox="1">
            <a:spLocks noGrp="1"/>
          </p:cNvSpPr>
          <p:nvPr>
            <p:ph type="title"/>
          </p:nvPr>
        </p:nvSpPr>
        <p:spPr>
          <a:xfrm>
            <a:off x="1098675" y="462275"/>
            <a:ext cx="40512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Техническое задание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83" name="Google Shape;183;p24"/>
          <p:cNvSpPr txBox="1"/>
          <p:nvPr/>
        </p:nvSpPr>
        <p:spPr>
          <a:xfrm>
            <a:off x="200025" y="1226655"/>
            <a:ext cx="3617075" cy="365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lvl="0">
              <a:lnSpc>
                <a:spcPct val="115000"/>
              </a:lnSpc>
              <a:spcBef>
                <a:spcPts val="1200"/>
              </a:spcBef>
            </a:pPr>
            <a:r>
              <a:rPr lang="ru-RU" sz="2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Ожидаемые результаты</a:t>
            </a:r>
            <a:r>
              <a:rPr lang="en-US" sz="2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ru-RU" sz="2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 Улучшенное взаимодействие с умным домом через функции </a:t>
            </a:r>
            <a:r>
              <a:rPr lang="ru-RU" sz="1100" dirty="0" err="1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-бота для комфортного и удобного управления.</a:t>
            </a: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2. Расширение возможностей бота для включения и выключения устройств, 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изменения 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параметров освещения и температуры.</a:t>
            </a: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3. Интеграция системы управления домом с </a:t>
            </a:r>
            <a:r>
              <a:rPr lang="ru-RU" sz="1100" dirty="0" err="1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-ботом для мониторинга и управления безопасностью и ресурсами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" name="Google Shape;183;p24">
            <a:extLst>
              <a:ext uri="{FF2B5EF4-FFF2-40B4-BE49-F238E27FC236}">
                <a16:creationId xmlns:a16="http://schemas.microsoft.com/office/drawing/2014/main" id="{439A7B82-8CC9-42D4-B038-D8B4AE0D35A4}"/>
              </a:ext>
            </a:extLst>
          </p:cNvPr>
          <p:cNvSpPr txBox="1"/>
          <p:nvPr/>
        </p:nvSpPr>
        <p:spPr>
          <a:xfrm>
            <a:off x="4255444" y="1678057"/>
            <a:ext cx="3853543" cy="3961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4. Разработка интерфейса бота с учетом легкости в использовании и интуитивной навигации для пользователей.</a:t>
            </a: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5. Создание персонализированных команд и сценариев для управления различными аспектами умного дома через бота.</a:t>
            </a: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6. Обеспечение возможности дистанционного управления умным домом через мобильное устройство с помощью </a:t>
            </a:r>
            <a:r>
              <a:rPr lang="ru-RU" sz="1100" dirty="0" err="1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-бота.</a:t>
            </a:r>
          </a:p>
          <a:p>
            <a:pPr marL="171450" lvl="2" indent="-17145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7. 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Постоянное обновление и поддержка бота для интеграции новых устройств и функций умного дома.</a:t>
            </a: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66407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0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20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0"/>
          <p:cNvSpPr txBox="1">
            <a:spLocks noGrp="1"/>
          </p:cNvSpPr>
          <p:nvPr>
            <p:ph type="title"/>
          </p:nvPr>
        </p:nvSpPr>
        <p:spPr>
          <a:xfrm>
            <a:off x="1461169" y="462275"/>
            <a:ext cx="332621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-RU" sz="2400" dirty="0" smtClean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Алгоритм работы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69" name="Google Shape;269;p20"/>
          <p:cNvSpPr txBox="1"/>
          <p:nvPr/>
        </p:nvSpPr>
        <p:spPr>
          <a:xfrm>
            <a:off x="317399" y="1244419"/>
            <a:ext cx="7948701" cy="3708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 lnSpcReduction="10000"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99099"/>
              <a:buFont typeface="Arial"/>
              <a:buNone/>
            </a:pPr>
            <a:r>
              <a:rPr lang="ru-RU" sz="1200" b="1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Алгоритм работы работа:</a:t>
            </a:r>
            <a:endParaRPr sz="1200" b="1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AutoNum type="romanUcPeriod"/>
            </a:pPr>
            <a:r>
              <a:rPr lang="ru-RU" sz="1100" b="1" i="0" u="none" strike="noStrike" cap="none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Работа </a:t>
            </a:r>
            <a:r>
              <a:rPr lang="ru-RU" sz="1100" b="1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с пользователем</a:t>
            </a:r>
            <a:r>
              <a:rPr lang="ru-RU" sz="1100" b="1" i="0" u="none" strike="noStrike" cap="none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R="0" lvl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1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Управление с использованием голоса</a:t>
            </a:r>
            <a:r>
              <a:rPr lang="en-US" sz="1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ru-RU" sz="1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в доме расположены устройства для прослушивания аудио и распознавания голосовых команд. </a:t>
            </a:r>
            <a:endParaRPr sz="10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</a:pPr>
            <a:r>
              <a:rPr lang="ru-RU" sz="1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Подсветка в спальне: </a:t>
            </a:r>
            <a:r>
              <a:rPr lang="ru-RU" sz="10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В комнате установлена система основного освещения, которая автоматически включается при определенных показаниях датчика освещенности придомовой территории. Обеспечивается благодаря адресной светодиодной </a:t>
            </a:r>
            <a:r>
              <a:rPr lang="en-US" sz="10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led </a:t>
            </a:r>
            <a:r>
              <a:rPr lang="ru-RU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ленты</a:t>
            </a:r>
            <a:r>
              <a:rPr lang="en-US" sz="10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  <a:endParaRPr lang="ru-RU" sz="10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ru-RU" sz="1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Полив в оранжерее</a:t>
            </a:r>
            <a:r>
              <a:rPr lang="en-US" sz="1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:</a:t>
            </a:r>
            <a:r>
              <a:rPr lang="ru-RU" sz="1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Автоматизированная система полива в оранжерее контролирует влажность почвы и поддерживает оптимальный режим полива для заранее заданных </a:t>
            </a:r>
            <a:r>
              <a:rPr lang="ru-RU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растений.</a:t>
            </a:r>
            <a:r>
              <a:rPr lang="ru-RU" sz="10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Так же есть возможность управления через </a:t>
            </a:r>
            <a:r>
              <a:rPr lang="ru-RU" sz="1000" dirty="0" err="1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Телеграм</a:t>
            </a:r>
            <a:r>
              <a:rPr lang="ru-RU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 бота. Обеспечивается </a:t>
            </a:r>
            <a:r>
              <a:rPr lang="ru-RU" sz="10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благодаря </a:t>
            </a:r>
            <a:r>
              <a:rPr lang="ru-RU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водной помпе</a:t>
            </a:r>
            <a:r>
              <a:rPr lang="en-US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,</a:t>
            </a:r>
            <a:r>
              <a:rPr lang="ru-RU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 качающей воду</a:t>
            </a:r>
            <a:r>
              <a:rPr lang="en-US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  <a:endParaRPr lang="en-US" sz="10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</a:pPr>
            <a:r>
              <a:rPr lang="ru-RU" sz="1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Рулонные шторы в гостиной: </a:t>
            </a:r>
            <a:r>
              <a:rPr lang="ru-RU" sz="10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Шторы в гостиной управляются с помощью умной системы, которая реагирует на изменения освещения на улице, 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автоматически</a:t>
            </a:r>
            <a:r>
              <a:rPr lang="ru-RU" sz="10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 открывая и закрывая шторы для поддержания комфортного уровня освещения в помещении</a:t>
            </a:r>
            <a:r>
              <a:rPr lang="ru-RU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</a:p>
          <a:p>
            <a:pPr lvl="0">
              <a:lnSpc>
                <a:spcPct val="115000"/>
              </a:lnSpc>
              <a:spcBef>
                <a:spcPts val="1200"/>
              </a:spcBef>
            </a:pPr>
            <a:r>
              <a:rPr lang="ru-RU" sz="10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  <a:endParaRPr lang="en-US" sz="10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800" b="1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8108"/>
              <a:buFont typeface="Arial"/>
              <a:buNone/>
            </a:pPr>
            <a:endParaRPr sz="1100" b="1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72796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2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2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2"/>
          <p:cNvSpPr txBox="1">
            <a:spLocks noGrp="1"/>
          </p:cNvSpPr>
          <p:nvPr>
            <p:ph type="title"/>
          </p:nvPr>
        </p:nvSpPr>
        <p:spPr>
          <a:xfrm>
            <a:off x="1451372" y="462275"/>
            <a:ext cx="3345806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-RU" sz="2400" dirty="0" smtClean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Алгоритм работы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89" name="Google Shape;289;p22"/>
          <p:cNvSpPr txBox="1"/>
          <p:nvPr/>
        </p:nvSpPr>
        <p:spPr>
          <a:xfrm>
            <a:off x="317399" y="1244419"/>
            <a:ext cx="8271238" cy="365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b="1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Алгоритм работы работа:</a:t>
            </a:r>
            <a:endParaRPr sz="1100" b="1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ru-RU" sz="1000" b="1" i="0" u="none" strike="noStrike" cap="none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II</a:t>
            </a:r>
            <a:r>
              <a:rPr lang="ru-RU" sz="1000" b="1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 Работа с </a:t>
            </a:r>
            <a:r>
              <a:rPr lang="ru-RU" sz="1000" b="1" i="0" u="none" strike="noStrike" cap="none" dirty="0" err="1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r>
              <a:rPr lang="ru-RU" sz="1000" b="1" i="0" u="none" strike="noStrike" cap="none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ботом.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-RU" sz="900" dirty="0" err="1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r>
              <a:rPr lang="ru-RU" sz="9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бот принимает команды</a:t>
            </a:r>
            <a:r>
              <a:rPr lang="en-US" sz="9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,</a:t>
            </a:r>
            <a:r>
              <a:rPr lang="ru-RU" sz="9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которые обрабатывает одноплатный компьютер </a:t>
            </a:r>
            <a:r>
              <a:rPr lang="en-US" sz="9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Raspberry Pi</a:t>
            </a:r>
            <a:r>
              <a:rPr lang="ru-RU" sz="9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 Далее </a:t>
            </a:r>
            <a:r>
              <a:rPr lang="en-US" sz="9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Raspberry Pi </a:t>
            </a:r>
            <a:r>
              <a:rPr lang="ru-RU" sz="9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отдает команду </a:t>
            </a:r>
            <a:r>
              <a:rPr lang="en-US" sz="9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Arduino Nano,</a:t>
            </a:r>
            <a:r>
              <a:rPr lang="ru-RU" sz="9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которая управляет всеми элементами Умного дома</a:t>
            </a:r>
            <a:endParaRPr sz="9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234950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3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96" name="Google Shape;296;p23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3"/>
          <p:cNvSpPr txBox="1">
            <a:spLocks noGrp="1"/>
          </p:cNvSpPr>
          <p:nvPr>
            <p:ph type="title"/>
          </p:nvPr>
        </p:nvSpPr>
        <p:spPr>
          <a:xfrm>
            <a:off x="520800" y="462275"/>
            <a:ext cx="54420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-RU" sz="240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Совместимость компонентов</a:t>
            </a:r>
            <a:endParaRPr sz="240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99" name="Google Shape;299;p23"/>
          <p:cNvSpPr txBox="1"/>
          <p:nvPr/>
        </p:nvSpPr>
        <p:spPr>
          <a:xfrm>
            <a:off x="200025" y="1254725"/>
            <a:ext cx="7650752" cy="365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79" y="1204099"/>
            <a:ext cx="6679013" cy="375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678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7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7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7"/>
          <p:cNvSpPr txBox="1">
            <a:spLocks noGrp="1"/>
          </p:cNvSpPr>
          <p:nvPr>
            <p:ph type="title"/>
          </p:nvPr>
        </p:nvSpPr>
        <p:spPr>
          <a:xfrm>
            <a:off x="1266228" y="462275"/>
            <a:ext cx="3544643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-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Обратная связь ЦА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46" name="Google Shape;346;p27"/>
          <p:cNvSpPr txBox="1"/>
          <p:nvPr/>
        </p:nvSpPr>
        <p:spPr>
          <a:xfrm>
            <a:off x="200026" y="1226655"/>
            <a:ext cx="7650752" cy="365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 lnSpcReduction="10000"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b="1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Вопросы, задаваемые представителям ЦА:</a:t>
            </a:r>
            <a:endParaRPr sz="1100" b="1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b="0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1. Устраивают ли вас размеры 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макеты Умного дома</a:t>
            </a:r>
            <a:r>
              <a:rPr lang="ru-RU" sz="1100" b="0" i="0" u="none" strike="noStrike" cap="none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?</a:t>
            </a:r>
            <a:endParaRPr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b="0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2. Понравилось ли вам </a:t>
            </a:r>
            <a:r>
              <a:rPr lang="ru-RU" sz="1100" b="0" i="0" u="none" strike="noStrike" cap="none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пользоваться макетом умного дома?</a:t>
            </a:r>
            <a:endParaRPr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b="0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3. Понравилось ли вам </a:t>
            </a:r>
            <a:r>
              <a:rPr lang="ru-RU" sz="1100" b="0" i="0" u="none" strike="noStrike" cap="none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взаимодействие с частями дома?</a:t>
            </a:r>
            <a:endParaRPr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b="0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4. Понравились ли вам </a:t>
            </a:r>
            <a:r>
              <a:rPr lang="ru-RU" sz="1100" b="0" i="0" u="none" strike="noStrike" cap="none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автоматические процессы в доме?</a:t>
            </a:r>
            <a:endParaRPr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b="0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5. 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Сильно ли Умный дом упростил умный дом</a:t>
            </a:r>
            <a:r>
              <a:rPr lang="ru-RU" sz="1100" b="0" i="0" u="none" strike="noStrike" cap="none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?</a:t>
            </a:r>
            <a:endParaRPr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b="0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Проанализировав ответы на эти вопросы, мы составили несколько диаграмм и сделали выводы об отношении целевой аудитории к нашему прототипу.</a:t>
            </a:r>
            <a:endParaRPr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b="0" i="0" u="none" strike="noStrike" cap="none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*диаграммы и выводы приведены на следующем слайде.</a:t>
            </a:r>
            <a:endParaRPr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953632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0339405fa5_2_0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g20339405fa5_2_0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g20339405fa5_2_0"/>
          <p:cNvSpPr txBox="1">
            <a:spLocks noGrp="1"/>
          </p:cNvSpPr>
          <p:nvPr>
            <p:ph type="title"/>
          </p:nvPr>
        </p:nvSpPr>
        <p:spPr>
          <a:xfrm>
            <a:off x="1266300" y="462275"/>
            <a:ext cx="35445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-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Обратная связь ЦА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97549236"/>
              </p:ext>
            </p:extLst>
          </p:nvPr>
        </p:nvGraphicFramePr>
        <p:xfrm>
          <a:off x="200025" y="1237363"/>
          <a:ext cx="2345282" cy="166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802422643"/>
              </p:ext>
            </p:extLst>
          </p:nvPr>
        </p:nvGraphicFramePr>
        <p:xfrm>
          <a:off x="2901559" y="1237362"/>
          <a:ext cx="2345282" cy="166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919434033"/>
              </p:ext>
            </p:extLst>
          </p:nvPr>
        </p:nvGraphicFramePr>
        <p:xfrm>
          <a:off x="5603093" y="1239107"/>
          <a:ext cx="2345282" cy="166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105951515"/>
              </p:ext>
            </p:extLst>
          </p:nvPr>
        </p:nvGraphicFramePr>
        <p:xfrm>
          <a:off x="1493044" y="3070744"/>
          <a:ext cx="2432129" cy="1629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724617919"/>
              </p:ext>
            </p:extLst>
          </p:nvPr>
        </p:nvGraphicFramePr>
        <p:xfrm>
          <a:off x="4234363" y="3070745"/>
          <a:ext cx="2209300" cy="1629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043033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7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7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7"/>
          <p:cNvSpPr txBox="1">
            <a:spLocks noGrp="1"/>
          </p:cNvSpPr>
          <p:nvPr>
            <p:ph type="title"/>
          </p:nvPr>
        </p:nvSpPr>
        <p:spPr>
          <a:xfrm>
            <a:off x="1131755" y="462275"/>
            <a:ext cx="398504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-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Обратная связь от ЦА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46" name="Google Shape;346;p27"/>
          <p:cNvSpPr txBox="1"/>
          <p:nvPr/>
        </p:nvSpPr>
        <p:spPr>
          <a:xfrm>
            <a:off x="200026" y="1226655"/>
            <a:ext cx="7650752" cy="365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По результатам тестирования робота целевой аудитории, мы обработали обратную связь и сформировали общие пункты, касаемо ожиданий и рекомендаций к доработке.</a:t>
            </a:r>
            <a:endParaRPr lang="ru-RU" sz="1100" b="0" i="0" u="none" strike="noStrike" cap="none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B5D5BD-3D45-4688-A534-A3BF9199478D}"/>
              </a:ext>
            </a:extLst>
          </p:cNvPr>
          <p:cNvSpPr txBox="1"/>
          <p:nvPr/>
        </p:nvSpPr>
        <p:spPr>
          <a:xfrm>
            <a:off x="326065" y="2098158"/>
            <a:ext cx="3771014" cy="228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Основные ожидания респондентов</a:t>
            </a:r>
            <a:r>
              <a:rPr lang="en-US" sz="1100" b="1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lang="ru-RU" sz="1100" b="1" dirty="0" smtClean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Удобство 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и комфорт: Дом значительно улучшит уровень комфорта и удобства в их жилище. </a:t>
            </a:r>
            <a:endParaRPr lang="en-US" sz="11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Дом 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достаточно быстро реагирует на голосовые 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команды</a:t>
            </a: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Интуитивно 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понятный интерфейс </a:t>
            </a:r>
            <a:r>
              <a:rPr lang="ru-RU" sz="1100" dirty="0" err="1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бота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Упрощение бытовых задач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56C2C9-84C8-4C78-BFB5-B6FA76915C41}"/>
              </a:ext>
            </a:extLst>
          </p:cNvPr>
          <p:cNvSpPr txBox="1"/>
          <p:nvPr/>
        </p:nvSpPr>
        <p:spPr>
          <a:xfrm>
            <a:off x="4475698" y="2098158"/>
            <a:ext cx="4314556" cy="154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Рекомендации по доработке устройства</a:t>
            </a:r>
            <a:r>
              <a:rPr lang="en-US" sz="11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en-US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1. </a:t>
            </a: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Добавить поддержку искусственного интеллекта</a:t>
            </a:r>
            <a:endParaRPr lang="en-US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en-US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2. 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Обеспечить большую безопасность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3. </a:t>
            </a:r>
            <a:r>
              <a:rPr lang="ru-RU" sz="11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Упростить настройку умного дома</a:t>
            </a:r>
            <a:endParaRPr lang="ru-RU" sz="11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13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/>
          <p:nvPr/>
        </p:nvSpPr>
        <p:spPr>
          <a:xfrm>
            <a:off x="114300" y="201494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6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799175" y="445025"/>
            <a:ext cx="2650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2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Описание ЦА</a:t>
            </a:r>
            <a:endParaRPr sz="242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360000" y="1419225"/>
            <a:ext cx="7736400" cy="3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 fontScale="92500" lnSpcReduction="20000"/>
          </a:bodyPr>
          <a:lstStyle/>
          <a:p>
            <a:r>
              <a:rPr lang="ru-RU" b="1" dirty="0">
                <a:latin typeface="Montserrat" panose="00000500000000000000" pitchFamily="2" charset="-52"/>
              </a:rPr>
              <a:t>Возраст </a:t>
            </a:r>
            <a:r>
              <a:rPr lang="ru-RU" dirty="0">
                <a:latin typeface="Montserrat" panose="00000500000000000000" pitchFamily="2" charset="-52"/>
              </a:rPr>
              <a:t>– от 3 до 60 лет (дети до 7 под присмотром взрослых).</a:t>
            </a:r>
          </a:p>
          <a:p>
            <a:endParaRPr lang="ru-RU" dirty="0">
              <a:latin typeface="Montserrat" panose="00000500000000000000" pitchFamily="2" charset="-52"/>
            </a:endParaRPr>
          </a:p>
          <a:p>
            <a:r>
              <a:rPr lang="ru-RU" b="1" dirty="0">
                <a:latin typeface="Montserrat" panose="00000500000000000000" pitchFamily="2" charset="-52"/>
              </a:rPr>
              <a:t>Занятость (количество свободного времени) </a:t>
            </a:r>
            <a:r>
              <a:rPr lang="ru-RU" dirty="0" smtClean="0">
                <a:latin typeface="Montserrat" panose="00000500000000000000" pitchFamily="2" charset="-52"/>
              </a:rPr>
              <a:t>– </a:t>
            </a:r>
            <a:r>
              <a:rPr lang="ru-RU" dirty="0">
                <a:latin typeface="Montserrat" panose="00000500000000000000" pitchFamily="2" charset="-52"/>
              </a:rPr>
              <a:t>Упрощенное взаимодействие с умным домом через </a:t>
            </a:r>
            <a:r>
              <a:rPr lang="ru-RU" dirty="0" err="1">
                <a:latin typeface="Montserrat" panose="00000500000000000000" pitchFamily="2" charset="-52"/>
              </a:rPr>
              <a:t>телеграм</a:t>
            </a:r>
            <a:r>
              <a:rPr lang="ru-RU" dirty="0">
                <a:latin typeface="Montserrat" panose="00000500000000000000" pitchFamily="2" charset="-52"/>
              </a:rPr>
              <a:t>-бот, уменьшает необходимость в активном контроле и освобождает время для других занятий. Так что наш проект умного дома </a:t>
            </a:r>
            <a:r>
              <a:rPr lang="ru-RU" dirty="0" err="1">
                <a:latin typeface="Montserrat" panose="00000500000000000000" pitchFamily="2" charset="-52"/>
              </a:rPr>
              <a:t>подойет</a:t>
            </a:r>
            <a:r>
              <a:rPr lang="ru-RU" dirty="0">
                <a:latin typeface="Montserrat" panose="00000500000000000000" pitchFamily="2" charset="-52"/>
              </a:rPr>
              <a:t> для тех у кого мало свободного в</a:t>
            </a:r>
            <a:r>
              <a:rPr lang="ru-RU" dirty="0" smtClean="0">
                <a:latin typeface="Montserrat" panose="00000500000000000000" pitchFamily="2" charset="-52"/>
              </a:rPr>
              <a:t>ремени</a:t>
            </a:r>
            <a:r>
              <a:rPr lang="ru-RU" dirty="0">
                <a:latin typeface="Montserrat" panose="00000500000000000000" pitchFamily="2" charset="-52"/>
              </a:rPr>
              <a:t>.</a:t>
            </a:r>
          </a:p>
          <a:p>
            <a:endParaRPr lang="ru-RU" dirty="0">
              <a:latin typeface="Montserrat" panose="00000500000000000000" pitchFamily="2" charset="-52"/>
            </a:endParaRPr>
          </a:p>
          <a:p>
            <a:r>
              <a:rPr lang="ru-RU" b="1" dirty="0">
                <a:latin typeface="Montserrat" panose="00000500000000000000" pitchFamily="2" charset="-52"/>
              </a:rPr>
              <a:t>Необходимые умения </a:t>
            </a:r>
            <a:r>
              <a:rPr lang="ru-RU" dirty="0">
                <a:latin typeface="Montserrat" panose="00000500000000000000" pitchFamily="2" charset="-52"/>
              </a:rPr>
              <a:t>- для использования нашего устройства не нужно никаких особенных умений. Достаточно прочитать инструкцию, и это поможет прояснить все непонятные моменты.</a:t>
            </a:r>
          </a:p>
          <a:p>
            <a:r>
              <a:rPr lang="ru-RU" dirty="0">
                <a:latin typeface="Montserrat" panose="00000500000000000000" pitchFamily="2" charset="-52"/>
              </a:rPr>
              <a:t> </a:t>
            </a:r>
          </a:p>
          <a:p>
            <a:r>
              <a:rPr lang="ru-RU" b="1" dirty="0">
                <a:latin typeface="Montserrat" panose="00000500000000000000" pitchFamily="2" charset="-52"/>
              </a:rPr>
              <a:t>Образ жизни </a:t>
            </a:r>
            <a:r>
              <a:rPr lang="ru-RU" dirty="0">
                <a:latin typeface="Montserrat" panose="00000500000000000000" pitchFamily="2" charset="-52"/>
              </a:rPr>
              <a:t>– м</a:t>
            </a:r>
            <a:r>
              <a:rPr lang="ru-RU" dirty="0" smtClean="0">
                <a:latin typeface="Montserrat" panose="00000500000000000000" pitchFamily="2" charset="-52"/>
              </a:rPr>
              <a:t>акет </a:t>
            </a:r>
            <a:r>
              <a:rPr lang="ru-RU" dirty="0">
                <a:latin typeface="Montserrat" panose="00000500000000000000" pitchFamily="2" charset="-52"/>
              </a:rPr>
              <a:t>умного дома может подойти </a:t>
            </a:r>
            <a:r>
              <a:rPr lang="ru-RU" dirty="0" smtClean="0">
                <a:latin typeface="Montserrat" panose="00000500000000000000" pitchFamily="2" charset="-52"/>
              </a:rPr>
              <a:t>как тем</a:t>
            </a:r>
            <a:r>
              <a:rPr lang="ru-RU" dirty="0">
                <a:latin typeface="Montserrat" panose="00000500000000000000" pitchFamily="2" charset="-52"/>
              </a:rPr>
              <a:t>, кто проводит мало времени за работой, так и тем, кому </a:t>
            </a:r>
            <a:r>
              <a:rPr lang="ru-RU" dirty="0" smtClean="0">
                <a:latin typeface="Montserrat" panose="00000500000000000000" pitchFamily="2" charset="-52"/>
              </a:rPr>
              <a:t>нужно отдохнуть после рабочего дня.</a:t>
            </a:r>
            <a:endParaRPr lang="ru-RU" dirty="0">
              <a:latin typeface="Montserrat" panose="00000500000000000000" pitchFamily="2" charset="-52"/>
            </a:endParaRPr>
          </a:p>
          <a:p>
            <a:endParaRPr lang="ru-RU" dirty="0">
              <a:latin typeface="Montserrat" panose="00000500000000000000" pitchFamily="2" charset="-52"/>
            </a:endParaRPr>
          </a:p>
          <a:p>
            <a:r>
              <a:rPr lang="ru-RU" b="1" dirty="0">
                <a:latin typeface="Montserrat" panose="00000500000000000000" pitchFamily="2" charset="-52"/>
              </a:rPr>
              <a:t>Интересы</a:t>
            </a:r>
            <a:r>
              <a:rPr lang="ru-RU" dirty="0">
                <a:latin typeface="Montserrat" panose="00000500000000000000" pitchFamily="2" charset="-52"/>
              </a:rPr>
              <a:t> </a:t>
            </a:r>
            <a:r>
              <a:rPr lang="ru-RU" dirty="0" smtClean="0">
                <a:latin typeface="Montserrat" panose="00000500000000000000" pitchFamily="2" charset="-52"/>
              </a:rPr>
              <a:t>– Создание уюта</a:t>
            </a:r>
            <a:r>
              <a:rPr lang="en-US" dirty="0" smtClean="0">
                <a:latin typeface="Montserrat" panose="00000500000000000000" pitchFamily="2" charset="-52"/>
              </a:rPr>
              <a:t>,</a:t>
            </a:r>
            <a:r>
              <a:rPr lang="ru-RU" dirty="0">
                <a:latin typeface="Montserrat" panose="00000500000000000000" pitchFamily="2" charset="-52"/>
              </a:rPr>
              <a:t> </a:t>
            </a:r>
            <a:r>
              <a:rPr lang="ru-RU" dirty="0" smtClean="0">
                <a:latin typeface="Montserrat" panose="00000500000000000000" pitchFamily="2" charset="-52"/>
              </a:rPr>
              <a:t>оптимизация досуга</a:t>
            </a:r>
            <a:r>
              <a:rPr lang="en-US" dirty="0" smtClean="0">
                <a:latin typeface="Montserrat" panose="00000500000000000000" pitchFamily="2" charset="-52"/>
              </a:rPr>
              <a:t>,</a:t>
            </a:r>
            <a:r>
              <a:rPr lang="ru-RU" dirty="0" smtClean="0">
                <a:latin typeface="Montserrat" panose="00000500000000000000" pitchFamily="2" charset="-52"/>
              </a:rPr>
              <a:t> упрощение жизни.</a:t>
            </a:r>
            <a:endParaRPr lang="ru-RU" dirty="0">
              <a:latin typeface="Montserrat" panose="00000500000000000000" pitchFamily="2" charset="-52"/>
            </a:endParaRPr>
          </a:p>
          <a:p>
            <a:endParaRPr lang="ru-RU" dirty="0">
              <a:latin typeface="Montserrat" panose="00000500000000000000" pitchFamily="2" charset="-52"/>
            </a:endParaRPr>
          </a:p>
          <a:p>
            <a:r>
              <a:rPr lang="ru-RU" b="1" dirty="0">
                <a:solidFill>
                  <a:schemeClr val="tx1"/>
                </a:solidFill>
                <a:latin typeface="Montserrat" panose="00000500000000000000" pitchFamily="2" charset="-52"/>
              </a:rPr>
              <a:t>Бюджет</a:t>
            </a:r>
            <a:r>
              <a:rPr lang="ru-RU" dirty="0">
                <a:solidFill>
                  <a:schemeClr val="tx1"/>
                </a:solidFill>
                <a:latin typeface="Montserrat" panose="00000500000000000000" pitchFamily="2" charset="-52"/>
              </a:rPr>
              <a:t> – люди, обладающие доходом выше среднего уровня, поскольку на данном этапе работы некоторые компоненты робота довольно дороги, и в целом устройство получается недешевым за счет подбора качественных комплектующих.</a:t>
            </a:r>
            <a:endParaRPr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7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7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7"/>
          <p:cNvSpPr txBox="1">
            <a:spLocks noGrp="1"/>
          </p:cNvSpPr>
          <p:nvPr>
            <p:ph type="title"/>
          </p:nvPr>
        </p:nvSpPr>
        <p:spPr>
          <a:xfrm>
            <a:off x="1131755" y="462275"/>
            <a:ext cx="398504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-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Перспективный план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46" name="Google Shape;346;p27"/>
          <p:cNvSpPr txBox="1"/>
          <p:nvPr/>
        </p:nvSpPr>
        <p:spPr>
          <a:xfrm>
            <a:off x="200026" y="1226655"/>
            <a:ext cx="7650752" cy="365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b="1" dirty="0">
                <a:latin typeface="Montserrat" panose="00000500000000000000" pitchFamily="2" charset="-52"/>
              </a:rPr>
              <a:t>Упрощение интерфейса – </a:t>
            </a:r>
            <a:r>
              <a:rPr lang="ru-RU" sz="1100" dirty="0">
                <a:latin typeface="Montserrat" panose="00000500000000000000" pitchFamily="2" charset="-52"/>
              </a:rPr>
              <a:t>Усовершенствование функционала </a:t>
            </a:r>
            <a:r>
              <a:rPr lang="ru-RU" sz="1100" dirty="0" smtClean="0">
                <a:latin typeface="Montserrat" panose="00000500000000000000" pitchFamily="2" charset="-52"/>
              </a:rPr>
              <a:t>интерфейса. </a:t>
            </a:r>
            <a:r>
              <a:rPr lang="ru-RU" sz="1100" dirty="0">
                <a:latin typeface="Montserrat" panose="00000500000000000000" pitchFamily="2" charset="-52"/>
              </a:rPr>
              <a:t>Также обновление интерфейса до интуитивно понятного уровня.</a:t>
            </a:r>
            <a:endParaRPr lang="ru-RU" sz="1100" b="1" dirty="0">
              <a:latin typeface="Montserrat" panose="00000500000000000000" pitchFamily="2" charset="-52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b="1" dirty="0">
                <a:latin typeface="Montserrat" panose="00000500000000000000" pitchFamily="2" charset="-52"/>
              </a:rPr>
              <a:t>Подбор более дешевых комплектующих - </a:t>
            </a:r>
            <a:r>
              <a:rPr lang="ru-RU" sz="1100" dirty="0">
                <a:latin typeface="Montserrat" panose="00000500000000000000" pitchFamily="2" charset="-52"/>
              </a:rPr>
              <a:t>Даже сейчас не все комплектующие являются самыми дешевыми, из-за того, что их более дешевые аналоги не совместимы с другими частями устройства, поэтому будет необходимо найти комбинации более дешевых и совместимых компонентов.</a:t>
            </a:r>
            <a:endParaRPr lang="ru-RU" sz="1100" b="1" dirty="0">
              <a:latin typeface="Montserrat" panose="00000500000000000000" pitchFamily="2" charset="-52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b="1" dirty="0">
                <a:latin typeface="Montserrat" panose="00000500000000000000" pitchFamily="2" charset="-52"/>
              </a:rPr>
              <a:t>Расширение функционала – </a:t>
            </a:r>
            <a:r>
              <a:rPr lang="ru-RU" sz="1100" dirty="0">
                <a:latin typeface="Montserrat" panose="00000500000000000000" pitchFamily="2" charset="-52"/>
              </a:rPr>
              <a:t>Добавление новых функций, более широкое использование нейросетей (таких как </a:t>
            </a:r>
            <a:r>
              <a:rPr lang="en-US" sz="1100" dirty="0" smtClean="0">
                <a:latin typeface="Montserrat" panose="00000500000000000000" pitchFamily="2" charset="-52"/>
              </a:rPr>
              <a:t>Chat-GPT</a:t>
            </a:r>
            <a:r>
              <a:rPr lang="ru-RU" sz="1100" dirty="0" smtClean="0">
                <a:latin typeface="Montserrat" panose="00000500000000000000" pitchFamily="2" charset="-52"/>
              </a:rPr>
              <a:t>) </a:t>
            </a:r>
            <a:r>
              <a:rPr lang="ru-RU" sz="1100" dirty="0">
                <a:latin typeface="Montserrat" panose="00000500000000000000" pitchFamily="2" charset="-52"/>
              </a:rPr>
              <a:t>для более удобной и быстрой работы </a:t>
            </a:r>
            <a:r>
              <a:rPr lang="ru-RU" sz="1100" dirty="0" smtClean="0">
                <a:latin typeface="Montserrat" panose="00000500000000000000" pitchFamily="2" charset="-52"/>
              </a:rPr>
              <a:t>устройства, </a:t>
            </a:r>
            <a:r>
              <a:rPr lang="ru-RU" sz="1100" dirty="0">
                <a:latin typeface="Montserrat" panose="00000500000000000000" pitchFamily="2" charset="-52"/>
              </a:rPr>
              <a:t>оптимизация программного кода.</a:t>
            </a:r>
            <a:endParaRPr lang="ru-RU" sz="1100" b="1" dirty="0">
              <a:latin typeface="Montserrat" panose="00000500000000000000" pitchFamily="2" charset="-52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b="1" dirty="0">
                <a:latin typeface="Montserrat" panose="00000500000000000000" pitchFamily="2" charset="-52"/>
              </a:rPr>
              <a:t>Адаптация для серийного производства – </a:t>
            </a:r>
            <a:r>
              <a:rPr lang="ru-RU" sz="1100" dirty="0">
                <a:latin typeface="Montserrat" panose="00000500000000000000" pitchFamily="2" charset="-52"/>
              </a:rPr>
              <a:t>Упрощение внутреннего строения </a:t>
            </a:r>
            <a:r>
              <a:rPr lang="ru-RU" sz="1100" dirty="0" smtClean="0">
                <a:latin typeface="Montserrat" panose="00000500000000000000" pitchFamily="2" charset="-52"/>
              </a:rPr>
              <a:t>умного дома, который </a:t>
            </a:r>
            <a:r>
              <a:rPr lang="ru-RU" sz="1100" dirty="0">
                <a:latin typeface="Montserrat" panose="00000500000000000000" pitchFamily="2" charset="-52"/>
              </a:rPr>
              <a:t>будет легко производить в больших объемах</a:t>
            </a:r>
            <a:r>
              <a:rPr lang="ru-RU" sz="1100" dirty="0" smtClean="0">
                <a:latin typeface="Montserrat" panose="00000500000000000000" pitchFamily="2" charset="-52"/>
              </a:rPr>
              <a:t>.</a:t>
            </a:r>
          </a:p>
          <a:p>
            <a:pPr lvl="0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1100" b="1" dirty="0" smtClean="0">
                <a:solidFill>
                  <a:srgbClr val="181818"/>
                </a:solidFill>
                <a:latin typeface="Montserrat" panose="00000500000000000000" pitchFamily="2" charset="-52"/>
                <a:ea typeface="Montserrat"/>
                <a:cs typeface="Montserrat"/>
                <a:sym typeface="Montserrat"/>
              </a:rPr>
              <a:t>Дополнительные режимов работы– </a:t>
            </a:r>
            <a:r>
              <a:rPr lang="ru-RU" sz="1100" dirty="0" smtClean="0">
                <a:solidFill>
                  <a:srgbClr val="181818"/>
                </a:solidFill>
                <a:latin typeface="Montserrat" panose="00000500000000000000" pitchFamily="2" charset="-52"/>
                <a:ea typeface="Montserrat"/>
                <a:cs typeface="Montserrat"/>
                <a:sym typeface="Montserrat"/>
              </a:rPr>
              <a:t>Также в будущем планируется добавление новых режимов для дома</a:t>
            </a:r>
            <a:r>
              <a:rPr lang="en-US" sz="1100" dirty="0" smtClean="0">
                <a:solidFill>
                  <a:srgbClr val="181818"/>
                </a:solidFill>
                <a:latin typeface="Montserrat" panose="00000500000000000000" pitchFamily="2" charset="-52"/>
                <a:ea typeface="Montserrat"/>
                <a:cs typeface="Montserrat"/>
                <a:sym typeface="Montserrat"/>
              </a:rPr>
              <a:t>,</a:t>
            </a:r>
            <a:r>
              <a:rPr lang="ru-RU" sz="1100" dirty="0" smtClean="0">
                <a:solidFill>
                  <a:srgbClr val="181818"/>
                </a:solidFill>
                <a:latin typeface="Montserrat" panose="00000500000000000000" pitchFamily="2" charset="-52"/>
                <a:ea typeface="Montserrat"/>
                <a:cs typeface="Montserrat"/>
                <a:sym typeface="Montserrat"/>
              </a:rPr>
              <a:t> (например фокусирование на работе</a:t>
            </a:r>
            <a:r>
              <a:rPr lang="en-US" sz="1100" dirty="0" smtClean="0">
                <a:solidFill>
                  <a:srgbClr val="181818"/>
                </a:solidFill>
                <a:latin typeface="Montserrat" panose="00000500000000000000" pitchFamily="2" charset="-52"/>
                <a:ea typeface="Montserrat"/>
                <a:cs typeface="Montserrat"/>
                <a:sym typeface="Montserrat"/>
              </a:rPr>
              <a:t>,</a:t>
            </a:r>
            <a:r>
              <a:rPr lang="ru-RU" sz="1100" dirty="0" smtClean="0">
                <a:solidFill>
                  <a:srgbClr val="181818"/>
                </a:solidFill>
                <a:latin typeface="Montserrat" panose="00000500000000000000" pitchFamily="2" charset="-52"/>
                <a:ea typeface="Montserrat"/>
                <a:cs typeface="Montserrat"/>
                <a:sym typeface="Montserrat"/>
              </a:rPr>
              <a:t> отдыхе и </a:t>
            </a:r>
            <a:r>
              <a:rPr lang="ru-RU" sz="1100" dirty="0" err="1" smtClean="0">
                <a:solidFill>
                  <a:srgbClr val="181818"/>
                </a:solidFill>
                <a:latin typeface="Montserrat" panose="00000500000000000000" pitchFamily="2" charset="-52"/>
                <a:ea typeface="Montserrat"/>
                <a:cs typeface="Montserrat"/>
                <a:sym typeface="Montserrat"/>
              </a:rPr>
              <a:t>тд</a:t>
            </a:r>
            <a:r>
              <a:rPr lang="ru-RU" sz="1100" dirty="0">
                <a:solidFill>
                  <a:srgbClr val="181818"/>
                </a:solidFill>
                <a:latin typeface="Montserrat" panose="00000500000000000000" pitchFamily="2" charset="-52"/>
                <a:ea typeface="Montserrat"/>
                <a:cs typeface="Montserrat"/>
                <a:sym typeface="Montserrat"/>
              </a:rPr>
              <a:t>)</a:t>
            </a:r>
            <a:r>
              <a:rPr lang="ru-RU" sz="1100" dirty="0" smtClean="0">
                <a:solidFill>
                  <a:srgbClr val="181818"/>
                </a:solidFill>
                <a:latin typeface="Montserrat" panose="00000500000000000000" pitchFamily="2" charset="-52"/>
                <a:ea typeface="Montserrat"/>
                <a:cs typeface="Montserrat"/>
                <a:sym typeface="Montserra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1231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8"/>
          <p:cNvSpPr/>
          <p:nvPr/>
        </p:nvSpPr>
        <p:spPr>
          <a:xfrm>
            <a:off x="0" y="-8245"/>
            <a:ext cx="9144000" cy="51435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8" name="Google Shape;228;p28"/>
          <p:cNvSpPr/>
          <p:nvPr/>
        </p:nvSpPr>
        <p:spPr>
          <a:xfrm>
            <a:off x="329143" y="263255"/>
            <a:ext cx="8629800" cy="460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" name="Google Shape;241;p28"/>
          <p:cNvSpPr/>
          <p:nvPr/>
        </p:nvSpPr>
        <p:spPr>
          <a:xfrm>
            <a:off x="2358465" y="3036997"/>
            <a:ext cx="5515847" cy="640337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8"/>
          <p:cNvSpPr/>
          <p:nvPr/>
        </p:nvSpPr>
        <p:spPr>
          <a:xfrm>
            <a:off x="1098147" y="1062214"/>
            <a:ext cx="5515847" cy="640337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2931900" y="375450"/>
            <a:ext cx="329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00" dirty="0">
                <a:latin typeface="Montserrat Black"/>
                <a:ea typeface="Montserrat Black"/>
                <a:cs typeface="Montserrat Black"/>
                <a:sym typeface="Montserrat Black"/>
              </a:rPr>
              <a:t>Команда проекта</a:t>
            </a:r>
            <a:endParaRPr sz="2400" dirty="0"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32" name="Google Shape;232;p28"/>
          <p:cNvSpPr txBox="1"/>
          <p:nvPr/>
        </p:nvSpPr>
        <p:spPr>
          <a:xfrm>
            <a:off x="1355787" y="1048988"/>
            <a:ext cx="2121603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ru-RU" sz="1000" b="1" dirty="0" err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Шлямин</a:t>
            </a:r>
            <a:r>
              <a:rPr lang="ru-RU" sz="1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Евгений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Ученик </a:t>
            </a:r>
            <a:r>
              <a:rPr lang="en-US" sz="100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9</a:t>
            </a:r>
            <a:r>
              <a:rPr lang="ru" sz="100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" sz="10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класса</a:t>
            </a:r>
          </a:p>
          <a:p>
            <a:pPr lvl="0"/>
            <a:r>
              <a:rPr lang="ru-RU" sz="10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Унив. лицей, Петрозаводск</a:t>
            </a:r>
          </a:p>
        </p:txBody>
      </p:sp>
      <p:sp>
        <p:nvSpPr>
          <p:cNvPr id="233" name="Google Shape;233;p28"/>
          <p:cNvSpPr txBox="1"/>
          <p:nvPr/>
        </p:nvSpPr>
        <p:spPr>
          <a:xfrm>
            <a:off x="4193015" y="1132047"/>
            <a:ext cx="1960830" cy="50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Программист</a:t>
            </a:r>
            <a:r>
              <a:rPr lang="en-US" sz="105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,</a:t>
            </a:r>
            <a:r>
              <a:rPr lang="ru-RU" sz="105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Дизайнер корпуса</a:t>
            </a:r>
            <a:r>
              <a:rPr lang="en-US" sz="105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,</a:t>
            </a:r>
            <a:r>
              <a:rPr lang="ru-RU" sz="105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Инженер.</a:t>
            </a:r>
            <a:endParaRPr sz="105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5" name="Google Shape;245;p28"/>
          <p:cNvSpPr txBox="1"/>
          <p:nvPr/>
        </p:nvSpPr>
        <p:spPr>
          <a:xfrm>
            <a:off x="2615280" y="3031619"/>
            <a:ext cx="2028763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00" b="1" dirty="0" err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Перекин</a:t>
            </a:r>
            <a:r>
              <a:rPr lang="ru-RU" sz="1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Михаил</a:t>
            </a:r>
            <a:endParaRPr sz="1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Ученик 8 класса</a:t>
            </a:r>
            <a:endParaRPr sz="100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Унив. лицей, Петрозавдоск</a:t>
            </a:r>
            <a:endParaRPr sz="100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6" name="Google Shape;246;p28"/>
          <p:cNvSpPr txBox="1"/>
          <p:nvPr/>
        </p:nvSpPr>
        <p:spPr>
          <a:xfrm>
            <a:off x="5208149" y="3140541"/>
            <a:ext cx="2666163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ru-RU" sz="10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Программист, Дизайнер корпуса, Инженер.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7945" y="1083244"/>
            <a:ext cx="335348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Montserrat Black" panose="00000A00000000000000" pitchFamily="2" charset="-52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7338" y="4167828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800" dirty="0">
              <a:latin typeface="Montserrat Black" panose="00000A00000000000000" pitchFamily="2" charset="-5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83283" y="3205024"/>
            <a:ext cx="402674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-52"/>
              </a:rPr>
              <a:t>2</a:t>
            </a:r>
            <a:endParaRPr lang="ru-RU" sz="2800" dirty="0">
              <a:latin typeface="Montserrat Black" panose="00000A00000000000000" pitchFamily="2" charset="-5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92255" y="3403428"/>
            <a:ext cx="184731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endParaRPr lang="ru-RU" sz="2800" dirty="0">
              <a:latin typeface="Montserrat Black" panose="00000A00000000000000" pitchFamily="2" charset="-5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7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title"/>
          </p:nvPr>
        </p:nvSpPr>
        <p:spPr>
          <a:xfrm>
            <a:off x="200025" y="445025"/>
            <a:ext cx="584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2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Опрос для постановки задачи</a:t>
            </a:r>
            <a:endParaRPr sz="242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8" name="Google Shape;108;p17"/>
          <p:cNvSpPr txBox="1"/>
          <p:nvPr/>
        </p:nvSpPr>
        <p:spPr>
          <a:xfrm>
            <a:off x="360000" y="1419225"/>
            <a:ext cx="7736400" cy="3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Для того, чтобы узнать подробнее о проблеме 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необходимости умного дома у нашей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Целевой Аудитории, мы провели небольшой устный опрос, с целью узнать интересующую нас информацию. (Метод </a:t>
            </a:r>
            <a:r>
              <a:rPr lang="en-US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Market Pull)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Для опроса мы взяли 2 разных по многим критериям представителей целевой аудитории и задали им одинаковые вопросы.</a:t>
            </a:r>
          </a:p>
          <a:p>
            <a:pPr marL="17145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Какие основные функции вы бы хотели видеть в умном доме, чтобы обеспечить максимальный комфорт и удобство для вашей семьи?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Как бы вам было удобнее взаимодействовать с умным домом?</a:t>
            </a: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70260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7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title"/>
          </p:nvPr>
        </p:nvSpPr>
        <p:spPr>
          <a:xfrm>
            <a:off x="200025" y="445025"/>
            <a:ext cx="584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2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Вывод по итогам опроса</a:t>
            </a:r>
            <a:endParaRPr sz="242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8" name="Google Shape;108;p17"/>
          <p:cNvSpPr txBox="1"/>
          <p:nvPr/>
        </p:nvSpPr>
        <p:spPr>
          <a:xfrm>
            <a:off x="420070" y="1345807"/>
            <a:ext cx="7736400" cy="3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На основе результатов опроса можно сделать следующие выводы:</a:t>
            </a:r>
          </a:p>
          <a:p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Основные функции, желаемые пользователями для умного дома, включают подсветку, освещение, полив растений, управление шторами и автоматизацию дверей между комнатами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  <a:endParaRPr lang="en-US" sz="1200" dirty="0" smtClean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Пользователи высоко ценят комфорт, удобство и энергосбережение в умном доме. Они хотят, чтобы системы автоматизации улучшили их повседневный опыт и сделали жизнь более эффективной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  <a:endParaRPr lang="en-US" sz="1200" dirty="0" smtClean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Большинство пользователей предпочитают управлять умным домом через удобные интерфейсы, такие как мобильные приложения или </a:t>
            </a:r>
            <a:r>
              <a:rPr lang="ru-RU" sz="1200" dirty="0" err="1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телеграм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-боты, что обеспечивает простоту и доступность управления системами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  <a:endParaRPr lang="en-US" sz="1200" dirty="0" smtClean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Безопасность и защита данных остаются важными аспектами для пользователей умных домов. Они ожидают, что системы будут обеспечивать надежную защиту и контроль доступа к 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инфраструктуре.</a:t>
            </a: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5087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8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title"/>
          </p:nvPr>
        </p:nvSpPr>
        <p:spPr>
          <a:xfrm>
            <a:off x="841750" y="445025"/>
            <a:ext cx="480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Исследование проблемы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360000" y="1419225"/>
            <a:ext cx="7736400" cy="3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Время проведения </a:t>
            </a:r>
            <a:r>
              <a:rPr lang="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- </a:t>
            </a:r>
            <a:r>
              <a:rPr lang="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осень 2024 </a:t>
            </a:r>
            <a:r>
              <a:rPr lang="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года.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Цель</a:t>
            </a:r>
            <a:r>
              <a:rPr lang="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– узнать, что поможет </a:t>
            </a:r>
            <a:r>
              <a:rPr lang="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ЦА упростить жизнь.</a:t>
            </a:r>
            <a:endParaRPr lang="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Метод исследования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– устный офлайн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опрос участников.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Проф. деятельность респондентов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– школьник, студент, </a:t>
            </a:r>
            <a:r>
              <a:rPr lang="en-US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IT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специалист, преподаватель, начальник отдела по работе с клиентами.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Задаваемые вопросы представлены на отдельном слайде.</a:t>
            </a:r>
          </a:p>
        </p:txBody>
      </p:sp>
    </p:spTree>
    <p:extLst>
      <p:ext uri="{BB962C8B-B14F-4D97-AF65-F5344CB8AC3E}">
        <p14:creationId xmlns:p14="http://schemas.microsoft.com/office/powerpoint/2010/main" val="229008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8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title"/>
          </p:nvPr>
        </p:nvSpPr>
        <p:spPr>
          <a:xfrm>
            <a:off x="638100" y="445025"/>
            <a:ext cx="480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-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Вопросы для исследования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344760" y="1426845"/>
            <a:ext cx="7736400" cy="3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 lnSpcReduction="10000"/>
          </a:bodyPr>
          <a:lstStyle/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Сколько вам лет?</a:t>
            </a:r>
          </a:p>
          <a:p>
            <a:pPr>
              <a:lnSpc>
                <a:spcPct val="115000"/>
              </a:lnSpc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Как часто вы заняты в течение дня?</a:t>
            </a:r>
          </a:p>
          <a:p>
            <a:pPr>
              <a:lnSpc>
                <a:spcPct val="115000"/>
              </a:lnSpc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Готовы ли вы купить достаточно 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дорогую,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но 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полезную систему?</a:t>
            </a: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Кем вы работаете или где учитесь?</a:t>
            </a:r>
          </a:p>
          <a:p>
            <a:pPr lvl="0">
              <a:lnSpc>
                <a:spcPct val="115000"/>
              </a:lnSpc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lnSpc>
                <a:spcPct val="115000"/>
              </a:lnSpc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Какие у вас увлечения, хобби?</a:t>
            </a:r>
          </a:p>
          <a:p>
            <a:pPr lvl="0">
              <a:lnSpc>
                <a:spcPct val="115000"/>
              </a:lnSpc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lnSpc>
                <a:spcPct val="115000"/>
              </a:lnSpc>
            </a:pP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Какие вещи усложняют вашу бытовую жизнь?</a:t>
            </a: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lnSpc>
                <a:spcPct val="115000"/>
              </a:lnSpc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Первые 5 вопросов необходимы были для того, чтобы мы удостоверились, что человек попадает под критерии нашей ЦА. Мы просили всех респондентов давать развернутый ответ на последний вопрос и на основе всех ответов выделили основные способы 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устранения неудобств в повседневной жизни.</a:t>
            </a: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13312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9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title"/>
          </p:nvPr>
        </p:nvSpPr>
        <p:spPr>
          <a:xfrm>
            <a:off x="200025" y="439621"/>
            <a:ext cx="5848500" cy="5682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-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Р</a:t>
            </a:r>
            <a:r>
              <a:rPr lang="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езультаты исследования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30" name="Google Shape;130;p19"/>
          <p:cNvSpPr txBox="1"/>
          <p:nvPr/>
        </p:nvSpPr>
        <p:spPr>
          <a:xfrm>
            <a:off x="7988300" y="4413249"/>
            <a:ext cx="108100" cy="371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07669732"/>
              </p:ext>
            </p:extLst>
          </p:nvPr>
        </p:nvGraphicFramePr>
        <p:xfrm>
          <a:off x="1212984" y="1265868"/>
          <a:ext cx="6891141" cy="3147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0878" y="4722192"/>
            <a:ext cx="46570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latin typeface="Montserrat" panose="00000500000000000000" pitchFamily="2" charset="-52"/>
              </a:rPr>
              <a:t>*</a:t>
            </a:r>
            <a:r>
              <a:rPr lang="ru-RU" sz="900">
                <a:latin typeface="Montserrat" panose="00000500000000000000" pitchFamily="2" charset="-52"/>
              </a:rPr>
              <a:t>Диаграмма </a:t>
            </a:r>
            <a:r>
              <a:rPr lang="ru-RU" sz="900" dirty="0">
                <a:latin typeface="Montserrat" panose="00000500000000000000" pitchFamily="2" charset="-52"/>
              </a:rPr>
              <a:t>показывает самые популярные ответы на последний вопрос</a:t>
            </a:r>
          </a:p>
        </p:txBody>
      </p:sp>
    </p:spTree>
    <p:extLst>
      <p:ext uri="{BB962C8B-B14F-4D97-AF65-F5344CB8AC3E}">
        <p14:creationId xmlns:p14="http://schemas.microsoft.com/office/powerpoint/2010/main" val="33836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/>
          <p:nvPr/>
        </p:nvSpPr>
        <p:spPr>
          <a:xfrm>
            <a:off x="114300" y="2080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0"/>
          <p:cNvSpPr/>
          <p:nvPr/>
        </p:nvSpPr>
        <p:spPr>
          <a:xfrm>
            <a:off x="200025" y="32652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title"/>
          </p:nvPr>
        </p:nvSpPr>
        <p:spPr>
          <a:xfrm>
            <a:off x="446275" y="292325"/>
            <a:ext cx="5602200" cy="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Гипотеза о способе решения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40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проблемы</a:t>
            </a:r>
            <a:endParaRPr sz="240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1" name="Google Shape;141;p20"/>
          <p:cNvSpPr txBox="1"/>
          <p:nvPr/>
        </p:nvSpPr>
        <p:spPr>
          <a:xfrm>
            <a:off x="360000" y="1419225"/>
            <a:ext cx="7736400" cy="3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lv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По итогам опроса аудитории стало понятно, что необходимо сделать устройство, которое интегрирует основные функции умного дома, такие как управление освещением, системой безопасности, климатом и другими устройствами, в единый и легко управляемый интерфейс. </a:t>
            </a:r>
            <a:endParaRPr lang="ru-RU" sz="1200" dirty="0" smtClean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Решением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может быть разработка 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комплекса умного дома, в котором можно взаимодействовать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  <a:sym typeface="Montserrat"/>
              </a:rPr>
              <a:t>с различными устройствами через стандартные протоколы связи, обеспечивая возможность мониторинга и управления всеми аспектами умного дома через одно приложение или интерфейс. Это позволит пользователям легко управлять своим домом, повышая удобство и безопасность.</a:t>
            </a:r>
            <a:endParaRPr sz="1200" dirty="0">
              <a:solidFill>
                <a:srgbClr val="18181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90593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/>
          <p:nvPr/>
        </p:nvSpPr>
        <p:spPr>
          <a:xfrm>
            <a:off x="114300" y="107909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2"/>
          <p:cNvSpPr/>
          <p:nvPr/>
        </p:nvSpPr>
        <p:spPr>
          <a:xfrm>
            <a:off x="206700" y="188695"/>
            <a:ext cx="5848500" cy="8097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title"/>
          </p:nvPr>
        </p:nvSpPr>
        <p:spPr>
          <a:xfrm>
            <a:off x="520800" y="462275"/>
            <a:ext cx="54420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40909"/>
              <a:buNone/>
            </a:pPr>
            <a:r>
              <a:rPr lang="ru" sz="242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Критерии </a:t>
            </a:r>
            <a:r>
              <a:rPr lang="ru" sz="265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для </a:t>
            </a:r>
            <a:r>
              <a:rPr lang="ru" sz="2420" dirty="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составления ТЗ</a:t>
            </a:r>
            <a:endParaRPr sz="2420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59" name="Google Shape;159;p22"/>
          <p:cNvSpPr txBox="1"/>
          <p:nvPr/>
        </p:nvSpPr>
        <p:spPr>
          <a:xfrm>
            <a:off x="353326" y="1221788"/>
            <a:ext cx="7736400" cy="3977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Функциональные </a:t>
            </a:r>
            <a:r>
              <a:rPr lang="ru-RU" sz="12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требования:</a:t>
            </a:r>
          </a:p>
          <a:p>
            <a:pPr lvl="3"/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	Список основных функций умного дома, включая управление освещением, климатом, безопасностью и т.д.</a:t>
            </a:r>
          </a:p>
          <a:p>
            <a:pPr lvl="3"/>
            <a:endParaRPr lang="ru-RU" sz="1200" dirty="0" smtClean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Нефункциональные </a:t>
            </a:r>
            <a:r>
              <a:rPr lang="ru-RU" sz="12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требования:</a:t>
            </a:r>
          </a:p>
          <a:p>
            <a:pPr lvl="1"/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	Требования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к производительности, надежности, безопасности и удобству использования системы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</a:p>
          <a:p>
            <a:pPr lvl="1"/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Интеграция и совместимость:</a:t>
            </a:r>
          </a:p>
          <a:p>
            <a:pPr lvl="1"/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	Требования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к совместимости с различными устройствами и стандартами связи, такими как </a:t>
            </a:r>
            <a:r>
              <a:rPr lang="ru-RU" sz="1200" dirty="0" err="1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Wi-Fi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ru-RU" sz="1200" dirty="0" err="1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Bluetooth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 и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др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</a:p>
          <a:p>
            <a:pPr lvl="1"/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Интерфейс пользователя:</a:t>
            </a:r>
          </a:p>
          <a:p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	Настройка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функций </a:t>
            </a:r>
            <a:r>
              <a:rPr lang="ru-RU" sz="1200" dirty="0" err="1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телеграм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-бота для управления умным домом, включая отправку команд и получение информации о состоянии систем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</a:p>
          <a:p>
            <a:pPr lvl="1"/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Безопасность:</a:t>
            </a:r>
          </a:p>
          <a:p>
            <a:pPr lvl="1"/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	Требования </a:t>
            </a:r>
            <a:r>
              <a:rPr lang="ru-RU" sz="1200" dirty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к защите данных, аутентификации пользователей и обеспечению безопасности сети умного дома</a:t>
            </a:r>
            <a:r>
              <a:rPr lang="ru-RU" sz="1200" dirty="0" smtClean="0">
                <a:solidFill>
                  <a:srgbClr val="181818"/>
                </a:solidFill>
                <a:latin typeface="Montserrat"/>
                <a:ea typeface="Montserrat"/>
                <a:cs typeface="Montserrat"/>
              </a:rPr>
              <a:t>.</a:t>
            </a:r>
            <a:endParaRPr lang="ru-RU" sz="1200" dirty="0">
              <a:solidFill>
                <a:srgbClr val="181818"/>
              </a:solidFill>
              <a:latin typeface="Montserrat"/>
              <a:ea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1948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6291</TotalTime>
  <Words>1300</Words>
  <Application>Microsoft Office PowerPoint</Application>
  <PresentationFormat>Экран (16:9)</PresentationFormat>
  <Paragraphs>182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Montserrat</vt:lpstr>
      <vt:lpstr>Wingdings</vt:lpstr>
      <vt:lpstr>Montserrat Black</vt:lpstr>
      <vt:lpstr>Simple Light</vt:lpstr>
      <vt:lpstr>Презентация PowerPoint</vt:lpstr>
      <vt:lpstr>Описание ЦА</vt:lpstr>
      <vt:lpstr>Опрос для постановки задачи</vt:lpstr>
      <vt:lpstr>Вывод по итогам опроса</vt:lpstr>
      <vt:lpstr>Исследование проблемы</vt:lpstr>
      <vt:lpstr>Вопросы для исследования</vt:lpstr>
      <vt:lpstr>Результаты исследования</vt:lpstr>
      <vt:lpstr>Гипотеза о способе решения проблемы</vt:lpstr>
      <vt:lpstr>Критерии для составления ТЗ</vt:lpstr>
      <vt:lpstr>Техническое задание</vt:lpstr>
      <vt:lpstr>Техническое задание</vt:lpstr>
      <vt:lpstr>Техническое задание</vt:lpstr>
      <vt:lpstr>Техническое задание</vt:lpstr>
      <vt:lpstr>Алгоритм работы</vt:lpstr>
      <vt:lpstr>Алгоритм работы</vt:lpstr>
      <vt:lpstr>Совместимость компонентов</vt:lpstr>
      <vt:lpstr>Обратная связь ЦА</vt:lpstr>
      <vt:lpstr>Обратная связь ЦА</vt:lpstr>
      <vt:lpstr>Обратная связь от ЦА</vt:lpstr>
      <vt:lpstr>Перспективный план</vt:lpstr>
      <vt:lpstr>Команда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Sidefish erik</dc:creator>
  <cp:lastModifiedBy>eugenes</cp:lastModifiedBy>
  <cp:revision>245</cp:revision>
  <dcterms:modified xsi:type="dcterms:W3CDTF">2024-04-10T18:16:59Z</dcterms:modified>
</cp:coreProperties>
</file>