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4.png" ContentType="image/png"/>
  <Override PartName="/ppt/media/image23.png" ContentType="image/png"/>
  <Override PartName="/ppt/media/image13.jpeg" ContentType="image/jpeg"/>
  <Override PartName="/ppt/media/image12.jpeg" ContentType="image/jpeg"/>
  <Override PartName="/ppt/media/image11.jpeg" ContentType="image/jpeg"/>
  <Override PartName="/ppt/media/image9.png" ContentType="image/png"/>
  <Override PartName="/ppt/media/image5.png" ContentType="image/png"/>
  <Override PartName="/ppt/media/image1.png" ContentType="image/png"/>
  <Override PartName="/ppt/media/image20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.png" ContentType="image/png"/>
  <Override PartName="/ppt/media/image21.png" ContentType="image/png"/>
  <Override PartName="/ppt/media/image15.png" ContentType="image/png"/>
  <Override PartName="/ppt/media/image19.jpeg" ContentType="image/jpeg"/>
  <Override PartName="/ppt/media/image18.jpeg" ContentType="image/jpeg"/>
  <Override PartName="/ppt/media/image7.png" ContentType="image/png"/>
  <Override PartName="/ppt/media/image17.jpeg" ContentType="image/jpeg"/>
  <Override PartName="/ppt/media/image3.png" ContentType="image/png"/>
  <Override PartName="/ppt/media/image22.png" ContentType="image/png"/>
  <Override PartName="/ppt/media/image16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2189240" cy="68551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2189240" cy="685512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224000" y="792000"/>
            <a:ext cx="9285480" cy="244548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000000"/>
                </a:solidFill>
                <a:latin typeface="Calisto MT"/>
              </a:rPr>
              <a:t>Обучающее устройство «Манипулятор» 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1728000" y="3384000"/>
            <a:ext cx="9789480" cy="2661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sto MT"/>
              </a:rPr>
              <a:t>Выполнил: ученик 7 А класса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sto MT"/>
              </a:rPr>
              <a:t>МБОУ Школы «Кадет» №95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sto MT"/>
              </a:rPr>
              <a:t>г.о. Самара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sto MT"/>
              </a:rPr>
              <a:t>Вишневский Е.С 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sto MT"/>
              </a:rPr>
              <a:t>Руководитель проекта: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sto MT"/>
              </a:rPr>
              <a:t>Ларин С.А.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sto MT"/>
              </a:rPr>
              <a:t>Самара 2024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864000" y="432000"/>
            <a:ext cx="10509480" cy="575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913680" y="609480"/>
            <a:ext cx="10350360" cy="96732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CustomShape 2"/>
          <p:cNvSpPr/>
          <p:nvPr/>
        </p:nvSpPr>
        <p:spPr>
          <a:xfrm>
            <a:off x="3600000" y="3672000"/>
            <a:ext cx="7053480" cy="2229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e3e3e3"/>
                </a:solidFill>
                <a:latin typeface="Arial"/>
              </a:rPr>
              <a:t> </a:t>
            </a:r>
            <a:endParaRPr/>
          </a:p>
        </p:txBody>
      </p:sp>
      <p:pic>
        <p:nvPicPr>
          <p:cNvPr descr="" id="7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59400" y="1656000"/>
            <a:ext cx="7606080" cy="345348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4392000" y="4098960"/>
            <a:ext cx="5192280" cy="650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Создать манипулятор</a:t>
            </a:r>
            <a:endParaRPr/>
          </a:p>
        </p:txBody>
      </p:sp>
    </p:spTree>
  </p:cSld>
  <p:transition spd="slow">
    <p:wipe dir="r"/>
  </p:transition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968000" y="1584000"/>
            <a:ext cx="6765480" cy="4418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1.  Научиться работать с платой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линейки  Arduino  и платой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расширения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2. Запрограммировать своё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изделие</a:t>
            </a:r>
            <a:r>
              <a:rPr b="1" lang="ru-RU" sz="3200">
                <a:solidFill>
                  <a:srgbClr val="ffffff"/>
                </a:solidFill>
                <a:latin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8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9160" y="2088000"/>
            <a:ext cx="4180320" cy="4077720"/>
          </a:xfrm>
          <a:prstGeom prst="rect">
            <a:avLst/>
          </a:prstGeom>
          <a:ln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720000" y="1368000"/>
            <a:ext cx="3453480" cy="939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6000">
                <a:solidFill>
                  <a:srgbClr val="ff0000"/>
                </a:solidFill>
                <a:latin typeface="Arial"/>
              </a:rPr>
              <a:t>Задачи</a:t>
            </a:r>
            <a:endParaRPr/>
          </a:p>
        </p:txBody>
      </p:sp>
    </p:spTree>
  </p:cSld>
  <p:transition spd="slow">
    <p:wipe dir="r"/>
  </p:transition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936000" y="542160"/>
            <a:ext cx="10350360" cy="6073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000">
                <a:solidFill>
                  <a:srgbClr val="000000"/>
                </a:solidFill>
                <a:latin typeface="Times New Roman"/>
              </a:rPr>
              <a:t>Исследование и анализ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816840" y="1732320"/>
            <a:ext cx="10350360" cy="4055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Times New Roman"/>
              </a:rPr>
              <a:t>Манипулятор</a:t>
            </a:r>
            <a:r>
              <a:rPr lang="ru-RU" sz="2800">
                <a:solidFill>
                  <a:srgbClr val="000000"/>
                </a:solidFill>
                <a:latin typeface="Times New Roman"/>
              </a:rPr>
              <a:t> —  механизм для управления пространственным положением орудий, объектов труда и конструкционных узлов и элементов.</a:t>
            </a:r>
            <a:endParaRPr/>
          </a:p>
        </p:txBody>
      </p:sp>
      <p:pic>
        <p:nvPicPr>
          <p:cNvPr descr="" id="8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0" y="3410280"/>
            <a:ext cx="3453480" cy="2133720"/>
          </a:xfrm>
          <a:prstGeom prst="rect">
            <a:avLst/>
          </a:prstGeom>
          <a:ln>
            <a:noFill/>
          </a:ln>
        </p:spPr>
      </p:pic>
      <p:pic>
        <p:nvPicPr>
          <p:cNvPr descr="" id="8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336000" y="3386520"/>
            <a:ext cx="3741480" cy="215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913680" y="609480"/>
            <a:ext cx="10350360" cy="3960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000">
                <a:solidFill>
                  <a:srgbClr val="000000"/>
                </a:solidFill>
                <a:latin typeface="Times New Roman"/>
              </a:rPr>
              <a:t>Исследование</a:t>
            </a:r>
            <a:r>
              <a:rPr b="1" lang="ru-RU" sz="4000">
                <a:solidFill>
                  <a:srgbClr val="000000"/>
                </a:solidFill>
                <a:latin typeface="Calisto MT"/>
              </a:rPr>
              <a:t> и анализ</a:t>
            </a:r>
            <a:endParaRPr/>
          </a:p>
        </p:txBody>
      </p:sp>
      <p:pic>
        <p:nvPicPr>
          <p:cNvPr descr="" id="88" name="Объект 26"/>
          <p:cNvPicPr/>
          <p:nvPr/>
        </p:nvPicPr>
        <p:blipFill>
          <a:blip r:embed="rId1"/>
          <a:srcRect b="-2357" l="2269" r="-4476" t="156"/>
          <a:stretch>
            <a:fillRect/>
          </a:stretch>
        </p:blipFill>
        <p:spPr>
          <a:xfrm>
            <a:off x="1759680" y="2856240"/>
            <a:ext cx="3184200" cy="3209040"/>
          </a:xfrm>
          <a:prstGeom prst="rect">
            <a:avLst/>
          </a:prstGeom>
          <a:ln>
            <a:noFill/>
          </a:ln>
        </p:spPr>
      </p:pic>
      <p:pic>
        <p:nvPicPr>
          <p:cNvPr descr="" id="89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04760" y="2858760"/>
            <a:ext cx="3134520" cy="3134520"/>
          </a:xfrm>
          <a:prstGeom prst="rect">
            <a:avLst/>
          </a:prstGeom>
          <a:ln>
            <a:noFill/>
          </a:ln>
        </p:spPr>
      </p:pic>
      <p:pic>
        <p:nvPicPr>
          <p:cNvPr descr="" id="90" name="Объект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563960" y="2856240"/>
            <a:ext cx="3232080" cy="313740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1557000" y="2304000"/>
            <a:ext cx="2800440" cy="629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alibri"/>
              </a:rPr>
              <a:t>   </a:t>
            </a:r>
            <a:r>
              <a:rPr b="1" lang="ru-RU" sz="2400">
                <a:solidFill>
                  <a:srgbClr val="000000"/>
                </a:solidFill>
                <a:latin typeface="Times New Roman"/>
              </a:rPr>
              <a:t>Arduino LEONARDO</a:t>
            </a:r>
            <a:endParaRPr/>
          </a:p>
        </p:txBody>
      </p:sp>
      <p:sp>
        <p:nvSpPr>
          <p:cNvPr id="92" name="CustomShape 3"/>
          <p:cNvSpPr/>
          <p:nvPr/>
        </p:nvSpPr>
        <p:spPr>
          <a:xfrm>
            <a:off x="5328000" y="2304000"/>
            <a:ext cx="1783080" cy="645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Times New Roman"/>
              </a:rPr>
              <a:t>Arduino Uno</a:t>
            </a:r>
            <a:endParaRPr/>
          </a:p>
        </p:txBody>
      </p:sp>
      <p:sp>
        <p:nvSpPr>
          <p:cNvPr id="93" name="CustomShape 4"/>
          <p:cNvSpPr/>
          <p:nvPr/>
        </p:nvSpPr>
        <p:spPr>
          <a:xfrm>
            <a:off x="8329320" y="2304000"/>
            <a:ext cx="1892160" cy="629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Times New Roman"/>
              </a:rPr>
              <a:t>Arduino Mega</a:t>
            </a:r>
            <a:endParaRPr/>
          </a:p>
        </p:txBody>
      </p:sp>
    </p:spTree>
  </p:cSld>
  <p:transition spd="slow">
    <p:wipe dir="r"/>
  </p:transition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0"/>
            <a:ext cx="11264400" cy="34308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95" name="Объект 5"/>
          <p:cNvPicPr/>
          <p:nvPr/>
        </p:nvPicPr>
        <p:blipFill>
          <a:blip r:embed="rId1"/>
          <a:stretch>
            <a:fillRect/>
          </a:stretch>
        </p:blipFill>
        <p:spPr>
          <a:xfrm>
            <a:off x="6528600" y="2502720"/>
            <a:ext cx="4772880" cy="3542760"/>
          </a:xfrm>
          <a:prstGeom prst="rect">
            <a:avLst/>
          </a:prstGeom>
          <a:ln>
            <a:noFill/>
          </a:ln>
        </p:spPr>
      </p:pic>
      <p:pic>
        <p:nvPicPr>
          <p:cNvPr descr="" id="96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79320" y="2119320"/>
            <a:ext cx="4430160" cy="443016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504000" y="504000"/>
            <a:ext cx="11013480" cy="717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222222"/>
                </a:solidFill>
                <a:latin typeface="Arial"/>
              </a:rPr>
              <a:t> </a:t>
            </a:r>
            <a:r>
              <a:rPr b="1" lang="ru-RU" sz="4000">
                <a:solidFill>
                  <a:srgbClr val="000000"/>
                </a:solidFill>
                <a:latin typeface="Times New Roman"/>
              </a:rPr>
              <a:t>Сервомотор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913680" y="432000"/>
            <a:ext cx="10350360" cy="5734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000">
                <a:solidFill>
                  <a:srgbClr val="000000"/>
                </a:solidFill>
                <a:latin typeface="Times New Roman"/>
              </a:rPr>
              <a:t>Фото компонентов </a:t>
            </a:r>
            <a:endParaRPr/>
          </a:p>
        </p:txBody>
      </p:sp>
      <p:pic>
        <p:nvPicPr>
          <p:cNvPr descr="" id="99" name="Рисунок 6"/>
          <p:cNvPicPr/>
          <p:nvPr/>
        </p:nvPicPr>
        <p:blipFill>
          <a:blip r:embed="rId1"/>
          <a:stretch>
            <a:fillRect/>
          </a:stretch>
        </p:blipFill>
        <p:spPr>
          <a:xfrm>
            <a:off x="5129640" y="2033640"/>
            <a:ext cx="2139840" cy="2139840"/>
          </a:xfrm>
          <a:prstGeom prst="rect">
            <a:avLst/>
          </a:prstGeom>
          <a:ln>
            <a:noFill/>
          </a:ln>
        </p:spPr>
      </p:pic>
      <p:pic>
        <p:nvPicPr>
          <p:cNvPr descr="" id="100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9072000" y="2088000"/>
            <a:ext cx="1537920" cy="1537920"/>
          </a:xfrm>
          <a:prstGeom prst="rect">
            <a:avLst/>
          </a:prstGeom>
          <a:ln>
            <a:noFill/>
          </a:ln>
        </p:spPr>
      </p:pic>
      <p:pic>
        <p:nvPicPr>
          <p:cNvPr descr="" id="101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344600" y="2352600"/>
            <a:ext cx="1533960" cy="153396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5129640" y="1584000"/>
            <a:ext cx="2067840" cy="573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Times New Roman"/>
              </a:rPr>
              <a:t>Arduino Uno</a:t>
            </a: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788760" y="1656000"/>
            <a:ext cx="3096720" cy="646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Calibri"/>
              </a:rPr>
              <a:t>Сервопривод и механизм</a:t>
            </a:r>
            <a:endParaRPr/>
          </a:p>
        </p:txBody>
      </p:sp>
      <p:sp>
        <p:nvSpPr>
          <p:cNvPr id="104" name="CustomShape 4"/>
          <p:cNvSpPr/>
          <p:nvPr/>
        </p:nvSpPr>
        <p:spPr>
          <a:xfrm>
            <a:off x="8496000" y="1512000"/>
            <a:ext cx="2589480" cy="789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Calibri"/>
              </a:rPr>
              <a:t>Sensor Shield V 5.0</a:t>
            </a:r>
            <a:r>
              <a:rPr lang="ru-RU" sz="24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105" name="CustomShape 5"/>
          <p:cNvSpPr/>
          <p:nvPr/>
        </p:nvSpPr>
        <p:spPr>
          <a:xfrm>
            <a:off x="5428800" y="4104000"/>
            <a:ext cx="1491840" cy="491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Calibri"/>
              </a:rPr>
              <a:t>Блок питания</a:t>
            </a:r>
            <a:endParaRPr/>
          </a:p>
        </p:txBody>
      </p:sp>
      <p:pic>
        <p:nvPicPr>
          <p:cNvPr descr="" id="106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5172480" y="4608000"/>
            <a:ext cx="1954080" cy="174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913680" y="0"/>
            <a:ext cx="10350360" cy="15768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000">
                <a:solidFill>
                  <a:srgbClr val="000000"/>
                </a:solidFill>
                <a:latin typeface="Times New Roman"/>
              </a:rPr>
              <a:t>Экономическое обоснование</a:t>
            </a:r>
            <a:endParaRPr/>
          </a:p>
        </p:txBody>
      </p:sp>
      <p:pic>
        <p:nvPicPr>
          <p:cNvPr descr="" id="10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912000" y="2016000"/>
            <a:ext cx="4389480" cy="3184920"/>
          </a:xfrm>
          <a:prstGeom prst="rect">
            <a:avLst/>
          </a:prstGeom>
          <a:ln>
            <a:noFill/>
          </a:ln>
        </p:spPr>
      </p:pic>
      <p:graphicFrame>
        <p:nvGraphicFramePr>
          <p:cNvPr id="109" name="Table 2"/>
          <p:cNvGraphicFramePr/>
          <p:nvPr/>
        </p:nvGraphicFramePr>
        <p:xfrm>
          <a:off x="909360" y="1827360"/>
          <a:ext cx="5784120" cy="4551120"/>
        </p:xfrm>
        <a:graphic>
          <a:graphicData uri="http://schemas.openxmlformats.org/drawingml/2006/table">
            <a:tbl>
              <a:tblPr/>
              <a:tblGrid>
                <a:gridCol w="4158000"/>
                <a:gridCol w="1626120"/>
              </a:tblGrid>
              <a:tr h="46944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/>
                        <a:t>Вид изделия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/>
                        <a:t>Цена, руб.</a:t>
                      </a:r>
                      <a:endParaRPr/>
                    </a:p>
                  </a:txBody>
                  <a:tcPr/>
                </a:tc>
              </a:tr>
              <a:tr h="510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Ультразвуковой датчик HC-SR04+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/>
                        <a:t>180 руб.</a:t>
                      </a:r>
                      <a:endParaRPr/>
                    </a:p>
                  </a:txBody>
                  <a:tcPr/>
                </a:tc>
              </a:tr>
              <a:tr h="510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Сервопривод и механизм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/>
                        <a:t>1900 руб.</a:t>
                      </a:r>
                      <a:endParaRPr/>
                    </a:p>
                  </a:txBody>
                  <a:tcPr/>
                </a:tc>
              </a:tr>
              <a:tr h="510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Arduino Uno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/>
                        <a:t>1500 руб.</a:t>
                      </a:r>
                      <a:endParaRPr/>
                    </a:p>
                  </a:txBody>
                  <a:tcPr/>
                </a:tc>
              </a:tr>
              <a:tr h="510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Sensor Shield V 4.0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/>
                        <a:t>370 руб.</a:t>
                      </a:r>
                      <a:endParaRPr/>
                    </a:p>
                  </a:txBody>
                  <a:tcPr/>
                </a:tc>
              </a:tr>
              <a:tr h="510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Блок питания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/>
                        <a:t>320 руб.</a:t>
                      </a:r>
                      <a:endParaRPr/>
                    </a:p>
                  </a:txBody>
                  <a:tcPr/>
                </a:tc>
              </a:tr>
              <a:tr h="510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Мячики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/>
                        <a:t>80 руб.</a:t>
                      </a:r>
                      <a:endParaRPr/>
                    </a:p>
                  </a:txBody>
                  <a:tcPr/>
                </a:tc>
              </a:tr>
              <a:tr h="510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Трубы, проволока и основа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/>
                        <a:t>-</a:t>
                      </a:r>
                      <a:endParaRPr/>
                    </a:p>
                  </a:txBody>
                  <a:tcPr/>
                </a:tc>
              </a:tr>
              <a:tr h="510840"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2000">
                          <a:latin typeface="Times New Roman"/>
                        </a:rPr>
                        <a:t>ИТОГО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4420 руб.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ransition spd="slow">
    <p:wipe dir="r"/>
  </p:transition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864000" y="1350360"/>
            <a:ext cx="5037480" cy="4767120"/>
          </a:xfrm>
          <a:prstGeom prst="rect">
            <a:avLst/>
          </a:prstGeom>
          <a:ln>
            <a:noFill/>
          </a:ln>
        </p:spPr>
      </p:pic>
      <p:pic>
        <p:nvPicPr>
          <p:cNvPr descr="" id="11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840000" y="1296000"/>
            <a:ext cx="3957480" cy="50374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