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597" r:id="rId1"/>
    <p:sldMasterId id="2147486615" r:id="rId2"/>
  </p:sldMasterIdLst>
  <p:notesMasterIdLst>
    <p:notesMasterId r:id="rId10"/>
  </p:notesMasterIdLst>
  <p:handoutMasterIdLst>
    <p:handoutMasterId r:id="rId11"/>
  </p:handoutMasterIdLst>
  <p:sldIdLst>
    <p:sldId id="2063" r:id="rId3"/>
    <p:sldId id="2074" r:id="rId4"/>
    <p:sldId id="2081" r:id="rId5"/>
    <p:sldId id="2083" r:id="rId6"/>
    <p:sldId id="2084" r:id="rId7"/>
    <p:sldId id="2082" r:id="rId8"/>
    <p:sldId id="2080" r:id="rId9"/>
  </p:sldIdLst>
  <p:sldSz cx="18288000" cy="10296525"/>
  <p:notesSz cx="6761163" cy="9942513"/>
  <p:custDataLst>
    <p:tags r:id="rId12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4802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914643" algn="l" rtl="0" eaLnBrk="0" fontAlgn="base" hangingPunct="0">
      <a:spcBef>
        <a:spcPct val="0"/>
      </a:spcBef>
      <a:spcAft>
        <a:spcPct val="0"/>
      </a:spcAft>
      <a:defRPr sz="4802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1829287" algn="l" rtl="0" eaLnBrk="0" fontAlgn="base" hangingPunct="0">
      <a:spcBef>
        <a:spcPct val="0"/>
      </a:spcBef>
      <a:spcAft>
        <a:spcPct val="0"/>
      </a:spcAft>
      <a:defRPr sz="4802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2743930" algn="l" rtl="0" eaLnBrk="0" fontAlgn="base" hangingPunct="0">
      <a:spcBef>
        <a:spcPct val="0"/>
      </a:spcBef>
      <a:spcAft>
        <a:spcPct val="0"/>
      </a:spcAft>
      <a:defRPr sz="4802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3658575" algn="l" rtl="0" eaLnBrk="0" fontAlgn="base" hangingPunct="0">
      <a:spcBef>
        <a:spcPct val="0"/>
      </a:spcBef>
      <a:spcAft>
        <a:spcPct val="0"/>
      </a:spcAft>
      <a:defRPr sz="4802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4573218" algn="l" defTabSz="1829287" rtl="0" eaLnBrk="1" latinLnBrk="0" hangingPunct="1">
      <a:defRPr sz="4802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5487862" algn="l" defTabSz="1829287" rtl="0" eaLnBrk="1" latinLnBrk="0" hangingPunct="1">
      <a:defRPr sz="4802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6402505" algn="l" defTabSz="1829287" rtl="0" eaLnBrk="1" latinLnBrk="0" hangingPunct="1">
      <a:defRPr sz="4802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7317148" algn="l" defTabSz="1829287" rtl="0" eaLnBrk="1" latinLnBrk="0" hangingPunct="1">
      <a:defRPr sz="4802" b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ИДЕОЛЕКЦИЯ" id="{9D3828EB-94B9-4DA4-985F-057CA4A5D7D7}">
          <p14:sldIdLst>
            <p14:sldId id="2063"/>
            <p14:sldId id="2074"/>
            <p14:sldId id="2081"/>
            <p14:sldId id="2083"/>
            <p14:sldId id="2084"/>
            <p14:sldId id="2082"/>
            <p14:sldId id="2080"/>
          </p14:sldIdLst>
        </p14:section>
      </p14:sectionLst>
    </p:ext>
    <p:ext uri="{EFAFB233-063F-42B5-8137-9DF3F51BA10A}">
      <p15:sldGuideLst xmlns="" xmlns:p15="http://schemas.microsoft.com/office/powerpoint/2012/main">
        <p15:guide id="2" pos="11475" userDrawn="1">
          <p15:clr>
            <a:srgbClr val="A4A3A4"/>
          </p15:clr>
        </p15:guide>
        <p15:guide id="3" pos="5760" userDrawn="1">
          <p15:clr>
            <a:srgbClr val="A4A3A4"/>
          </p15:clr>
        </p15:guide>
        <p15:guide id="4" orient="horz" pos="3243">
          <p15:clr>
            <a:srgbClr val="A4A3A4"/>
          </p15:clr>
        </p15:guide>
        <p15:guide id="5" pos="10523" userDrawn="1">
          <p15:clr>
            <a:srgbClr val="A4A3A4"/>
          </p15:clr>
        </p15:guide>
        <p15:guide id="6" pos="952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шоночек" initials="Н" lastIdx="19" clrIdx="0">
    <p:extLst>
      <p:ext uri="{19B8F6BF-5375-455C-9EA6-DF929625EA0E}">
        <p15:presenceInfo xmlns="" xmlns:p15="http://schemas.microsoft.com/office/powerpoint/2012/main" userId="Наташоночек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1262BA"/>
    <a:srgbClr val="000099"/>
    <a:srgbClr val="0033CC"/>
    <a:srgbClr val="0066FF"/>
    <a:srgbClr val="2F5596"/>
    <a:srgbClr val="953187"/>
    <a:srgbClr val="B878B0"/>
    <a:srgbClr val="D09E00"/>
    <a:srgbClr val="6D84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5768" autoAdjust="0"/>
  </p:normalViewPr>
  <p:slideViewPr>
    <p:cSldViewPr>
      <p:cViewPr>
        <p:scale>
          <a:sx n="56" d="100"/>
          <a:sy n="56" d="100"/>
        </p:scale>
        <p:origin x="-773" y="-91"/>
      </p:cViewPr>
      <p:guideLst>
        <p:guide orient="horz" pos="3243"/>
        <p:guide pos="11475"/>
        <p:guide pos="5760"/>
        <p:guide pos="10523"/>
        <p:guide pos="9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2762"/>
    </p:cViewPr>
  </p:sorterViewPr>
  <p:notesViewPr>
    <p:cSldViewPr>
      <p:cViewPr varScale="1">
        <p:scale>
          <a:sx n="82" d="100"/>
          <a:sy n="82" d="100"/>
        </p:scale>
        <p:origin x="397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B124E-2BF5-4D99-B165-410E7D5FAA67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7FF84-59B2-4748-8F62-D67D2A1D7E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924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6EB5D94-5C72-46BE-A385-91029F58C7FB}" type="datetimeFigureOut">
              <a:rPr lang="ru-RU" altLang="ru-RU"/>
              <a:pPr>
                <a:defRPr/>
              </a:pPr>
              <a:t>31.03.2024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9850" y="746125"/>
            <a:ext cx="662146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noProof="0" dirty="0"/>
              <a:t>Образец текста</a:t>
            </a:r>
          </a:p>
          <a:p>
            <a:pPr lvl="1"/>
            <a:r>
              <a:rPr lang="ru-RU" altLang="ru-RU" noProof="0" dirty="0"/>
              <a:t>Второй уровень</a:t>
            </a:r>
          </a:p>
          <a:p>
            <a:pPr lvl="2"/>
            <a:r>
              <a:rPr lang="ru-RU" altLang="ru-RU" noProof="0" dirty="0"/>
              <a:t>Третий уровень</a:t>
            </a:r>
          </a:p>
          <a:p>
            <a:pPr lvl="3"/>
            <a:r>
              <a:rPr lang="ru-RU" altLang="ru-RU" noProof="0" dirty="0"/>
              <a:t>Четвертый уровень</a:t>
            </a:r>
          </a:p>
          <a:p>
            <a:pPr lvl="4"/>
            <a:r>
              <a:rPr lang="ru-RU" alt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AF46645-8657-4658-80A1-AFBA8C84EE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50613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Segoe UI Light" panose="020B0502040204020203" pitchFamily="34" charset="0"/>
        <a:ea typeface="ＭＳ Ｐゴシック" charset="0"/>
        <a:cs typeface="+mn-cs"/>
      </a:defRPr>
    </a:lvl1pPr>
    <a:lvl2pPr marL="914643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Segoe UI Light" panose="020B0502040204020203" pitchFamily="34" charset="0"/>
        <a:ea typeface="ＭＳ Ｐゴシック" charset="0"/>
        <a:cs typeface="+mn-cs"/>
      </a:defRPr>
    </a:lvl2pPr>
    <a:lvl3pPr marL="1829287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Segoe UI Light" panose="020B0502040204020203" pitchFamily="34" charset="0"/>
        <a:ea typeface="ＭＳ Ｐゴシック" charset="0"/>
        <a:cs typeface="+mn-cs"/>
      </a:defRPr>
    </a:lvl3pPr>
    <a:lvl4pPr marL="2743930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Segoe UI Light" panose="020B0502040204020203" pitchFamily="34" charset="0"/>
        <a:ea typeface="ＭＳ Ｐゴシック" charset="0"/>
        <a:cs typeface="+mn-cs"/>
      </a:defRPr>
    </a:lvl4pPr>
    <a:lvl5pPr marL="3658575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Segoe UI Light" panose="020B0502040204020203" pitchFamily="34" charset="0"/>
        <a:ea typeface="ＭＳ Ｐゴシック" charset="0"/>
        <a:cs typeface="+mn-cs"/>
      </a:defRPr>
    </a:lvl5pPr>
    <a:lvl6pPr marL="4573218" algn="l" defTabSz="18292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7862" algn="l" defTabSz="18292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2505" algn="l" defTabSz="18292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7148" algn="l" defTabSz="18292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2663280" y="4014136"/>
            <a:ext cx="12961440" cy="226825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A5C5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4" t="35260" r="58269" b="10386"/>
          <a:stretch/>
        </p:blipFill>
        <p:spPr>
          <a:xfrm>
            <a:off x="3185338" y="4267641"/>
            <a:ext cx="1782198" cy="1812926"/>
          </a:xfrm>
          <a:prstGeom prst="ellipse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665688" y="4014136"/>
            <a:ext cx="9505056" cy="2268252"/>
          </a:xfrm>
        </p:spPr>
        <p:txBody>
          <a:bodyPr anchor="ctr">
            <a:noAutofit/>
          </a:bodyPr>
          <a:lstStyle>
            <a:lvl1pPr algn="l">
              <a:defRPr sz="4400" baseline="0">
                <a:solidFill>
                  <a:srgbClr val="203864"/>
                </a:solidFill>
                <a:latin typeface="Circe Bold" panose="020B0602020203020203" pitchFamily="34" charset="-52"/>
              </a:defRPr>
            </a:lvl1pPr>
          </a:lstStyle>
          <a:p>
            <a:r>
              <a:rPr lang="ru-RU" dirty="0"/>
              <a:t>Название раздела.</a:t>
            </a:r>
            <a:r>
              <a:rPr lang="en-US" dirty="0"/>
              <a:t> </a:t>
            </a:r>
            <a:r>
              <a:rPr lang="ru-RU" dirty="0"/>
              <a:t>Как бы Вы не старались, Вы не сможете ошибиться в расположении текста на панели</a:t>
            </a:r>
          </a:p>
        </p:txBody>
      </p:sp>
      <p:sp>
        <p:nvSpPr>
          <p:cNvPr id="15" name="Овал 14"/>
          <p:cNvSpPr/>
          <p:nvPr userDrawn="1"/>
        </p:nvSpPr>
        <p:spPr>
          <a:xfrm>
            <a:off x="3023320" y="4284493"/>
            <a:ext cx="1728192" cy="1728192"/>
          </a:xfrm>
          <a:prstGeom prst="ellipse">
            <a:avLst/>
          </a:prstGeom>
          <a:solidFill>
            <a:srgbClr val="6D84B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0" dirty="0">
              <a:latin typeface="+mj-lt"/>
            </a:endParaRPr>
          </a:p>
        </p:txBody>
      </p:sp>
      <p:sp>
        <p:nvSpPr>
          <p:cNvPr id="16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3023307" y="4500190"/>
            <a:ext cx="1728788" cy="15132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076205946"/>
      </p:ext>
    </p:extLst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10380043" y="-1"/>
            <a:ext cx="7968058" cy="10296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0" dirty="0">
                <a:latin typeface="Circe" panose="020B0502020203020203" pitchFamily="34" charset="-52"/>
              </a:rPr>
              <a:t>Видео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74675" y="971798"/>
            <a:ext cx="9001373" cy="716531"/>
          </a:xfrm>
        </p:spPr>
        <p:txBody>
          <a:bodyPr anchor="t">
            <a:noAutofit/>
          </a:bodyPr>
          <a:lstStyle>
            <a:lvl1pPr algn="l">
              <a:defRPr sz="4800" baseline="0">
                <a:latin typeface="+mj-lt"/>
              </a:defRPr>
            </a:lvl1pPr>
          </a:lstStyle>
          <a:p>
            <a:pPr fontAlgn="auto">
              <a:spcAft>
                <a:spcPts val="0"/>
              </a:spcAft>
              <a:defRPr sz="1800"/>
            </a:pPr>
            <a:r>
              <a:rPr lang="ru-RU" sz="4800" b="0" dirty="0">
                <a:latin typeface="Circe" panose="020B0502020203020203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Заголовок в одну строку</a:t>
            </a:r>
            <a:endParaRPr lang="en-US" sz="4800" b="0" dirty="0">
              <a:latin typeface="Circe" panose="020B0502020203020203" pitchFamily="34" charset="-5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150938" y="1895575"/>
            <a:ext cx="8425110" cy="6697413"/>
          </a:xfrm>
        </p:spPr>
        <p:txBody>
          <a:bodyPr>
            <a:normAutofit/>
          </a:bodyPr>
          <a:lstStyle>
            <a:lvl1pPr marL="0" marR="0" indent="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3200"/>
            </a:lvl1pPr>
          </a:lstStyle>
          <a:p>
            <a:pPr lvl="0"/>
            <a:r>
              <a:rPr lang="ru-RU" dirty="0"/>
              <a:t>Самофинансирование - заметный источник финансирования инвестиционных проектов по обновлению и техническому перевооружению действующего производства. 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036636"/>
      </p:ext>
    </p:extLst>
  </p:cSld>
  <p:clrMapOvr>
    <a:masterClrMapping/>
  </p:clrMapOvr>
  <p:transition spd="med"/>
  <p:extLst>
    <p:ext uri="{DCECCB84-F9BA-43D5-87BE-67443E8EF086}">
      <p15:sldGuideLst xmlns="" xmlns:p15="http://schemas.microsoft.com/office/powerpoint/2012/main">
        <p15:guide id="1" orient="horz" pos="703">
          <p15:clr>
            <a:srgbClr val="FBAE40"/>
          </p15:clr>
        </p15:guide>
        <p15:guide id="2" pos="36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10380043" y="-1"/>
            <a:ext cx="7968058" cy="10296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0" dirty="0">
                <a:latin typeface="Circe" panose="020B0502020203020203" pitchFamily="34" charset="-52"/>
              </a:rPr>
              <a:t>Видео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74675" y="971798"/>
            <a:ext cx="9001373" cy="716531"/>
          </a:xfrm>
        </p:spPr>
        <p:txBody>
          <a:bodyPr anchor="t">
            <a:noAutofit/>
          </a:bodyPr>
          <a:lstStyle>
            <a:lvl1pPr algn="l">
              <a:defRPr sz="4800" baseline="0">
                <a:latin typeface="+mj-lt"/>
              </a:defRPr>
            </a:lvl1pPr>
          </a:lstStyle>
          <a:p>
            <a:pPr fontAlgn="auto">
              <a:spcAft>
                <a:spcPts val="0"/>
              </a:spcAft>
              <a:defRPr sz="1800"/>
            </a:pPr>
            <a:r>
              <a:rPr lang="ru-RU" sz="4800" b="0" dirty="0">
                <a:latin typeface="Circe" panose="020B0502020203020203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Заголовок в две строки, который не помещается в одну</a:t>
            </a:r>
            <a:endParaRPr lang="en-US" sz="4800" b="0" dirty="0">
              <a:latin typeface="Circe" panose="020B0502020203020203" pitchFamily="34" charset="-5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150938" y="2616324"/>
            <a:ext cx="8425110" cy="5976664"/>
          </a:xfrm>
        </p:spPr>
        <p:txBody>
          <a:bodyPr>
            <a:normAutofit/>
          </a:bodyPr>
          <a:lstStyle>
            <a:lvl1pPr marL="0" marR="0" indent="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3200"/>
            </a:lvl1pPr>
          </a:lstStyle>
          <a:p>
            <a:pPr lvl="0"/>
            <a:r>
              <a:rPr lang="ru-RU" dirty="0"/>
              <a:t>Самофинансирование - заметный источник финансирования инвестиционных проектов по обновлению и техническому перевооружению действующего производства. 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42804"/>
      </p:ext>
    </p:extLst>
  </p:cSld>
  <p:clrMapOvr>
    <a:masterClrMapping/>
  </p:clrMapOvr>
  <p:transition spd="med"/>
  <p:extLst>
    <p:ext uri="{DCECCB84-F9BA-43D5-87BE-67443E8EF086}">
      <p15:sldGuideLst xmlns="" xmlns:p15="http://schemas.microsoft.com/office/powerpoint/2012/main">
        <p15:guide id="1" orient="horz" pos="703">
          <p15:clr>
            <a:srgbClr val="FBAE40"/>
          </p15:clr>
        </p15:guide>
        <p15:guide id="2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10380043" y="-1"/>
            <a:ext cx="7968058" cy="10296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0" dirty="0">
                <a:latin typeface="Circe" panose="020B0502020203020203" pitchFamily="34" charset="-52"/>
              </a:rPr>
              <a:t>Видео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74675" y="971798"/>
            <a:ext cx="9001373" cy="716531"/>
          </a:xfrm>
        </p:spPr>
        <p:txBody>
          <a:bodyPr anchor="t">
            <a:noAutofit/>
          </a:bodyPr>
          <a:lstStyle>
            <a:lvl1pPr algn="l">
              <a:defRPr sz="4800" baseline="0">
                <a:latin typeface="+mj-lt"/>
              </a:defRPr>
            </a:lvl1pPr>
          </a:lstStyle>
          <a:p>
            <a:pPr fontAlgn="auto">
              <a:spcAft>
                <a:spcPts val="0"/>
              </a:spcAft>
              <a:defRPr sz="1800"/>
            </a:pPr>
            <a:r>
              <a:rPr lang="ru-RU" sz="4800" b="0" dirty="0">
                <a:latin typeface="Circe" panose="020B0502020203020203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Заголовок в три строки, который не помещается в одну, и в две строки</a:t>
            </a:r>
            <a:endParaRPr lang="en-US" sz="4800" b="0" dirty="0">
              <a:latin typeface="Circe" panose="020B0502020203020203" pitchFamily="34" charset="-5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150938" y="3264396"/>
            <a:ext cx="8425110" cy="5328592"/>
          </a:xfrm>
        </p:spPr>
        <p:txBody>
          <a:bodyPr>
            <a:normAutofit/>
          </a:bodyPr>
          <a:lstStyle>
            <a:lvl1pPr marL="0" marR="0" indent="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3200"/>
            </a:lvl1pPr>
          </a:lstStyle>
          <a:p>
            <a:pPr lvl="0"/>
            <a:r>
              <a:rPr lang="ru-RU" dirty="0"/>
              <a:t>Самофинансирование - заметный источник финансирования инвестиционных проектов по обновлению и техническому перевооружению действующего производства. 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7735542"/>
      </p:ext>
    </p:extLst>
  </p:cSld>
  <p:clrMapOvr>
    <a:masterClrMapping/>
  </p:clrMapOvr>
  <p:transition spd="med"/>
  <p:extLst>
    <p:ext uri="{DCECCB84-F9BA-43D5-87BE-67443E8EF086}">
      <p15:sldGuideLst xmlns="" xmlns:p15="http://schemas.microsoft.com/office/powerpoint/2012/main">
        <p15:guide id="1" orient="horz" pos="703">
          <p15:clr>
            <a:srgbClr val="FBAE40"/>
          </p15:clr>
        </p15:guide>
        <p15:guide id="2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10380043" y="-1"/>
            <a:ext cx="7968058" cy="10296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0" dirty="0">
                <a:latin typeface="Circe" panose="020B0502020203020203" pitchFamily="34" charset="-52"/>
              </a:rPr>
              <a:t>Видео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74675" y="971798"/>
            <a:ext cx="9001373" cy="1428502"/>
          </a:xfrm>
        </p:spPr>
        <p:txBody>
          <a:bodyPr anchor="t">
            <a:noAutofit/>
          </a:bodyPr>
          <a:lstStyle>
            <a:lvl1pPr algn="l">
              <a:defRPr sz="4800" baseline="0">
                <a:latin typeface="+mj-lt"/>
              </a:defRPr>
            </a:lvl1pPr>
          </a:lstStyle>
          <a:p>
            <a:pPr fontAlgn="auto">
              <a:spcAft>
                <a:spcPts val="0"/>
              </a:spcAft>
              <a:defRPr sz="1800"/>
            </a:pPr>
            <a:r>
              <a:rPr lang="ru-RU" sz="4800" b="0" dirty="0">
                <a:latin typeface="Circe" panose="020B0502020203020203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Заголовок в две строки, который не помещается в одну </a:t>
            </a:r>
            <a:endParaRPr lang="en-US" sz="4800" b="0" dirty="0">
              <a:latin typeface="Circe" panose="020B0502020203020203" pitchFamily="34" charset="-5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150938" y="3408412"/>
            <a:ext cx="8425110" cy="5040560"/>
          </a:xfrm>
        </p:spPr>
        <p:txBody>
          <a:bodyPr>
            <a:normAutofit/>
          </a:bodyPr>
          <a:lstStyle>
            <a:lvl1pPr marL="0" marR="0" indent="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800"/>
            </a:lvl1pPr>
          </a:lstStyle>
          <a:p>
            <a:pPr lvl="0"/>
            <a:r>
              <a:rPr lang="ru-RU" dirty="0"/>
              <a:t>Самофинансирование - заметный источник финансирования инвестиционных проектов по обновлению и техническому перевооружению действующего производства. </a:t>
            </a:r>
          </a:p>
          <a:p>
            <a:pPr lvl="0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 hasCustomPrompt="1"/>
          </p:nvPr>
        </p:nvSpPr>
        <p:spPr>
          <a:xfrm>
            <a:off x="1150938" y="2760762"/>
            <a:ext cx="7345362" cy="503238"/>
          </a:xfrm>
        </p:spPr>
        <p:txBody>
          <a:bodyPr>
            <a:noAutofit/>
          </a:bodyPr>
          <a:lstStyle>
            <a:lvl1pPr marL="0" indent="0">
              <a:buNone/>
              <a:defRPr sz="3200" baseline="0">
                <a:solidFill>
                  <a:srgbClr val="6D84B0"/>
                </a:solidFill>
                <a:latin typeface="Circe Bold" panose="020B0602020203020203" pitchFamily="34" charset="-52"/>
              </a:defRPr>
            </a:lvl1pPr>
          </a:lstStyle>
          <a:p>
            <a:pPr lvl="0"/>
            <a:r>
              <a:rPr lang="ru-RU" dirty="0"/>
              <a:t>Подзаголовок в одну строку</a:t>
            </a:r>
          </a:p>
        </p:txBody>
      </p:sp>
    </p:spTree>
    <p:extLst>
      <p:ext uri="{BB962C8B-B14F-4D97-AF65-F5344CB8AC3E}">
        <p14:creationId xmlns:p14="http://schemas.microsoft.com/office/powerpoint/2010/main" val="3495602538"/>
      </p:ext>
    </p:extLst>
  </p:cSld>
  <p:clrMapOvr>
    <a:masterClrMapping/>
  </p:clrMapOvr>
  <p:transition spd="med"/>
  <p:extLst>
    <p:ext uri="{DCECCB84-F9BA-43D5-87BE-67443E8EF086}">
      <p15:sldGuideLst xmlns="" xmlns:p15="http://schemas.microsoft.com/office/powerpoint/2012/main">
        <p15:guide id="1" orient="horz" pos="703">
          <p15:clr>
            <a:srgbClr val="FBAE40"/>
          </p15:clr>
        </p15:guide>
        <p15:guide id="2" pos="36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10380043" y="-1"/>
            <a:ext cx="7968058" cy="10296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0" dirty="0">
                <a:latin typeface="Circe" panose="020B0502020203020203" pitchFamily="34" charset="-52"/>
              </a:rPr>
              <a:t>Видео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74675" y="971798"/>
            <a:ext cx="9001373" cy="716531"/>
          </a:xfrm>
        </p:spPr>
        <p:txBody>
          <a:bodyPr anchor="t">
            <a:noAutofit/>
          </a:bodyPr>
          <a:lstStyle>
            <a:lvl1pPr algn="l">
              <a:defRPr sz="4800" baseline="0">
                <a:latin typeface="+mj-lt"/>
              </a:defRPr>
            </a:lvl1pPr>
          </a:lstStyle>
          <a:p>
            <a:pPr fontAlgn="auto">
              <a:spcAft>
                <a:spcPts val="0"/>
              </a:spcAft>
              <a:defRPr sz="1800"/>
            </a:pPr>
            <a:r>
              <a:rPr lang="ru-RU" sz="4800" b="0" dirty="0">
                <a:latin typeface="Circe" panose="020B0502020203020203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Список </a:t>
            </a:r>
            <a:endParaRPr lang="en-US" sz="4800" b="0" dirty="0">
              <a:latin typeface="Circe" panose="020B0502020203020203" pitchFamily="34" charset="-5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150938" y="1895575"/>
            <a:ext cx="8425110" cy="6697413"/>
          </a:xfrm>
        </p:spPr>
        <p:txBody>
          <a:bodyPr>
            <a:normAutofit/>
          </a:bodyPr>
          <a:lstStyle>
            <a:lvl1pPr marL="457200" marR="0" indent="-45720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6D84B0"/>
              </a:buClr>
              <a:buSzTx/>
              <a:buFont typeface="Arial" panose="020B0604020202020204" pitchFamily="34" charset="0"/>
              <a:buChar char="•"/>
              <a:tabLst/>
              <a:defRPr sz="3200"/>
            </a:lvl1pPr>
          </a:lstStyle>
          <a:p>
            <a:pPr lvl="0"/>
            <a:r>
              <a:rPr lang="ru-RU" dirty="0"/>
              <a:t>Самофинансирование - заметный источник финансирования инвестиционных проектов </a:t>
            </a:r>
          </a:p>
          <a:p>
            <a:pPr lvl="0"/>
            <a:r>
              <a:rPr lang="ru-RU" dirty="0"/>
              <a:t>По обновлению и техническому перевооружению действующего производства. 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915694"/>
      </p:ext>
    </p:extLst>
  </p:cSld>
  <p:clrMapOvr>
    <a:masterClrMapping/>
  </p:clrMapOvr>
  <p:transition spd="med"/>
  <p:extLst>
    <p:ext uri="{DCECCB84-F9BA-43D5-87BE-67443E8EF086}">
      <p15:sldGuideLst xmlns="" xmlns:p15="http://schemas.microsoft.com/office/powerpoint/2012/main">
        <p15:guide id="1" orient="horz" pos="703">
          <p15:clr>
            <a:srgbClr val="FBAE40"/>
          </p15:clr>
        </p15:guide>
        <p15:guide id="2" pos="36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10380043" y="-1"/>
            <a:ext cx="7968058" cy="10296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0" dirty="0">
                <a:latin typeface="Circe" panose="020B0502020203020203" pitchFamily="34" charset="-52"/>
              </a:rPr>
              <a:t>Видео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74675" y="971798"/>
            <a:ext cx="9001373" cy="1428502"/>
          </a:xfrm>
        </p:spPr>
        <p:txBody>
          <a:bodyPr anchor="t">
            <a:noAutofit/>
          </a:bodyPr>
          <a:lstStyle>
            <a:lvl1pPr algn="l">
              <a:defRPr sz="4800" baseline="0">
                <a:latin typeface="+mj-lt"/>
              </a:defRPr>
            </a:lvl1pPr>
          </a:lstStyle>
          <a:p>
            <a:pPr fontAlgn="auto">
              <a:spcAft>
                <a:spcPts val="0"/>
              </a:spcAft>
              <a:defRPr sz="1800"/>
            </a:pPr>
            <a:r>
              <a:rPr lang="ru-RU" sz="4800" b="0" dirty="0">
                <a:latin typeface="Circe" panose="020B0502020203020203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Список в две и строки, который не помещается в одну</a:t>
            </a:r>
            <a:endParaRPr lang="en-US" sz="4800" b="0" dirty="0">
              <a:latin typeface="Circe" panose="020B0502020203020203" pitchFamily="34" charset="-5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150938" y="2616324"/>
            <a:ext cx="8425110" cy="5184576"/>
          </a:xfrm>
        </p:spPr>
        <p:txBody>
          <a:bodyPr>
            <a:normAutofit/>
          </a:bodyPr>
          <a:lstStyle>
            <a:lvl1pPr marL="457200" marR="0" indent="-45720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6D84B0"/>
              </a:buClr>
              <a:buSzTx/>
              <a:buFont typeface="Arial" panose="020B0604020202020204" pitchFamily="34" charset="0"/>
              <a:buChar char="•"/>
              <a:tabLst/>
              <a:defRPr sz="3200"/>
            </a:lvl1pPr>
          </a:lstStyle>
          <a:p>
            <a:pPr lvl="0"/>
            <a:r>
              <a:rPr lang="ru-RU" dirty="0"/>
              <a:t>Самофинансирование - заметный источник финансирования инвестиционных проектов </a:t>
            </a:r>
          </a:p>
          <a:p>
            <a:pPr lvl="0"/>
            <a:r>
              <a:rPr lang="ru-RU" dirty="0"/>
              <a:t>По обновлению и техническому перевооружению действующего производства. 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0965776"/>
      </p:ext>
    </p:extLst>
  </p:cSld>
  <p:clrMapOvr>
    <a:masterClrMapping/>
  </p:clrMapOvr>
  <p:transition spd="med"/>
  <p:extLst>
    <p:ext uri="{DCECCB84-F9BA-43D5-87BE-67443E8EF086}">
      <p15:sldGuideLst xmlns="" xmlns:p15="http://schemas.microsoft.com/office/powerpoint/2012/main">
        <p15:guide id="1" orient="horz" pos="703">
          <p15:clr>
            <a:srgbClr val="FBAE40"/>
          </p15:clr>
        </p15:guide>
        <p15:guide id="2" pos="36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10380043" y="-1"/>
            <a:ext cx="7968058" cy="10296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0" dirty="0">
                <a:latin typeface="Circe" panose="020B0502020203020203" pitchFamily="34" charset="-52"/>
              </a:rPr>
              <a:t>Видео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74675" y="971798"/>
            <a:ext cx="9001373" cy="716531"/>
          </a:xfrm>
        </p:spPr>
        <p:txBody>
          <a:bodyPr anchor="t">
            <a:noAutofit/>
          </a:bodyPr>
          <a:lstStyle>
            <a:lvl1pPr algn="l">
              <a:defRPr sz="4800" baseline="0">
                <a:latin typeface="+mj-lt"/>
              </a:defRPr>
            </a:lvl1pPr>
          </a:lstStyle>
          <a:p>
            <a:pPr fontAlgn="auto">
              <a:spcAft>
                <a:spcPts val="0"/>
              </a:spcAft>
              <a:defRPr sz="1800"/>
            </a:pPr>
            <a:r>
              <a:rPr lang="ru-RU" sz="4800" b="0" dirty="0">
                <a:latin typeface="Circe" panose="020B0502020203020203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Список в два уровня </a:t>
            </a:r>
            <a:endParaRPr lang="en-US" sz="4800" b="0" dirty="0">
              <a:latin typeface="Circe" panose="020B0502020203020203" pitchFamily="34" charset="-5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150938" y="1895575"/>
            <a:ext cx="8425110" cy="1440829"/>
          </a:xfrm>
        </p:spPr>
        <p:txBody>
          <a:bodyPr>
            <a:normAutofit/>
          </a:bodyPr>
          <a:lstStyle>
            <a:lvl1pPr marL="457200" marR="0" indent="-45720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6D84B0"/>
              </a:buClr>
              <a:buSzTx/>
              <a:buFont typeface="Arial" panose="020B0604020202020204" pitchFamily="34" charset="0"/>
              <a:buChar char="•"/>
              <a:tabLst/>
              <a:defRPr sz="3200"/>
            </a:lvl1pPr>
          </a:lstStyle>
          <a:p>
            <a:pPr lvl="0"/>
            <a:r>
              <a:rPr lang="ru-RU" dirty="0"/>
              <a:t>Самофинансирование - заметный источник финансирования инвестиционных проектов </a:t>
            </a:r>
          </a:p>
          <a:p>
            <a:pPr lvl="0"/>
            <a:endParaRPr lang="ru-RU" dirty="0"/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1655168" y="3407743"/>
            <a:ext cx="7920880" cy="1440829"/>
          </a:xfrm>
        </p:spPr>
        <p:txBody>
          <a:bodyPr>
            <a:normAutofit/>
          </a:bodyPr>
          <a:lstStyle>
            <a:lvl1pPr marL="457200" marR="0" indent="-45720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6D84B0"/>
              </a:buClr>
              <a:buSzTx/>
              <a:buFont typeface="Circe" panose="020B0502020203020203" pitchFamily="34" charset="-52"/>
              <a:buChar char="—"/>
              <a:tabLst/>
              <a:defRPr sz="3200"/>
            </a:lvl1pPr>
          </a:lstStyle>
          <a:p>
            <a:pPr marL="457200" lvl="0" indent="-457200">
              <a:buClr>
                <a:srgbClr val="6D84B0"/>
              </a:buClr>
              <a:buFont typeface="Circe" panose="020B0502020203020203" pitchFamily="34" charset="-52"/>
              <a:buChar char="—"/>
            </a:pPr>
            <a:r>
              <a:rPr lang="ru-RU" sz="2800" b="0" dirty="0">
                <a:latin typeface="+mj-lt"/>
              </a:rPr>
              <a:t>По обновлению и техническому перевооружению действующего производства. </a:t>
            </a:r>
          </a:p>
        </p:txBody>
      </p:sp>
    </p:spTree>
    <p:extLst>
      <p:ext uri="{BB962C8B-B14F-4D97-AF65-F5344CB8AC3E}">
        <p14:creationId xmlns:p14="http://schemas.microsoft.com/office/powerpoint/2010/main" val="577355331"/>
      </p:ext>
    </p:extLst>
  </p:cSld>
  <p:clrMapOvr>
    <a:masterClrMapping/>
  </p:clrMapOvr>
  <p:transition spd="med"/>
  <p:extLst>
    <p:ext uri="{DCECCB84-F9BA-43D5-87BE-67443E8EF086}">
      <p15:sldGuideLst xmlns="" xmlns:p15="http://schemas.microsoft.com/office/powerpoint/2012/main">
        <p15:guide id="1" orient="horz" pos="703">
          <p15:clr>
            <a:srgbClr val="FBAE40"/>
          </p15:clr>
        </p15:guide>
        <p15:guide id="2" pos="36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10380043" y="-1"/>
            <a:ext cx="7968058" cy="10296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0" dirty="0">
                <a:latin typeface="Circe" panose="020B0502020203020203" pitchFamily="34" charset="-52"/>
              </a:rPr>
              <a:t>Видео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74675" y="971798"/>
            <a:ext cx="9001373" cy="1428502"/>
          </a:xfrm>
        </p:spPr>
        <p:txBody>
          <a:bodyPr anchor="t">
            <a:noAutofit/>
          </a:bodyPr>
          <a:lstStyle>
            <a:lvl1pPr algn="l">
              <a:defRPr sz="4800" baseline="0">
                <a:latin typeface="+mj-lt"/>
              </a:defRPr>
            </a:lvl1pPr>
          </a:lstStyle>
          <a:p>
            <a:pPr fontAlgn="auto">
              <a:spcAft>
                <a:spcPts val="0"/>
              </a:spcAft>
              <a:defRPr sz="1800"/>
            </a:pPr>
            <a:r>
              <a:rPr lang="ru-RU" sz="4800" b="0" dirty="0">
                <a:latin typeface="Circe" panose="020B0502020203020203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Список в два уровня, который не помещается в один</a:t>
            </a:r>
            <a:endParaRPr lang="en-US" sz="4800" b="0" dirty="0">
              <a:latin typeface="Circe" panose="020B0502020203020203" pitchFamily="34" charset="-5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150938" y="2471639"/>
            <a:ext cx="8425110" cy="1440829"/>
          </a:xfrm>
        </p:spPr>
        <p:txBody>
          <a:bodyPr>
            <a:normAutofit/>
          </a:bodyPr>
          <a:lstStyle>
            <a:lvl1pPr marL="457200" marR="0" indent="-45720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6D84B0"/>
              </a:buClr>
              <a:buSzTx/>
              <a:buFont typeface="Arial" panose="020B0604020202020204" pitchFamily="34" charset="0"/>
              <a:buChar char="•"/>
              <a:tabLst/>
              <a:defRPr sz="3200"/>
            </a:lvl1pPr>
          </a:lstStyle>
          <a:p>
            <a:pPr lvl="0"/>
            <a:r>
              <a:rPr lang="ru-RU" dirty="0"/>
              <a:t>Самофинансирование - заметный источник финансирования инвестиционных проектов </a:t>
            </a:r>
          </a:p>
          <a:p>
            <a:pPr lvl="0"/>
            <a:endParaRPr lang="ru-RU" dirty="0"/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1655168" y="3983807"/>
            <a:ext cx="7920880" cy="1440829"/>
          </a:xfrm>
        </p:spPr>
        <p:txBody>
          <a:bodyPr>
            <a:normAutofit/>
          </a:bodyPr>
          <a:lstStyle>
            <a:lvl1pPr marL="457200" marR="0" indent="-45720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6D84B0"/>
              </a:buClr>
              <a:buSzTx/>
              <a:buFont typeface="Circe" panose="020B0502020203020203" pitchFamily="34" charset="-52"/>
              <a:buChar char="—"/>
              <a:tabLst/>
              <a:defRPr sz="3200"/>
            </a:lvl1pPr>
          </a:lstStyle>
          <a:p>
            <a:pPr marL="457200" lvl="0" indent="-457200">
              <a:buClr>
                <a:srgbClr val="6D84B0"/>
              </a:buClr>
              <a:buFont typeface="Circe" panose="020B0502020203020203" pitchFamily="34" charset="-52"/>
              <a:buChar char="—"/>
            </a:pPr>
            <a:r>
              <a:rPr lang="ru-RU" sz="2800" b="0" dirty="0">
                <a:latin typeface="+mj-lt"/>
              </a:rPr>
              <a:t>По обновлению и техническому перевооружению действующего производства. </a:t>
            </a:r>
          </a:p>
        </p:txBody>
      </p:sp>
    </p:spTree>
    <p:extLst>
      <p:ext uri="{BB962C8B-B14F-4D97-AF65-F5344CB8AC3E}">
        <p14:creationId xmlns:p14="http://schemas.microsoft.com/office/powerpoint/2010/main" val="1617981814"/>
      </p:ext>
    </p:extLst>
  </p:cSld>
  <p:clrMapOvr>
    <a:masterClrMapping/>
  </p:clrMapOvr>
  <p:transition spd="med"/>
  <p:extLst>
    <p:ext uri="{DCECCB84-F9BA-43D5-87BE-67443E8EF086}">
      <p15:sldGuideLst xmlns="" xmlns:p15="http://schemas.microsoft.com/office/powerpoint/2012/main">
        <p15:guide id="1" orient="horz" pos="703">
          <p15:clr>
            <a:srgbClr val="FBAE40"/>
          </p15:clr>
        </p15:guide>
        <p15:guide id="2" pos="36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10380043" y="-1"/>
            <a:ext cx="7968058" cy="10296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0" dirty="0">
                <a:latin typeface="Circe" panose="020B0502020203020203" pitchFamily="34" charset="-52"/>
              </a:rPr>
              <a:t>Видео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74675" y="971798"/>
            <a:ext cx="9001373" cy="716531"/>
          </a:xfrm>
        </p:spPr>
        <p:txBody>
          <a:bodyPr anchor="t">
            <a:noAutofit/>
          </a:bodyPr>
          <a:lstStyle>
            <a:lvl1pPr algn="l">
              <a:defRPr sz="4800" baseline="0">
                <a:latin typeface="+mj-lt"/>
              </a:defRPr>
            </a:lvl1pPr>
          </a:lstStyle>
          <a:p>
            <a:pPr fontAlgn="auto">
              <a:spcAft>
                <a:spcPts val="0"/>
              </a:spcAft>
              <a:defRPr sz="1800"/>
            </a:pPr>
            <a:r>
              <a:rPr lang="ru-RU" sz="4800" b="0" dirty="0">
                <a:latin typeface="Circe" panose="020B0502020203020203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Заголовок с картинкой</a:t>
            </a:r>
            <a:endParaRPr lang="en-US" sz="4800" b="0" dirty="0">
              <a:latin typeface="Circe" panose="020B0502020203020203" pitchFamily="34" charset="-5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Рисунок 9"/>
          <p:cNvSpPr>
            <a:spLocks noGrp="1"/>
          </p:cNvSpPr>
          <p:nvPr>
            <p:ph type="pic" sz="quarter" idx="10"/>
          </p:nvPr>
        </p:nvSpPr>
        <p:spPr>
          <a:xfrm>
            <a:off x="1498114" y="2184276"/>
            <a:ext cx="7154494" cy="6264696"/>
          </a:xfrm>
          <a:prstGeom prst="roundRect">
            <a:avLst>
              <a:gd name="adj" fmla="val 4503"/>
            </a:avLst>
          </a:prstGeom>
          <a:ln w="57150">
            <a:solidFill>
              <a:srgbClr val="F0F3F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r>
              <a:rPr lang="ru-RU" dirty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445743862"/>
      </p:ext>
    </p:extLst>
  </p:cSld>
  <p:clrMapOvr>
    <a:masterClrMapping/>
  </p:clrMapOvr>
  <p:transition spd="med"/>
  <p:extLst>
    <p:ext uri="{DCECCB84-F9BA-43D5-87BE-67443E8EF086}">
      <p15:sldGuideLst xmlns="" xmlns:p15="http://schemas.microsoft.com/office/powerpoint/2012/main">
        <p15:guide id="1" orient="horz" pos="703">
          <p15:clr>
            <a:srgbClr val="FBAE40"/>
          </p15:clr>
        </p15:guide>
        <p15:guide id="2" pos="36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10380043" y="-1"/>
            <a:ext cx="7968058" cy="10296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0" dirty="0">
                <a:latin typeface="Circe" panose="020B0502020203020203" pitchFamily="34" charset="-52"/>
              </a:rPr>
              <a:t>Видео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74675" y="968042"/>
            <a:ext cx="9001373" cy="716531"/>
          </a:xfrm>
        </p:spPr>
        <p:txBody>
          <a:bodyPr anchor="t">
            <a:noAutofit/>
          </a:bodyPr>
          <a:lstStyle>
            <a:lvl1pPr algn="l">
              <a:defRPr sz="4800" baseline="0">
                <a:latin typeface="+mj-lt"/>
              </a:defRPr>
            </a:lvl1pPr>
          </a:lstStyle>
          <a:p>
            <a:pPr fontAlgn="auto">
              <a:spcAft>
                <a:spcPts val="0"/>
              </a:spcAft>
              <a:defRPr sz="1800"/>
            </a:pPr>
            <a:r>
              <a:rPr lang="ru-RU" sz="4800" b="0" dirty="0">
                <a:latin typeface="Circe" panose="020B0502020203020203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Заголовок с картинкой  в две строчки, но не  в три</a:t>
            </a:r>
            <a:endParaRPr lang="en-US" sz="4800" b="0" dirty="0">
              <a:latin typeface="Circe" panose="020B0502020203020203" pitchFamily="34" charset="-5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Рисунок 9"/>
          <p:cNvSpPr>
            <a:spLocks noGrp="1"/>
          </p:cNvSpPr>
          <p:nvPr>
            <p:ph type="pic" sz="quarter" idx="10"/>
          </p:nvPr>
        </p:nvSpPr>
        <p:spPr>
          <a:xfrm>
            <a:off x="2302866" y="2885186"/>
            <a:ext cx="5544990" cy="4855364"/>
          </a:xfrm>
          <a:prstGeom prst="roundRect">
            <a:avLst>
              <a:gd name="adj" fmla="val 4503"/>
            </a:avLst>
          </a:prstGeom>
          <a:ln w="57150">
            <a:solidFill>
              <a:srgbClr val="F0F3F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r>
              <a:rPr lang="ru-RU" dirty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611102160"/>
      </p:ext>
    </p:extLst>
  </p:cSld>
  <p:clrMapOvr>
    <a:masterClrMapping/>
  </p:clrMapOvr>
  <p:transition spd="med"/>
  <p:extLst>
    <p:ext uri="{DCECCB84-F9BA-43D5-87BE-67443E8EF086}">
      <p15:sldGuideLst xmlns="" xmlns:p15="http://schemas.microsoft.com/office/powerpoint/2012/main">
        <p15:guide id="1" orient="horz" pos="703">
          <p15:clr>
            <a:srgbClr val="FBAE40"/>
          </p15:clr>
        </p15:guide>
        <p15:guide id="2" pos="36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2663280" y="4014136"/>
            <a:ext cx="12961440" cy="226825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A5C5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4" t="35260" r="58269" b="10386"/>
          <a:stretch/>
        </p:blipFill>
        <p:spPr>
          <a:xfrm>
            <a:off x="3185338" y="4267641"/>
            <a:ext cx="1782198" cy="1812926"/>
          </a:xfrm>
          <a:prstGeom prst="ellipse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665688" y="4014136"/>
            <a:ext cx="9505056" cy="2268252"/>
          </a:xfrm>
        </p:spPr>
        <p:txBody>
          <a:bodyPr anchor="ctr">
            <a:noAutofit/>
          </a:bodyPr>
          <a:lstStyle>
            <a:lvl1pPr algn="l">
              <a:defRPr sz="5400" baseline="0">
                <a:solidFill>
                  <a:srgbClr val="203864"/>
                </a:solidFill>
                <a:latin typeface="Circe Bold" panose="020B0602020203020203" pitchFamily="34" charset="-52"/>
              </a:defRPr>
            </a:lvl1pPr>
          </a:lstStyle>
          <a:p>
            <a:r>
              <a:rPr lang="ru-RU" dirty="0"/>
              <a:t>Спасибо за внимание!</a:t>
            </a:r>
          </a:p>
        </p:txBody>
      </p:sp>
      <p:sp>
        <p:nvSpPr>
          <p:cNvPr id="15" name="Овал 14"/>
          <p:cNvSpPr/>
          <p:nvPr userDrawn="1"/>
        </p:nvSpPr>
        <p:spPr>
          <a:xfrm>
            <a:off x="3023320" y="4284493"/>
            <a:ext cx="1728192" cy="1728192"/>
          </a:xfrm>
          <a:prstGeom prst="ellipse">
            <a:avLst/>
          </a:prstGeom>
          <a:solidFill>
            <a:srgbClr val="6D84B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0" dirty="0">
              <a:latin typeface="+mj-lt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648" y="4644494"/>
            <a:ext cx="1007536" cy="100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97515"/>
      </p:ext>
    </p:extLst>
  </p:cSld>
  <p:clrMapOvr>
    <a:masterClrMapping/>
  </p:clrMapOvr>
  <p:transition spd="slow"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10380043" y="-1"/>
            <a:ext cx="7968058" cy="10296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0" dirty="0">
                <a:latin typeface="Circe" panose="020B0502020203020203" pitchFamily="34" charset="-52"/>
              </a:rPr>
              <a:t>Видео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74675" y="971798"/>
            <a:ext cx="9001373" cy="716531"/>
          </a:xfrm>
        </p:spPr>
        <p:txBody>
          <a:bodyPr anchor="t">
            <a:noAutofit/>
          </a:bodyPr>
          <a:lstStyle>
            <a:lvl1pPr algn="l">
              <a:defRPr sz="4800" baseline="0">
                <a:latin typeface="+mj-lt"/>
              </a:defRPr>
            </a:lvl1pPr>
          </a:lstStyle>
          <a:p>
            <a:pPr fontAlgn="auto">
              <a:spcAft>
                <a:spcPts val="0"/>
              </a:spcAft>
              <a:defRPr sz="1800"/>
            </a:pPr>
            <a:r>
              <a:rPr lang="ru-RU" sz="4800" b="0" dirty="0">
                <a:latin typeface="Circe" panose="020B0502020203020203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Заголовок с картинкой в две строки с описанием</a:t>
            </a:r>
            <a:endParaRPr lang="en-US" sz="4800" b="0" dirty="0">
              <a:latin typeface="Circe" panose="020B0502020203020203" pitchFamily="34" charset="-5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Рисунок 9"/>
          <p:cNvSpPr>
            <a:spLocks noGrp="1"/>
          </p:cNvSpPr>
          <p:nvPr>
            <p:ph type="pic" sz="quarter" idx="10"/>
          </p:nvPr>
        </p:nvSpPr>
        <p:spPr>
          <a:xfrm>
            <a:off x="2524657" y="4632548"/>
            <a:ext cx="4968926" cy="3599062"/>
          </a:xfrm>
          <a:prstGeom prst="roundRect">
            <a:avLst>
              <a:gd name="adj" fmla="val 4503"/>
            </a:avLst>
          </a:prstGeom>
          <a:ln w="57150">
            <a:solidFill>
              <a:srgbClr val="F0F3F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150938" y="2544316"/>
            <a:ext cx="8425110" cy="1584176"/>
          </a:xfrm>
        </p:spPr>
        <p:txBody>
          <a:bodyPr>
            <a:normAutofit/>
          </a:bodyPr>
          <a:lstStyle>
            <a:lvl1pPr marL="0" marR="0" indent="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3200"/>
            </a:lvl1pPr>
          </a:lstStyle>
          <a:p>
            <a:pPr lvl="0"/>
            <a:r>
              <a:rPr lang="ru-RU" dirty="0"/>
              <a:t>Применение маркетинговой технологии заключается в правильном размещении товара. </a:t>
            </a:r>
          </a:p>
        </p:txBody>
      </p:sp>
    </p:spTree>
    <p:extLst>
      <p:ext uri="{BB962C8B-B14F-4D97-AF65-F5344CB8AC3E}">
        <p14:creationId xmlns:p14="http://schemas.microsoft.com/office/powerpoint/2010/main" val="671928264"/>
      </p:ext>
    </p:extLst>
  </p:cSld>
  <p:clrMapOvr>
    <a:masterClrMapping/>
  </p:clrMapOvr>
  <p:transition spd="med"/>
  <p:extLst>
    <p:ext uri="{DCECCB84-F9BA-43D5-87BE-67443E8EF086}">
      <p15:sldGuideLst xmlns="" xmlns:p15="http://schemas.microsoft.com/office/powerpoint/2012/main">
        <p15:guide id="1" orient="horz" pos="703">
          <p15:clr>
            <a:srgbClr val="FBAE40"/>
          </p15:clr>
        </p15:guide>
        <p15:guide id="2" pos="36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ТЕКС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10380043" y="-1"/>
            <a:ext cx="7968058" cy="10296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0" dirty="0">
                <a:latin typeface="Circe" panose="020B0502020203020203" pitchFamily="34" charset="-52"/>
              </a:rPr>
              <a:t>Видео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74675" y="971798"/>
            <a:ext cx="9001373" cy="716531"/>
          </a:xfrm>
        </p:spPr>
        <p:txBody>
          <a:bodyPr anchor="t">
            <a:noAutofit/>
          </a:bodyPr>
          <a:lstStyle>
            <a:lvl1pPr algn="l">
              <a:defRPr sz="4800" baseline="0">
                <a:latin typeface="+mj-lt"/>
              </a:defRPr>
            </a:lvl1pPr>
          </a:lstStyle>
          <a:p>
            <a:pPr fontAlgn="auto">
              <a:spcAft>
                <a:spcPts val="0"/>
              </a:spcAft>
              <a:defRPr sz="1800"/>
            </a:pPr>
            <a:r>
              <a:rPr lang="ru-RU" sz="4800" b="0" dirty="0">
                <a:latin typeface="Circe" panose="020B0502020203020203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Понятие и происхождение права , теории правопонимания</a:t>
            </a:r>
          </a:p>
        </p:txBody>
      </p:sp>
      <p:sp>
        <p:nvSpPr>
          <p:cNvPr id="6" name="Рисунок 9"/>
          <p:cNvSpPr>
            <a:spLocks noGrp="1"/>
          </p:cNvSpPr>
          <p:nvPr>
            <p:ph type="pic" sz="quarter" idx="10"/>
          </p:nvPr>
        </p:nvSpPr>
        <p:spPr>
          <a:xfrm>
            <a:off x="574674" y="2555638"/>
            <a:ext cx="3384749" cy="2448273"/>
          </a:xfrm>
          <a:prstGeom prst="roundRect">
            <a:avLst>
              <a:gd name="adj" fmla="val 4503"/>
            </a:avLst>
          </a:prstGeom>
          <a:ln w="57150">
            <a:solidFill>
              <a:srgbClr val="F0F3F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4175448" y="2544316"/>
            <a:ext cx="5400600" cy="2376263"/>
          </a:xfrm>
        </p:spPr>
        <p:txBody>
          <a:bodyPr>
            <a:normAutofit/>
          </a:bodyPr>
          <a:lstStyle>
            <a:lvl1pPr marL="0" marR="0" indent="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800"/>
            </a:lvl1pPr>
          </a:lstStyle>
          <a:p>
            <a:pPr lvl="0"/>
            <a:r>
              <a:rPr lang="ru-RU" dirty="0"/>
              <a:t>Текст с описанием.</a:t>
            </a:r>
          </a:p>
          <a:p>
            <a:pPr lvl="0"/>
            <a:r>
              <a:rPr lang="ru-RU" dirty="0"/>
              <a:t>Применение маркетинговой технологии заключается в правильном размещении товара. </a:t>
            </a:r>
          </a:p>
          <a:p>
            <a:pPr marL="0" marR="0" lvl="0" indent="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ru-RU" dirty="0"/>
              <a:t>Применение маркетинговой технологии заключается в правильном размещении товара. </a:t>
            </a:r>
          </a:p>
          <a:p>
            <a:pPr marL="0" marR="0" lvl="0" indent="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ru-RU" dirty="0"/>
              <a:t>Применение маркетинговой технологии заключается в правильном размещении товара. 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05162"/>
      </p:ext>
    </p:extLst>
  </p:cSld>
  <p:clrMapOvr>
    <a:masterClrMapping/>
  </p:clrMapOvr>
  <p:transition spd="med"/>
  <p:extLst>
    <p:ext uri="{DCECCB84-F9BA-43D5-87BE-67443E8EF086}">
      <p15:sldGuideLst xmlns="" xmlns:p15="http://schemas.microsoft.com/office/powerpoint/2012/main">
        <p15:guide id="1" orient="horz" pos="703">
          <p15:clr>
            <a:srgbClr val="FBAE40"/>
          </p15:clr>
        </p15:guide>
        <p15:guide id="2" pos="36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10380043" y="-1"/>
            <a:ext cx="7968058" cy="10296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0" dirty="0">
                <a:latin typeface="Circe" panose="020B0502020203020203" pitchFamily="34" charset="-52"/>
              </a:rPr>
              <a:t>Видео</a:t>
            </a:r>
          </a:p>
        </p:txBody>
      </p:sp>
      <p:sp>
        <p:nvSpPr>
          <p:cNvPr id="6" name="Рисунок 9"/>
          <p:cNvSpPr>
            <a:spLocks noGrp="1"/>
          </p:cNvSpPr>
          <p:nvPr>
            <p:ph type="pic" sz="quarter" idx="10"/>
          </p:nvPr>
        </p:nvSpPr>
        <p:spPr>
          <a:xfrm>
            <a:off x="575048" y="996389"/>
            <a:ext cx="3384749" cy="2448273"/>
          </a:xfrm>
          <a:prstGeom prst="roundRect">
            <a:avLst>
              <a:gd name="adj" fmla="val 4503"/>
            </a:avLst>
          </a:prstGeom>
          <a:ln w="57150">
            <a:solidFill>
              <a:srgbClr val="F0F3F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575048" y="4020726"/>
            <a:ext cx="9505056" cy="2376263"/>
          </a:xfrm>
        </p:spPr>
        <p:txBody>
          <a:bodyPr>
            <a:normAutofit/>
          </a:bodyPr>
          <a:lstStyle>
            <a:lvl1pPr marL="0" marR="0" indent="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800"/>
            </a:lvl1pPr>
          </a:lstStyle>
          <a:p>
            <a:pPr lvl="0"/>
            <a:r>
              <a:rPr lang="ru-RU" dirty="0"/>
              <a:t>Применение маркетинговой технологии заключается в правильном размещении товара. </a:t>
            </a:r>
          </a:p>
          <a:p>
            <a:pPr marL="0" marR="0" lvl="0" indent="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ru-RU" dirty="0"/>
              <a:t>Применение маркетинговой технологии заключается в правильном размещении товара. </a:t>
            </a:r>
          </a:p>
          <a:p>
            <a:pPr marL="0" marR="0" lvl="0" indent="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ru-RU" dirty="0"/>
              <a:t>Применение маркетинговой технологии заключается в правильном размещении товара. </a:t>
            </a:r>
          </a:p>
          <a:p>
            <a:pPr lvl="0"/>
            <a:endParaRPr lang="ru-RU" dirty="0"/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4270261" y="971798"/>
            <a:ext cx="5809843" cy="2376263"/>
          </a:xfrm>
        </p:spPr>
        <p:txBody>
          <a:bodyPr>
            <a:normAutofit/>
          </a:bodyPr>
          <a:lstStyle>
            <a:lvl1pPr marL="0" marR="0" indent="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800">
                <a:latin typeface="Circe Bold" panose="020B0602020203020203" pitchFamily="34" charset="-52"/>
              </a:defRPr>
            </a:lvl1pPr>
          </a:lstStyle>
          <a:p>
            <a:pPr lvl="0"/>
            <a:r>
              <a:rPr lang="ru-RU" dirty="0"/>
              <a:t>Текст с описанием.</a:t>
            </a:r>
          </a:p>
          <a:p>
            <a:pPr lvl="0"/>
            <a:r>
              <a:rPr lang="ru-RU" dirty="0"/>
              <a:t>Применение маркетинговой технологии заключается в правильном размещении товара. 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00695"/>
      </p:ext>
    </p:extLst>
  </p:cSld>
  <p:clrMapOvr>
    <a:masterClrMapping/>
  </p:clrMapOvr>
  <p:transition spd="med"/>
  <p:extLst>
    <p:ext uri="{DCECCB84-F9BA-43D5-87BE-67443E8EF086}">
      <p15:sldGuideLst xmlns="" xmlns:p15="http://schemas.microsoft.com/office/powerpoint/2012/main">
        <p15:guide id="1" orient="horz" pos="703">
          <p15:clr>
            <a:srgbClr val="FBAE40"/>
          </p15:clr>
        </p15:guide>
        <p15:guide id="2" pos="36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13" y="5364867"/>
            <a:ext cx="3741526" cy="2983415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10380043" y="-1"/>
            <a:ext cx="7968058" cy="10296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0" dirty="0">
                <a:latin typeface="Circe" panose="020B0502020203020203" pitchFamily="34" charset="-52"/>
              </a:rPr>
              <a:t>Видео</a:t>
            </a:r>
          </a:p>
        </p:txBody>
      </p:sp>
      <p:sp>
        <p:nvSpPr>
          <p:cNvPr id="6" name="Рисунок 9"/>
          <p:cNvSpPr>
            <a:spLocks noGrp="1"/>
          </p:cNvSpPr>
          <p:nvPr>
            <p:ph type="pic" sz="quarter" idx="10"/>
          </p:nvPr>
        </p:nvSpPr>
        <p:spPr>
          <a:xfrm>
            <a:off x="1300274" y="4284747"/>
            <a:ext cx="3384749" cy="3672409"/>
          </a:xfrm>
          <a:prstGeom prst="roundRect">
            <a:avLst>
              <a:gd name="adj" fmla="val 4503"/>
            </a:avLst>
          </a:prstGeom>
          <a:ln w="57150">
            <a:solidFill>
              <a:srgbClr val="F0F3F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367136" y="1619870"/>
            <a:ext cx="7776864" cy="1811044"/>
          </a:xfrm>
        </p:spPr>
        <p:txBody>
          <a:bodyPr>
            <a:noAutofit/>
          </a:bodyPr>
          <a:lstStyle>
            <a:lvl1pPr marL="0" marR="0" indent="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3600" i="0">
                <a:solidFill>
                  <a:srgbClr val="6D84B0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«Истину найти одну на всех невозможно, потому что истин           и правд на самом деле очень много»</a:t>
            </a:r>
          </a:p>
          <a:p>
            <a:pPr lvl="0"/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4895527" y="4309907"/>
            <a:ext cx="4037969" cy="910944"/>
          </a:xfrm>
        </p:spPr>
        <p:txBody>
          <a:bodyPr>
            <a:noAutofit/>
          </a:bodyPr>
          <a:lstStyle>
            <a:lvl1pPr marL="0" marR="0" indent="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800" i="0" baseline="0">
                <a:solidFill>
                  <a:schemeClr val="tx1"/>
                </a:solidFill>
                <a:latin typeface="Circe Bold" panose="020B0602020203020203" pitchFamily="34" charset="-52"/>
              </a:defRPr>
            </a:lvl1pPr>
          </a:lstStyle>
          <a:p>
            <a:pPr lvl="0"/>
            <a:r>
              <a:rPr lang="ru-RU" dirty="0"/>
              <a:t>Альберт Генрихович </a:t>
            </a:r>
            <a:r>
              <a:rPr lang="ru-RU" dirty="0" err="1"/>
              <a:t>Энштейн</a:t>
            </a:r>
            <a:endParaRPr lang="ru-RU" dirty="0"/>
          </a:p>
        </p:txBody>
      </p:sp>
      <p:sp>
        <p:nvSpPr>
          <p:cNvPr id="13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4895527" y="5245435"/>
            <a:ext cx="4037969" cy="910944"/>
          </a:xfrm>
        </p:spPr>
        <p:txBody>
          <a:bodyPr>
            <a:noAutofit/>
          </a:bodyPr>
          <a:lstStyle>
            <a:lvl1pPr marL="0" marR="0" indent="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800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Физик теоретик</a:t>
            </a:r>
          </a:p>
        </p:txBody>
      </p:sp>
    </p:spTree>
    <p:extLst>
      <p:ext uri="{BB962C8B-B14F-4D97-AF65-F5344CB8AC3E}">
        <p14:creationId xmlns:p14="http://schemas.microsoft.com/office/powerpoint/2010/main" val="4005792240"/>
      </p:ext>
    </p:extLst>
  </p:cSld>
  <p:clrMapOvr>
    <a:masterClrMapping/>
  </p:clrMapOvr>
  <p:transition spd="med"/>
  <p:extLst>
    <p:ext uri="{DCECCB84-F9BA-43D5-87BE-67443E8EF086}">
      <p15:sldGuideLst xmlns="" xmlns:p15="http://schemas.microsoft.com/office/powerpoint/2012/main">
        <p15:guide id="1" orient="horz" pos="703">
          <p15:clr>
            <a:srgbClr val="FBAE40"/>
          </p15:clr>
        </p15:guide>
        <p15:guide id="2" pos="36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ЦЕНТР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635202" y="971798"/>
            <a:ext cx="11017596" cy="716531"/>
          </a:xfrm>
        </p:spPr>
        <p:txBody>
          <a:bodyPr anchor="t">
            <a:noAutofit/>
          </a:bodyPr>
          <a:lstStyle>
            <a:lvl1pPr algn="ctr">
              <a:defRPr sz="4800" baseline="0">
                <a:latin typeface="+mj-lt"/>
              </a:defRPr>
            </a:lvl1pPr>
          </a:lstStyle>
          <a:p>
            <a:pPr fontAlgn="auto">
              <a:spcAft>
                <a:spcPts val="0"/>
              </a:spcAft>
              <a:defRPr sz="1800"/>
            </a:pPr>
            <a:r>
              <a:rPr lang="ru-RU" sz="4800" b="0" dirty="0">
                <a:latin typeface="Circe" panose="020B0502020203020203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Понятие и происхождение права , теории правопонимания</a:t>
            </a:r>
          </a:p>
        </p:txBody>
      </p:sp>
      <p:sp>
        <p:nvSpPr>
          <p:cNvPr id="9" name="Рисунок 9"/>
          <p:cNvSpPr>
            <a:spLocks noGrp="1"/>
          </p:cNvSpPr>
          <p:nvPr>
            <p:ph type="pic" sz="quarter" idx="10"/>
          </p:nvPr>
        </p:nvSpPr>
        <p:spPr>
          <a:xfrm>
            <a:off x="5399398" y="2771998"/>
            <a:ext cx="7489205" cy="5417128"/>
          </a:xfrm>
          <a:prstGeom prst="roundRect">
            <a:avLst>
              <a:gd name="adj" fmla="val 4503"/>
            </a:avLst>
          </a:prstGeom>
          <a:ln w="57150">
            <a:solidFill>
              <a:srgbClr val="F0F3F6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</a:lstStyle>
          <a:p>
            <a:r>
              <a:rPr lang="ru-RU" dirty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81479137"/>
      </p:ext>
    </p:extLst>
  </p:cSld>
  <p:clrMapOvr>
    <a:masterClrMapping/>
  </p:clrMapOvr>
  <p:transition spd="slow">
    <p:wheel spokes="8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КАРТИ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635202" y="971798"/>
            <a:ext cx="11017596" cy="716531"/>
          </a:xfrm>
        </p:spPr>
        <p:txBody>
          <a:bodyPr anchor="t">
            <a:noAutofit/>
          </a:bodyPr>
          <a:lstStyle>
            <a:lvl1pPr algn="ctr">
              <a:defRPr sz="4800" baseline="0">
                <a:latin typeface="+mj-lt"/>
              </a:defRPr>
            </a:lvl1pPr>
          </a:lstStyle>
          <a:p>
            <a:pPr fontAlgn="auto">
              <a:spcAft>
                <a:spcPts val="0"/>
              </a:spcAft>
              <a:defRPr sz="1800"/>
            </a:pPr>
            <a:r>
              <a:rPr lang="ru-RU" sz="4800" b="0" dirty="0">
                <a:latin typeface="Circe" panose="020B0502020203020203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Понятие и происхождение права , теории правопонимания. 3 картинки</a:t>
            </a:r>
          </a:p>
        </p:txBody>
      </p:sp>
      <p:sp>
        <p:nvSpPr>
          <p:cNvPr id="9" name="Рисунок 9"/>
          <p:cNvSpPr>
            <a:spLocks noGrp="1"/>
          </p:cNvSpPr>
          <p:nvPr>
            <p:ph type="pic" sz="quarter" idx="10"/>
          </p:nvPr>
        </p:nvSpPr>
        <p:spPr>
          <a:xfrm>
            <a:off x="2087309" y="3776561"/>
            <a:ext cx="4032634" cy="3240360"/>
          </a:xfrm>
          <a:prstGeom prst="roundRect">
            <a:avLst>
              <a:gd name="adj" fmla="val 4503"/>
            </a:avLst>
          </a:prstGeom>
          <a:ln w="57150">
            <a:solidFill>
              <a:srgbClr val="F0F3F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8" name="Рисунок 9"/>
          <p:cNvSpPr>
            <a:spLocks noGrp="1"/>
          </p:cNvSpPr>
          <p:nvPr>
            <p:ph type="pic" sz="quarter" idx="12"/>
          </p:nvPr>
        </p:nvSpPr>
        <p:spPr>
          <a:xfrm>
            <a:off x="11592179" y="3776561"/>
            <a:ext cx="4032634" cy="3240360"/>
          </a:xfrm>
          <a:prstGeom prst="roundRect">
            <a:avLst>
              <a:gd name="adj" fmla="val 4503"/>
            </a:avLst>
          </a:prstGeom>
          <a:ln w="57150">
            <a:solidFill>
              <a:srgbClr val="F0F3F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10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1327724" y="2483966"/>
            <a:ext cx="15089084" cy="1008112"/>
          </a:xfrm>
        </p:spPr>
        <p:txBody>
          <a:bodyPr>
            <a:normAutofit/>
          </a:bodyPr>
          <a:lstStyle>
            <a:lvl1pPr marL="0" marR="0" indent="0" algn="ctr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800">
                <a:solidFill>
                  <a:srgbClr val="6D84B0"/>
                </a:solidFill>
                <a:latin typeface="Circe Bold" panose="020B0602020203020203" pitchFamily="34" charset="-52"/>
              </a:defRPr>
            </a:lvl1pPr>
          </a:lstStyle>
          <a:p>
            <a:pPr lvl="0"/>
            <a:r>
              <a:rPr lang="ru-RU" dirty="0"/>
              <a:t>Применение маркетинговой технологии заключается в правильном размещении товара. </a:t>
            </a:r>
          </a:p>
        </p:txBody>
      </p:sp>
      <p:sp>
        <p:nvSpPr>
          <p:cNvPr id="11" name="Рисунок 9"/>
          <p:cNvSpPr>
            <a:spLocks noGrp="1"/>
          </p:cNvSpPr>
          <p:nvPr>
            <p:ph type="pic" sz="quarter" idx="14"/>
          </p:nvPr>
        </p:nvSpPr>
        <p:spPr>
          <a:xfrm>
            <a:off x="6818506" y="3776561"/>
            <a:ext cx="4032634" cy="3240360"/>
          </a:xfrm>
          <a:prstGeom prst="roundRect">
            <a:avLst>
              <a:gd name="adj" fmla="val 4503"/>
            </a:avLst>
          </a:prstGeom>
          <a:ln w="57150">
            <a:solidFill>
              <a:srgbClr val="F0F3F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r>
              <a:rPr lang="ru-RU" dirty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958416651"/>
      </p:ext>
    </p:extLst>
  </p:cSld>
  <p:clrMapOvr>
    <a:masterClrMapping/>
  </p:clrMapOvr>
  <p:transition spd="slow">
    <p:wheel spokes="8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КАРТИНКИ С ПОЯСН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635202" y="971798"/>
            <a:ext cx="11017596" cy="716531"/>
          </a:xfrm>
        </p:spPr>
        <p:txBody>
          <a:bodyPr anchor="t">
            <a:noAutofit/>
          </a:bodyPr>
          <a:lstStyle>
            <a:lvl1pPr algn="ctr">
              <a:defRPr sz="4800" baseline="0">
                <a:latin typeface="+mj-lt"/>
              </a:defRPr>
            </a:lvl1pPr>
          </a:lstStyle>
          <a:p>
            <a:pPr fontAlgn="auto">
              <a:spcAft>
                <a:spcPts val="0"/>
              </a:spcAft>
              <a:defRPr sz="1800"/>
            </a:pPr>
            <a:r>
              <a:rPr lang="ru-RU" sz="4800" b="0" dirty="0">
                <a:latin typeface="Circe" panose="020B0502020203020203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Понятие и происхождение права , теории правопонимания. 3 Картинки</a:t>
            </a:r>
          </a:p>
        </p:txBody>
      </p:sp>
      <p:sp>
        <p:nvSpPr>
          <p:cNvPr id="9" name="Рисунок 9"/>
          <p:cNvSpPr>
            <a:spLocks noGrp="1"/>
          </p:cNvSpPr>
          <p:nvPr>
            <p:ph type="pic" sz="quarter" idx="10"/>
          </p:nvPr>
        </p:nvSpPr>
        <p:spPr>
          <a:xfrm>
            <a:off x="2303240" y="2988022"/>
            <a:ext cx="4032634" cy="3240360"/>
          </a:xfrm>
          <a:prstGeom prst="roundRect">
            <a:avLst>
              <a:gd name="adj" fmla="val 4503"/>
            </a:avLst>
          </a:prstGeom>
          <a:ln w="57150">
            <a:solidFill>
              <a:srgbClr val="F0F3F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5" name="Рисунок 9"/>
          <p:cNvSpPr>
            <a:spLocks noGrp="1"/>
          </p:cNvSpPr>
          <p:nvPr>
            <p:ph type="pic" sz="quarter" idx="11"/>
          </p:nvPr>
        </p:nvSpPr>
        <p:spPr>
          <a:xfrm>
            <a:off x="7055675" y="2988022"/>
            <a:ext cx="4032634" cy="3240360"/>
          </a:xfrm>
          <a:prstGeom prst="roundRect">
            <a:avLst>
              <a:gd name="adj" fmla="val 4503"/>
            </a:avLst>
          </a:prstGeom>
          <a:ln w="57150">
            <a:solidFill>
              <a:srgbClr val="F0F3F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8" name="Рисунок 9"/>
          <p:cNvSpPr>
            <a:spLocks noGrp="1"/>
          </p:cNvSpPr>
          <p:nvPr>
            <p:ph type="pic" sz="quarter" idx="12"/>
          </p:nvPr>
        </p:nvSpPr>
        <p:spPr>
          <a:xfrm>
            <a:off x="11808110" y="2988022"/>
            <a:ext cx="4032634" cy="3240360"/>
          </a:xfrm>
          <a:prstGeom prst="roundRect">
            <a:avLst>
              <a:gd name="adj" fmla="val 4503"/>
            </a:avLst>
          </a:prstGeom>
          <a:ln w="57150">
            <a:solidFill>
              <a:srgbClr val="F0F3F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10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4319464" y="7024019"/>
            <a:ext cx="9073008" cy="1008112"/>
          </a:xfrm>
        </p:spPr>
        <p:txBody>
          <a:bodyPr>
            <a:normAutofit/>
          </a:bodyPr>
          <a:lstStyle>
            <a:lvl1pPr marL="0" marR="0" indent="0" algn="ctr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800"/>
            </a:lvl1pPr>
          </a:lstStyle>
          <a:p>
            <a:pPr lvl="0"/>
            <a:r>
              <a:rPr lang="ru-RU" dirty="0"/>
              <a:t>Применение маркетинговой технологии заключается в правильном размещении товара. </a:t>
            </a:r>
          </a:p>
        </p:txBody>
      </p:sp>
    </p:spTree>
    <p:extLst>
      <p:ext uri="{BB962C8B-B14F-4D97-AF65-F5344CB8AC3E}">
        <p14:creationId xmlns:p14="http://schemas.microsoft.com/office/powerpoint/2010/main" val="1359057682"/>
      </p:ext>
    </p:extLst>
  </p:cSld>
  <p:clrMapOvr>
    <a:masterClrMapping/>
  </p:clrMapOvr>
  <p:transition spd="slow">
    <p:wheel spokes="8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ЦЕНТ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8784334" y="2544652"/>
            <a:ext cx="8280546" cy="2376263"/>
          </a:xfrm>
        </p:spPr>
        <p:txBody>
          <a:bodyPr>
            <a:normAutofit/>
          </a:bodyPr>
          <a:lstStyle>
            <a:lvl1pPr marL="0" marR="0" indent="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800"/>
            </a:lvl1pPr>
          </a:lstStyle>
          <a:p>
            <a:pPr lvl="0"/>
            <a:r>
              <a:rPr lang="ru-RU" dirty="0"/>
              <a:t>Применение маркетинговой технологии заключается в правильном размещении товара. </a:t>
            </a:r>
          </a:p>
          <a:p>
            <a:pPr lvl="0"/>
            <a:r>
              <a:rPr lang="ru-RU" dirty="0"/>
              <a:t>Продавец создает такие условия, чтобы покупатель легко и быстро находил то, что ему нужно. </a:t>
            </a:r>
          </a:p>
          <a:p>
            <a:pPr lvl="0"/>
            <a:r>
              <a:rPr lang="en-US" dirty="0"/>
              <a:t>A retailer uses various techniques to boost the sales of products. Out of those tactics, merchandising is also an effective technique to boost the sales of products in-store. 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635202" y="971798"/>
            <a:ext cx="11017596" cy="716531"/>
          </a:xfrm>
        </p:spPr>
        <p:txBody>
          <a:bodyPr anchor="t">
            <a:noAutofit/>
          </a:bodyPr>
          <a:lstStyle>
            <a:lvl1pPr algn="ctr">
              <a:defRPr sz="4800" baseline="0">
                <a:latin typeface="+mj-lt"/>
              </a:defRPr>
            </a:lvl1pPr>
          </a:lstStyle>
          <a:p>
            <a:pPr fontAlgn="auto">
              <a:spcAft>
                <a:spcPts val="0"/>
              </a:spcAft>
              <a:defRPr sz="1800"/>
            </a:pPr>
            <a:r>
              <a:rPr lang="ru-RU" sz="4800" b="0" dirty="0">
                <a:latin typeface="Circe" panose="020B0502020203020203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Понятие и происхождение права , теории правопонимания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2" hasCustomPrompt="1"/>
          </p:nvPr>
        </p:nvSpPr>
        <p:spPr>
          <a:xfrm>
            <a:off x="1511300" y="2545408"/>
            <a:ext cx="6985000" cy="5699125"/>
          </a:xfr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pPr lvl="0"/>
            <a:r>
              <a:rPr lang="ru-RU" dirty="0"/>
              <a:t>Картинка, </a:t>
            </a:r>
          </a:p>
          <a:p>
            <a:pPr lvl="0"/>
            <a:r>
              <a:rPr lang="ru-RU" dirty="0"/>
              <a:t>Смарт-объект, </a:t>
            </a:r>
          </a:p>
          <a:p>
            <a:pPr lvl="0"/>
            <a:r>
              <a:rPr lang="ru-RU" dirty="0"/>
              <a:t>таблица</a:t>
            </a:r>
          </a:p>
        </p:txBody>
      </p:sp>
    </p:spTree>
    <p:extLst>
      <p:ext uri="{BB962C8B-B14F-4D97-AF65-F5344CB8AC3E}">
        <p14:creationId xmlns:p14="http://schemas.microsoft.com/office/powerpoint/2010/main" val="3724278874"/>
      </p:ext>
    </p:extLst>
  </p:cSld>
  <p:clrMapOvr>
    <a:masterClrMapping/>
  </p:clrMapOvr>
  <p:transition spd="slow">
    <p:wheel spokes="8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АРТИНКА ЦЕНТ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5111552" y="2544652"/>
            <a:ext cx="11953328" cy="2376263"/>
          </a:xfrm>
        </p:spPr>
        <p:txBody>
          <a:bodyPr>
            <a:normAutofit/>
          </a:bodyPr>
          <a:lstStyle>
            <a:lvl1pPr marL="0" marR="0" indent="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800"/>
            </a:lvl1pPr>
          </a:lstStyle>
          <a:p>
            <a:pPr lvl="0"/>
            <a:r>
              <a:rPr lang="ru-RU" dirty="0"/>
              <a:t>Применение маркетинговой технологии заключается в правильном размещении товара. </a:t>
            </a:r>
          </a:p>
          <a:p>
            <a:pPr lvl="0"/>
            <a:r>
              <a:rPr lang="ru-RU" dirty="0"/>
              <a:t>Продавец создает такие условия, чтобы покупатель легко и быстро находил то, что ему нужно. </a:t>
            </a:r>
          </a:p>
          <a:p>
            <a:pPr lvl="0"/>
            <a:r>
              <a:rPr lang="en-US" dirty="0"/>
              <a:t>A retailer uses various techniques to boost the sales of products. Out of those tactics, merchandising is also an effective technique to boost the sales of products in-store. 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635202" y="971798"/>
            <a:ext cx="11017596" cy="716531"/>
          </a:xfrm>
        </p:spPr>
        <p:txBody>
          <a:bodyPr anchor="t">
            <a:noAutofit/>
          </a:bodyPr>
          <a:lstStyle>
            <a:lvl1pPr algn="ctr">
              <a:defRPr sz="4800" baseline="0">
                <a:latin typeface="+mj-lt"/>
              </a:defRPr>
            </a:lvl1pPr>
          </a:lstStyle>
          <a:p>
            <a:pPr fontAlgn="auto">
              <a:spcAft>
                <a:spcPts val="0"/>
              </a:spcAft>
              <a:defRPr sz="1800"/>
            </a:pPr>
            <a:r>
              <a:rPr lang="ru-RU" sz="4800" b="0" dirty="0">
                <a:latin typeface="Circe" panose="020B0502020203020203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Понятие и происхождение права , теории правопонимания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0"/>
          </p:nvPr>
        </p:nvSpPr>
        <p:spPr>
          <a:xfrm>
            <a:off x="2375249" y="2526467"/>
            <a:ext cx="2376264" cy="1973724"/>
          </a:xfrm>
          <a:prstGeom prst="roundRect">
            <a:avLst>
              <a:gd name="adj" fmla="val 4503"/>
            </a:avLst>
          </a:prstGeom>
          <a:ln w="57150">
            <a:solidFill>
              <a:srgbClr val="F0F3F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r>
              <a:rPr lang="ru-RU" dirty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431954075"/>
      </p:ext>
    </p:extLst>
  </p:cSld>
  <p:clrMapOvr>
    <a:masterClrMapping/>
  </p:clrMapOvr>
  <p:transition spd="slow">
    <p:wheel spokes="8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ЦЕНТР БЕЗ ЗА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8567936" y="1278016"/>
            <a:ext cx="8496944" cy="845911"/>
          </a:xfrm>
        </p:spPr>
        <p:txBody>
          <a:bodyPr>
            <a:normAutofit/>
          </a:bodyPr>
          <a:lstStyle>
            <a:lvl1pPr marL="0" marR="0" indent="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800">
                <a:latin typeface="Circe Bold" panose="020B0602020203020203" pitchFamily="34" charset="-52"/>
              </a:defRPr>
            </a:lvl1pPr>
          </a:lstStyle>
          <a:p>
            <a:pPr lvl="0"/>
            <a:r>
              <a:rPr lang="ru-RU" dirty="0"/>
              <a:t>Применение маркетинговой технологии заключается в правильном размещении товара. </a:t>
            </a:r>
            <a:endParaRPr lang="en-US" dirty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0"/>
          </p:nvPr>
        </p:nvSpPr>
        <p:spPr>
          <a:xfrm>
            <a:off x="2375248" y="1259830"/>
            <a:ext cx="5760639" cy="4784785"/>
          </a:xfrm>
          <a:prstGeom prst="roundRect">
            <a:avLst>
              <a:gd name="adj" fmla="val 4503"/>
            </a:avLst>
          </a:prstGeom>
          <a:ln w="57150">
            <a:solidFill>
              <a:srgbClr val="F0F3F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8567936" y="2464090"/>
            <a:ext cx="8424936" cy="2376263"/>
          </a:xfrm>
        </p:spPr>
        <p:txBody>
          <a:bodyPr>
            <a:normAutofit/>
          </a:bodyPr>
          <a:lstStyle>
            <a:lvl1pPr marL="0" marR="0" indent="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800"/>
            </a:lvl1pPr>
          </a:lstStyle>
          <a:p>
            <a:pPr lvl="0"/>
            <a:r>
              <a:rPr lang="ru-RU" dirty="0"/>
              <a:t>Применение маркетинговой технологии заключается в правильном размещении товара. </a:t>
            </a:r>
          </a:p>
          <a:p>
            <a:pPr lvl="0"/>
            <a:r>
              <a:rPr lang="ru-RU" dirty="0"/>
              <a:t>Продавец создает такие условия, чтобы покупатель легко и быстро находил то, что ему нужно. </a:t>
            </a:r>
          </a:p>
          <a:p>
            <a:pPr lvl="0"/>
            <a:r>
              <a:rPr lang="en-US" dirty="0"/>
              <a:t>A retailer uses various techniques to boost the sales of products. Out of those tactics, merchandising is also an effective technique to boost the sales of products in-store. </a:t>
            </a:r>
          </a:p>
        </p:txBody>
      </p:sp>
    </p:spTree>
    <p:extLst>
      <p:ext uri="{BB962C8B-B14F-4D97-AF65-F5344CB8AC3E}">
        <p14:creationId xmlns:p14="http://schemas.microsoft.com/office/powerpoint/2010/main" val="381893637"/>
      </p:ext>
    </p:extLst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соседними углами 6"/>
          <p:cNvSpPr/>
          <p:nvPr userDrawn="1"/>
        </p:nvSpPr>
        <p:spPr>
          <a:xfrm rot="5400000">
            <a:off x="1085440" y="42031"/>
            <a:ext cx="7621189" cy="9792072"/>
          </a:xfrm>
          <a:prstGeom prst="round2SameRect">
            <a:avLst>
              <a:gd name="adj1" fmla="val 6891"/>
              <a:gd name="adj2" fmla="val 0"/>
            </a:avLst>
          </a:prstGeom>
          <a:solidFill>
            <a:srgbClr val="FFFFFF"/>
          </a:solidFill>
          <a:ln>
            <a:noFill/>
          </a:ln>
          <a:effectLst>
            <a:outerShdw blurRad="177800" dist="304800" dir="2700000" algn="tl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5" dirty="0">
              <a:latin typeface="Segoe UI Light" panose="020B0502040204020203" pitchFamily="34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0380043" y="-1"/>
            <a:ext cx="7968058" cy="10296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0" dirty="0">
                <a:latin typeface="Circe" panose="020B0502020203020203" pitchFamily="34" charset="-52"/>
              </a:rPr>
              <a:t>Видео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74675" y="1127469"/>
            <a:ext cx="9001373" cy="716531"/>
          </a:xfrm>
        </p:spPr>
        <p:txBody>
          <a:bodyPr anchor="t">
            <a:noAutofit/>
          </a:bodyPr>
          <a:lstStyle>
            <a:lvl1pPr algn="l">
              <a:defRPr sz="4800" baseline="0">
                <a:latin typeface="+mn-lt"/>
              </a:defRPr>
            </a:lvl1pPr>
          </a:lstStyle>
          <a:p>
            <a:pPr fontAlgn="auto">
              <a:spcAft>
                <a:spcPts val="0"/>
              </a:spcAft>
              <a:defRPr sz="1800"/>
            </a:pPr>
            <a:r>
              <a:rPr lang="ru-RU" sz="4800" b="0" dirty="0">
                <a:latin typeface="Circe" panose="020B0502020203020203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Выводы</a:t>
            </a:r>
            <a:endParaRPr lang="en-US" sz="4800" b="0" dirty="0">
              <a:latin typeface="Circe" panose="020B0502020203020203" pitchFamily="34" charset="-5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27176" y="2051246"/>
            <a:ext cx="7848872" cy="6697413"/>
          </a:xfrm>
        </p:spPr>
        <p:txBody>
          <a:bodyPr>
            <a:normAutofit/>
          </a:bodyPr>
          <a:lstStyle>
            <a:lvl1pPr marL="457200" marR="0" indent="-45720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6D84B0"/>
              </a:buClr>
              <a:buSzTx/>
              <a:buFont typeface="Arial" panose="020B0604020202020204" pitchFamily="34" charset="0"/>
              <a:buChar char="•"/>
              <a:tabLst/>
              <a:defRPr sz="3200" baseline="0">
                <a:latin typeface="+mn-lt"/>
              </a:defRPr>
            </a:lvl1pPr>
          </a:lstStyle>
          <a:p>
            <a:pPr lvl="0"/>
            <a:r>
              <a:rPr lang="ru-RU" dirty="0"/>
              <a:t>Выводы - заметный источник финансирования инвестиционных проектов по обновлению и техническому перевооружению действующего производства. </a:t>
            </a:r>
          </a:p>
          <a:p>
            <a:pPr lvl="0"/>
            <a:r>
              <a:rPr lang="ru-RU" dirty="0"/>
              <a:t>Источник финансирования инвестиционных проектов по обновлению и техническому перевооружению действующего производства. 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5" y="2051246"/>
            <a:ext cx="723222" cy="71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05733"/>
      </p:ext>
    </p:extLst>
  </p:cSld>
  <p:clrMapOvr>
    <a:masterClrMapping/>
  </p:clrMapOvr>
  <p:transition spd="med"/>
  <p:extLst>
    <p:ext uri="{DCECCB84-F9BA-43D5-87BE-67443E8EF086}">
      <p15:sldGuideLst xmlns="" xmlns:p15="http://schemas.microsoft.com/office/powerpoint/2012/main">
        <p15:guide id="1" orient="horz" pos="703">
          <p15:clr>
            <a:srgbClr val="FBAE40"/>
          </p15:clr>
        </p15:guide>
        <p15:guide id="2" pos="36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НА ВЕСЬ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2231232" y="2472644"/>
            <a:ext cx="13753528" cy="5771962"/>
          </a:xfrm>
        </p:spPr>
        <p:txBody>
          <a:bodyPr>
            <a:normAutofit/>
          </a:bodyPr>
          <a:lstStyle>
            <a:lvl1pPr marL="0" marR="0" indent="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800"/>
            </a:lvl1pPr>
          </a:lstStyle>
          <a:p>
            <a:pPr lvl="0"/>
            <a:r>
              <a:rPr lang="ru-RU" dirty="0"/>
              <a:t>Применение маркетинговой технологии заключается в правильном размещении товара. Продавец создает такие условия, чтобы покупатель легко и быстро находил то, что ему нужно. </a:t>
            </a:r>
          </a:p>
          <a:p>
            <a:pPr lvl="0"/>
            <a:r>
              <a:rPr lang="en-US" dirty="0"/>
              <a:t>A retailer uses various techniques to boost the sales of products. Out of those tactics, merchandising is also an effective technique to boost the sales of products in-store. </a:t>
            </a:r>
            <a:endParaRPr lang="ru-RU" dirty="0"/>
          </a:p>
          <a:p>
            <a:pPr lvl="0"/>
            <a:r>
              <a:rPr lang="ru-RU" dirty="0"/>
              <a:t>Применение маркетинговой технологии заключается в правильном размещении товара. Продавец создает такие условия, чтобы покупатель легко и быстро находил то, что ему нужно. </a:t>
            </a:r>
          </a:p>
          <a:p>
            <a:pPr lvl="0"/>
            <a:r>
              <a:rPr lang="en-US" dirty="0"/>
              <a:t>A retailer uses various techniques to boost the sales of products. Out of those tactics, merchandising is also an effective technique to boost the sales of products in-store. </a:t>
            </a:r>
          </a:p>
          <a:p>
            <a:pPr lvl="0"/>
            <a:endParaRPr lang="en-US" dirty="0"/>
          </a:p>
        </p:txBody>
      </p:sp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635202" y="899790"/>
            <a:ext cx="11017596" cy="716531"/>
          </a:xfrm>
        </p:spPr>
        <p:txBody>
          <a:bodyPr anchor="t">
            <a:noAutofit/>
          </a:bodyPr>
          <a:lstStyle>
            <a:lvl1pPr algn="ctr">
              <a:defRPr sz="4800" baseline="0">
                <a:latin typeface="+mj-lt"/>
              </a:defRPr>
            </a:lvl1pPr>
          </a:lstStyle>
          <a:p>
            <a:pPr fontAlgn="auto">
              <a:spcAft>
                <a:spcPts val="0"/>
              </a:spcAft>
              <a:defRPr sz="1800"/>
            </a:pPr>
            <a:r>
              <a:rPr lang="ru-RU" sz="4800" b="0" dirty="0">
                <a:latin typeface="Circe" panose="020B0502020203020203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Понятие и происхождение права , теории правопонимания</a:t>
            </a:r>
          </a:p>
        </p:txBody>
      </p:sp>
    </p:spTree>
    <p:extLst>
      <p:ext uri="{BB962C8B-B14F-4D97-AF65-F5344CB8AC3E}">
        <p14:creationId xmlns:p14="http://schemas.microsoft.com/office/powerpoint/2010/main" val="112461361"/>
      </p:ext>
    </p:extLst>
  </p:cSld>
  <p:clrMapOvr>
    <a:masterClrMapping/>
  </p:clrMapOvr>
  <p:transition spd="slow">
    <p:wheel spokes="8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 НА ВЕСЬ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635202" y="899790"/>
            <a:ext cx="11017596" cy="716531"/>
          </a:xfrm>
        </p:spPr>
        <p:txBody>
          <a:bodyPr anchor="t">
            <a:noAutofit/>
          </a:bodyPr>
          <a:lstStyle>
            <a:lvl1pPr algn="ctr">
              <a:defRPr sz="4800" baseline="0">
                <a:latin typeface="+mj-lt"/>
              </a:defRPr>
            </a:lvl1pPr>
          </a:lstStyle>
          <a:p>
            <a:pPr fontAlgn="auto">
              <a:spcAft>
                <a:spcPts val="0"/>
              </a:spcAft>
              <a:defRPr sz="1800"/>
            </a:pPr>
            <a:r>
              <a:rPr lang="ru-RU" sz="4800" b="0" dirty="0">
                <a:latin typeface="Circe" panose="020B0502020203020203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Понятие и происхождение права , теории правопонимания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0" hasCustomPrompt="1"/>
          </p:nvPr>
        </p:nvSpPr>
        <p:spPr>
          <a:xfrm>
            <a:off x="5147556" y="2844006"/>
            <a:ext cx="7992888" cy="5184775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ru-RU" dirty="0"/>
              <a:t>Смарт-объект</a:t>
            </a:r>
          </a:p>
          <a:p>
            <a:pPr lvl="0"/>
            <a:r>
              <a:rPr lang="ru-RU" dirty="0"/>
              <a:t>Таблица</a:t>
            </a:r>
          </a:p>
          <a:p>
            <a:pPr lvl="0"/>
            <a:r>
              <a:rPr lang="ru-RU" dirty="0"/>
              <a:t>Картинка</a:t>
            </a:r>
          </a:p>
          <a:p>
            <a:pPr lvl="0"/>
            <a:r>
              <a:rPr lang="ru-RU" dirty="0"/>
              <a:t>Диаграмма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949399"/>
      </p:ext>
    </p:extLst>
  </p:cSld>
  <p:clrMapOvr>
    <a:masterClrMapping/>
  </p:clrMapOvr>
  <p:transition spd="slow">
    <p:wheel spokes="8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914400" y="9543354"/>
            <a:ext cx="4267200" cy="548195"/>
          </a:xfrm>
          <a:prstGeom prst="rect">
            <a:avLst/>
          </a:prstGeom>
        </p:spPr>
        <p:txBody>
          <a:bodyPr lIns="163339" tIns="81670" rIns="163339" bIns="81670"/>
          <a:lstStyle/>
          <a:p>
            <a:fld id="{D6D43620-93D0-4230-9FC8-97DFF19AE04E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248400" y="9543354"/>
            <a:ext cx="5791200" cy="548195"/>
          </a:xfrm>
          <a:prstGeom prst="rect">
            <a:avLst/>
          </a:prstGeom>
        </p:spPr>
        <p:txBody>
          <a:bodyPr lIns="163339" tIns="81670" rIns="163339" bIns="81670"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3106400" y="9543354"/>
            <a:ext cx="4267200" cy="548195"/>
          </a:xfrm>
          <a:prstGeom prst="rect">
            <a:avLst/>
          </a:prstGeom>
        </p:spPr>
        <p:txBody>
          <a:bodyPr lIns="163339" tIns="81670" rIns="163339" bIns="81670"/>
          <a:lstStyle/>
          <a:p>
            <a:fld id="{82D11532-FDBD-4098-9C10-98AB287C9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ЫВОДЫ цент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соседними углами 6"/>
          <p:cNvSpPr/>
          <p:nvPr userDrawn="1"/>
        </p:nvSpPr>
        <p:spPr>
          <a:xfrm rot="5400000">
            <a:off x="4937869" y="-3678037"/>
            <a:ext cx="7621189" cy="17496931"/>
          </a:xfrm>
          <a:prstGeom prst="round2SameRect">
            <a:avLst>
              <a:gd name="adj1" fmla="val 6891"/>
              <a:gd name="adj2" fmla="val 0"/>
            </a:avLst>
          </a:prstGeom>
          <a:solidFill>
            <a:srgbClr val="FFFFFF"/>
          </a:solidFill>
          <a:ln>
            <a:noFill/>
          </a:ln>
          <a:effectLst>
            <a:outerShdw blurRad="177800" dist="304800" dir="2700000" algn="tl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5" dirty="0">
              <a:latin typeface="Segoe UI Light" panose="020B0502040204020203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74675" y="1259830"/>
            <a:ext cx="16922253" cy="716531"/>
          </a:xfrm>
        </p:spPr>
        <p:txBody>
          <a:bodyPr anchor="t">
            <a:noAutofit/>
          </a:bodyPr>
          <a:lstStyle>
            <a:lvl1pPr algn="ctr">
              <a:defRPr sz="4800" baseline="0">
                <a:latin typeface="+mn-lt"/>
              </a:defRPr>
            </a:lvl1pPr>
          </a:lstStyle>
          <a:p>
            <a:pPr fontAlgn="auto">
              <a:spcAft>
                <a:spcPts val="0"/>
              </a:spcAft>
              <a:defRPr sz="1800"/>
            </a:pPr>
            <a:r>
              <a:rPr lang="ru-RU" sz="4800" b="0" dirty="0">
                <a:latin typeface="Circe" panose="020B0502020203020203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Выводы</a:t>
            </a:r>
            <a:endParaRPr lang="en-US" sz="4800" b="0" dirty="0">
              <a:latin typeface="Circe" panose="020B0502020203020203" pitchFamily="34" charset="-5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27175" y="2183607"/>
            <a:ext cx="15769753" cy="6697413"/>
          </a:xfrm>
        </p:spPr>
        <p:txBody>
          <a:bodyPr>
            <a:normAutofit/>
          </a:bodyPr>
          <a:lstStyle>
            <a:lvl1pPr marL="457200" marR="0" indent="-45720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6D84B0"/>
              </a:buClr>
              <a:buSzTx/>
              <a:buFont typeface="Arial" panose="020B0604020202020204" pitchFamily="34" charset="0"/>
              <a:buChar char="•"/>
              <a:tabLst/>
              <a:defRPr sz="3200" baseline="0">
                <a:latin typeface="+mn-lt"/>
              </a:defRPr>
            </a:lvl1pPr>
          </a:lstStyle>
          <a:p>
            <a:pPr lvl="0"/>
            <a:r>
              <a:rPr lang="ru-RU" dirty="0"/>
              <a:t>Выводы - заметный источник финансирования инвестиционных проектов по обновлению и техническому перевооружению действующего производства. </a:t>
            </a:r>
          </a:p>
          <a:p>
            <a:pPr lvl="0"/>
            <a:r>
              <a:rPr lang="ru-RU" dirty="0"/>
              <a:t>Источник финансирования инвестиционных проектов по обновлению и техническому перевооружению действующего производства. 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5" y="2183607"/>
            <a:ext cx="723222" cy="71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59043"/>
      </p:ext>
    </p:extLst>
  </p:cSld>
  <p:clrMapOvr>
    <a:masterClrMapping/>
  </p:clrMapOvr>
  <p:transition spd="med"/>
  <p:extLst>
    <p:ext uri="{DCECCB84-F9BA-43D5-87BE-67443E8EF086}">
      <p15:sldGuideLst xmlns="" xmlns:p15="http://schemas.microsoft.com/office/powerpoint/2012/main">
        <p15:guide id="1" orient="horz" pos="703">
          <p15:clr>
            <a:srgbClr val="FBAE40"/>
          </p15:clr>
        </p15:guide>
        <p15:guide id="2" pos="36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АРТИНКА ТЕКС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10380043" y="-1"/>
            <a:ext cx="7968058" cy="10296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0" dirty="0">
                <a:latin typeface="Circe" panose="020B0502020203020203" pitchFamily="34" charset="-52"/>
              </a:rPr>
              <a:t>Видео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74675" y="971798"/>
            <a:ext cx="9001373" cy="716531"/>
          </a:xfrm>
        </p:spPr>
        <p:txBody>
          <a:bodyPr anchor="t">
            <a:noAutofit/>
          </a:bodyPr>
          <a:lstStyle>
            <a:lvl1pPr algn="l">
              <a:defRPr sz="4800" baseline="0">
                <a:latin typeface="+mj-lt"/>
              </a:defRPr>
            </a:lvl1pPr>
          </a:lstStyle>
          <a:p>
            <a:pPr fontAlgn="auto">
              <a:spcAft>
                <a:spcPts val="0"/>
              </a:spcAft>
              <a:defRPr sz="1800"/>
            </a:pPr>
            <a:r>
              <a:rPr lang="ru-RU" sz="4800" b="0" dirty="0">
                <a:latin typeface="Circe" panose="020B0502020203020203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Понятие и происхождение права , теории правопонимания</a:t>
            </a:r>
          </a:p>
        </p:txBody>
      </p:sp>
      <p:sp>
        <p:nvSpPr>
          <p:cNvPr id="6" name="Рисунок 9"/>
          <p:cNvSpPr>
            <a:spLocks noGrp="1"/>
          </p:cNvSpPr>
          <p:nvPr>
            <p:ph type="pic" sz="quarter" idx="10"/>
          </p:nvPr>
        </p:nvSpPr>
        <p:spPr>
          <a:xfrm>
            <a:off x="574674" y="2555638"/>
            <a:ext cx="3384749" cy="2448273"/>
          </a:xfrm>
          <a:prstGeom prst="roundRect">
            <a:avLst>
              <a:gd name="adj" fmla="val 4503"/>
            </a:avLst>
          </a:prstGeom>
          <a:ln w="57150">
            <a:solidFill>
              <a:srgbClr val="F0F3F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4175448" y="2544316"/>
            <a:ext cx="5400600" cy="2376263"/>
          </a:xfrm>
        </p:spPr>
        <p:txBody>
          <a:bodyPr>
            <a:normAutofit/>
          </a:bodyPr>
          <a:lstStyle>
            <a:lvl1pPr marL="0" marR="0" indent="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800"/>
            </a:lvl1pPr>
          </a:lstStyle>
          <a:p>
            <a:pPr lvl="0"/>
            <a:r>
              <a:rPr lang="ru-RU" dirty="0"/>
              <a:t>Текст с описанием.</a:t>
            </a:r>
          </a:p>
          <a:p>
            <a:pPr lvl="0"/>
            <a:r>
              <a:rPr lang="ru-RU" dirty="0"/>
              <a:t>Применение маркетинговой технологии заключается в правильном размещении товара. </a:t>
            </a:r>
          </a:p>
          <a:p>
            <a:pPr marL="0" marR="0" lvl="0" indent="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ru-RU" dirty="0"/>
              <a:t>Применение маркетинговой технологии заключается в правильном размещении товара. </a:t>
            </a:r>
          </a:p>
          <a:p>
            <a:pPr marL="0" marR="0" lvl="0" indent="0" algn="l" defTabSz="913272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ru-RU" dirty="0"/>
              <a:t>Применение маркетинговой технологии заключается в правильном размещении товара. 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331332"/>
      </p:ext>
    </p:extLst>
  </p:cSld>
  <p:clrMapOvr>
    <a:masterClrMapping/>
  </p:clrMapOvr>
  <p:transition spd="med"/>
  <p:extLst>
    <p:ext uri="{DCECCB84-F9BA-43D5-87BE-67443E8EF086}">
      <p15:sldGuideLst xmlns="" xmlns:p15="http://schemas.microsoft.com/office/powerpoint/2012/main">
        <p15:guide id="1" orient="horz" pos="703">
          <p15:clr>
            <a:srgbClr val="FBAE40"/>
          </p15:clr>
        </p15:guide>
        <p15:guide id="2" pos="36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двумя скругленными соседними углами 11"/>
          <p:cNvSpPr/>
          <p:nvPr userDrawn="1"/>
        </p:nvSpPr>
        <p:spPr>
          <a:xfrm rot="5400000">
            <a:off x="1481485" y="222052"/>
            <a:ext cx="6829099" cy="9792072"/>
          </a:xfrm>
          <a:prstGeom prst="round2SameRect">
            <a:avLst>
              <a:gd name="adj1" fmla="val 6891"/>
              <a:gd name="adj2" fmla="val 0"/>
            </a:avLst>
          </a:prstGeom>
          <a:solidFill>
            <a:srgbClr val="FFFFFF"/>
          </a:solidFill>
          <a:ln>
            <a:noFill/>
          </a:ln>
          <a:effectLst>
            <a:outerShdw blurRad="177800" dist="304800" dir="2700000" algn="tl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5" dirty="0">
              <a:latin typeface="Segoe UI Light" panose="020B0502040204020203" pitchFamily="34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0380043" y="-1"/>
            <a:ext cx="7968058" cy="10296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0" dirty="0">
                <a:latin typeface="Circe" panose="020B0502020203020203" pitchFamily="34" charset="-52"/>
              </a:rPr>
              <a:t>Видео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74675" y="1703536"/>
            <a:ext cx="9001373" cy="716531"/>
          </a:xfrm>
        </p:spPr>
        <p:txBody>
          <a:bodyPr anchor="t">
            <a:noAutofit/>
          </a:bodyPr>
          <a:lstStyle>
            <a:lvl1pPr algn="l">
              <a:defRPr sz="4800" b="1" i="0" baseline="0">
                <a:latin typeface="+mn-lt"/>
              </a:defRPr>
            </a:lvl1pPr>
          </a:lstStyle>
          <a:p>
            <a:pPr fontAlgn="auto">
              <a:spcAft>
                <a:spcPts val="0"/>
              </a:spcAft>
              <a:defRPr sz="1800"/>
            </a:pPr>
            <a:r>
              <a:rPr lang="ru-RU" sz="4800" b="0" dirty="0">
                <a:latin typeface="Circe" panose="020B0502020203020203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Содержание</a:t>
            </a:r>
            <a:endParaRPr lang="en-US" sz="4800" b="0" dirty="0">
              <a:latin typeface="Circe" panose="020B0502020203020203" pitchFamily="34" charset="-5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150938" y="2627313"/>
            <a:ext cx="8425110" cy="4105127"/>
          </a:xfrm>
        </p:spPr>
        <p:txBody>
          <a:bodyPr>
            <a:normAutofit/>
          </a:bodyPr>
          <a:lstStyle>
            <a:lvl1pPr marL="742950" indent="-742950">
              <a:buFont typeface="+mj-lt"/>
              <a:buAutoNum type="arabicPeriod"/>
              <a:defRPr sz="3200"/>
            </a:lvl1pPr>
          </a:lstStyle>
          <a:p>
            <a:pPr lvl="0"/>
            <a:r>
              <a:rPr lang="ru-RU" dirty="0"/>
              <a:t>Мониторинг социальных медиа.</a:t>
            </a:r>
          </a:p>
          <a:p>
            <a:pPr lvl="0"/>
            <a:r>
              <a:rPr lang="ru-RU" dirty="0"/>
              <a:t>Ведение сообществ в социальных сетях Работа с лидерами мнений.</a:t>
            </a:r>
          </a:p>
          <a:p>
            <a:pPr lvl="0"/>
            <a:r>
              <a:rPr lang="ru-RU" dirty="0"/>
              <a:t>Вирусный маркетинг.</a:t>
            </a:r>
          </a:p>
          <a:p>
            <a:pPr lvl="0"/>
            <a:r>
              <a:rPr lang="ru-RU" dirty="0"/>
              <a:t>Ведение дискуссий.</a:t>
            </a:r>
          </a:p>
          <a:p>
            <a:pPr lvl="0"/>
            <a:r>
              <a:rPr lang="ru-RU" dirty="0"/>
              <a:t>Пункт номер 5.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print"/>
          <a:srcRect l="4254" t="10727" r="19067" b="58810"/>
          <a:stretch/>
        </p:blipFill>
        <p:spPr>
          <a:xfrm>
            <a:off x="575048" y="405202"/>
            <a:ext cx="3178554" cy="71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84299"/>
      </p:ext>
    </p:extLst>
  </p:cSld>
  <p:clrMapOvr>
    <a:masterClrMapping/>
  </p:clrMapOvr>
  <p:transition spd="med"/>
  <p:extLst>
    <p:ext uri="{DCECCB84-F9BA-43D5-87BE-67443E8EF086}">
      <p15:sldGuideLst xmlns="" xmlns:p15="http://schemas.microsoft.com/office/powerpoint/2012/main">
        <p15:guide id="1" orient="horz" pos="703">
          <p15:clr>
            <a:srgbClr val="FBAE40"/>
          </p15:clr>
        </p15:guide>
        <p15:guide id="2" pos="36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914400" y="9543354"/>
            <a:ext cx="4267200" cy="548195"/>
          </a:xfrm>
          <a:prstGeom prst="rect">
            <a:avLst/>
          </a:prstGeom>
        </p:spPr>
        <p:txBody>
          <a:bodyPr lIns="163339" tIns="81670" rIns="163339" bIns="81670"/>
          <a:lstStyle/>
          <a:p>
            <a:fld id="{D6D43620-93D0-4230-9FC8-97DFF19AE04E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248400" y="9543354"/>
            <a:ext cx="5791200" cy="548195"/>
          </a:xfrm>
          <a:prstGeom prst="rect">
            <a:avLst/>
          </a:prstGeom>
        </p:spPr>
        <p:txBody>
          <a:bodyPr lIns="163339" tIns="81670" rIns="163339" bIns="81670"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3106400" y="9543354"/>
            <a:ext cx="4267200" cy="548195"/>
          </a:xfrm>
          <a:prstGeom prst="rect">
            <a:avLst/>
          </a:prstGeom>
        </p:spPr>
        <p:txBody>
          <a:bodyPr lIns="163339" tIns="81670" rIns="163339" bIns="81670"/>
          <a:lstStyle/>
          <a:p>
            <a:fld id="{82D11532-FDBD-4098-9C10-98AB287C95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520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двумя скругленными соседними углами 11"/>
          <p:cNvSpPr/>
          <p:nvPr userDrawn="1"/>
        </p:nvSpPr>
        <p:spPr>
          <a:xfrm rot="5400000">
            <a:off x="1115615" y="-143815"/>
            <a:ext cx="7560839" cy="9792072"/>
          </a:xfrm>
          <a:prstGeom prst="round2SameRect">
            <a:avLst>
              <a:gd name="adj1" fmla="val 6891"/>
              <a:gd name="adj2" fmla="val 0"/>
            </a:avLst>
          </a:prstGeom>
          <a:solidFill>
            <a:srgbClr val="FFFFFF"/>
          </a:solidFill>
          <a:ln>
            <a:noFill/>
          </a:ln>
          <a:effectLst>
            <a:outerShdw blurRad="177800" dist="304800" dir="2700000" algn="tl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5" dirty="0">
              <a:latin typeface="Segoe UI Light" panose="020B0502040204020203" pitchFamily="34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0380043" y="-1"/>
            <a:ext cx="7968058" cy="102965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0" dirty="0">
                <a:latin typeface="Circe" panose="020B0502020203020203" pitchFamily="34" charset="-52"/>
              </a:rPr>
              <a:t>Видео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74675" y="971798"/>
            <a:ext cx="9001373" cy="716531"/>
          </a:xfrm>
        </p:spPr>
        <p:txBody>
          <a:bodyPr anchor="t">
            <a:noAutofit/>
          </a:bodyPr>
          <a:lstStyle>
            <a:lvl1pPr algn="l">
              <a:defRPr sz="4800" b="1" i="0" baseline="0">
                <a:latin typeface="+mn-lt"/>
              </a:defRPr>
            </a:lvl1pPr>
          </a:lstStyle>
          <a:p>
            <a:pPr fontAlgn="auto">
              <a:spcAft>
                <a:spcPts val="0"/>
              </a:spcAft>
              <a:defRPr sz="1800"/>
            </a:pPr>
            <a:r>
              <a:rPr lang="ru-RU" sz="4800" b="0" dirty="0">
                <a:latin typeface="Circe" panose="020B0502020203020203" pitchFamily="34" charset="-52"/>
                <a:ea typeface="Segoe UI" panose="020B0502040204020203" pitchFamily="34" charset="0"/>
                <a:cs typeface="Segoe UI" panose="020B0502040204020203" pitchFamily="34" charset="0"/>
              </a:rPr>
              <a:t>Содержание</a:t>
            </a:r>
            <a:endParaRPr lang="en-US" sz="4800" b="0" dirty="0">
              <a:latin typeface="Circe" panose="020B0502020203020203" pitchFamily="34" charset="-5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150938" y="1895575"/>
            <a:ext cx="8425110" cy="4105127"/>
          </a:xfrm>
        </p:spPr>
        <p:txBody>
          <a:bodyPr>
            <a:normAutofit/>
          </a:bodyPr>
          <a:lstStyle>
            <a:lvl1pPr marL="742950" indent="-742950">
              <a:buFont typeface="+mj-lt"/>
              <a:buAutoNum type="arabicPeriod"/>
              <a:defRPr sz="3200"/>
            </a:lvl1pPr>
          </a:lstStyle>
          <a:p>
            <a:pPr lvl="0"/>
            <a:r>
              <a:rPr lang="ru-RU" dirty="0"/>
              <a:t>Мониторинг социальных медиа.</a:t>
            </a:r>
          </a:p>
          <a:p>
            <a:pPr lvl="0"/>
            <a:r>
              <a:rPr lang="ru-RU" dirty="0"/>
              <a:t>Ведение сообществ в социальных сетях Работа с лидерами мнений.</a:t>
            </a:r>
          </a:p>
          <a:p>
            <a:pPr lvl="0"/>
            <a:r>
              <a:rPr lang="ru-RU" dirty="0"/>
              <a:t>Вирусный маркетинг.</a:t>
            </a:r>
          </a:p>
          <a:p>
            <a:pPr lvl="0"/>
            <a:r>
              <a:rPr lang="ru-RU" dirty="0"/>
              <a:t>Ведение дискуссий.</a:t>
            </a:r>
          </a:p>
          <a:p>
            <a:pPr lvl="0"/>
            <a:r>
              <a:rPr lang="ru-RU" dirty="0"/>
              <a:t>Пункт номер 5.</a:t>
            </a:r>
          </a:p>
        </p:txBody>
      </p:sp>
    </p:spTree>
    <p:extLst>
      <p:ext uri="{BB962C8B-B14F-4D97-AF65-F5344CB8AC3E}">
        <p14:creationId xmlns:p14="http://schemas.microsoft.com/office/powerpoint/2010/main" val="2590691321"/>
      </p:ext>
    </p:extLst>
  </p:cSld>
  <p:clrMapOvr>
    <a:masterClrMapping/>
  </p:clrMapOvr>
  <p:transition spd="med"/>
  <p:extLst>
    <p:ext uri="{DCECCB84-F9BA-43D5-87BE-67443E8EF086}">
      <p15:sldGuideLst xmlns="" xmlns:p15="http://schemas.microsoft.com/office/powerpoint/2012/main">
        <p15:guide id="1" orient="horz" pos="703">
          <p15:clr>
            <a:srgbClr val="FBAE40"/>
          </p15:clr>
        </p15:guide>
        <p15:guide id="2" pos="36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соседними углами 8"/>
          <p:cNvSpPr/>
          <p:nvPr userDrawn="1"/>
        </p:nvSpPr>
        <p:spPr>
          <a:xfrm rot="5400000">
            <a:off x="4680012" y="-3708214"/>
            <a:ext cx="8136901" cy="17496931"/>
          </a:xfrm>
          <a:prstGeom prst="round2SameRect">
            <a:avLst>
              <a:gd name="adj1" fmla="val 6891"/>
              <a:gd name="adj2" fmla="val 0"/>
            </a:avLst>
          </a:prstGeom>
          <a:solidFill>
            <a:srgbClr val="FFFFFF"/>
          </a:solidFill>
          <a:ln>
            <a:noFill/>
          </a:ln>
          <a:effectLst>
            <a:outerShdw blurRad="177800" dist="304800" dir="2700000" algn="tl" rotWithShape="0">
              <a:prstClr val="black">
                <a:alpha val="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5" dirty="0">
              <a:latin typeface="Segoe UI Light" panose="020B0502040204020203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74675" y="971798"/>
            <a:ext cx="9001373" cy="716531"/>
          </a:xfrm>
        </p:spPr>
        <p:txBody>
          <a:bodyPr anchor="t">
            <a:noAutofit/>
          </a:bodyPr>
          <a:lstStyle>
            <a:lvl1pPr algn="l">
              <a:defRPr sz="4800" baseline="0">
                <a:latin typeface="+mj-lt"/>
              </a:defRPr>
            </a:lvl1pPr>
          </a:lstStyle>
          <a:p>
            <a:r>
              <a:rPr lang="ru-RU" dirty="0"/>
              <a:t>Содержание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150938" y="1895575"/>
            <a:ext cx="8425110" cy="4105127"/>
          </a:xfrm>
        </p:spPr>
        <p:txBody>
          <a:bodyPr>
            <a:normAutofit/>
          </a:bodyPr>
          <a:lstStyle>
            <a:lvl1pPr marL="742950" indent="-742950">
              <a:buFont typeface="+mj-lt"/>
              <a:buAutoNum type="arabicPeriod"/>
              <a:defRPr sz="3200"/>
            </a:lvl1pPr>
          </a:lstStyle>
          <a:p>
            <a:pPr lvl="0"/>
            <a:r>
              <a:rPr lang="ru-RU" dirty="0"/>
              <a:t>Мониторинг социальных медиа.</a:t>
            </a:r>
          </a:p>
          <a:p>
            <a:pPr lvl="0"/>
            <a:r>
              <a:rPr lang="ru-RU" dirty="0"/>
              <a:t>Ведение сообществ в социальных сетях Работа с лидерами мнений.</a:t>
            </a:r>
          </a:p>
          <a:p>
            <a:pPr lvl="0"/>
            <a:r>
              <a:rPr lang="ru-RU" dirty="0"/>
              <a:t>Вирусный маркетинг.</a:t>
            </a:r>
          </a:p>
          <a:p>
            <a:pPr lvl="0"/>
            <a:r>
              <a:rPr lang="ru-RU" dirty="0"/>
              <a:t>Ведение дискуссий.</a:t>
            </a:r>
          </a:p>
          <a:p>
            <a:pPr lvl="0"/>
            <a:r>
              <a:rPr lang="ru-RU" dirty="0"/>
              <a:t>Пункт номер 5.</a:t>
            </a:r>
          </a:p>
        </p:txBody>
      </p:sp>
      <p:sp>
        <p:nvSpPr>
          <p:cNvPr id="7" name="Рисунок 9"/>
          <p:cNvSpPr>
            <a:spLocks noGrp="1"/>
          </p:cNvSpPr>
          <p:nvPr>
            <p:ph type="pic" sz="quarter" idx="10"/>
          </p:nvPr>
        </p:nvSpPr>
        <p:spPr>
          <a:xfrm>
            <a:off x="10126410" y="1104156"/>
            <a:ext cx="7154494" cy="6264696"/>
          </a:xfrm>
          <a:prstGeom prst="roundRect">
            <a:avLst>
              <a:gd name="adj" fmla="val 4503"/>
            </a:avLst>
          </a:prstGeom>
          <a:ln w="57150">
            <a:solidFill>
              <a:srgbClr val="F0F3F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r>
              <a:rPr lang="ru-RU" dirty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354024311"/>
      </p:ext>
    </p:extLst>
  </p:cSld>
  <p:clrMapOvr>
    <a:masterClrMapping/>
  </p:clrMapOvr>
  <p:transition spd="med"/>
  <p:extLst>
    <p:ext uri="{DCECCB84-F9BA-43D5-87BE-67443E8EF086}">
      <p15:sldGuideLst xmlns="" xmlns:p15="http://schemas.microsoft.com/office/powerpoint/2012/main">
        <p15:guide id="1" orient="horz" pos="703">
          <p15:clr>
            <a:srgbClr val="FBAE40"/>
          </p15:clr>
        </p15:guide>
        <p15:guide id="2" pos="36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1" y="548198"/>
            <a:ext cx="15773402" cy="1990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7301" y="2740973"/>
            <a:ext cx="15773402" cy="6533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marL="1598227" marR="0" lvl="3" indent="-228318" algn="l" defTabSz="913272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4 уровень</a:t>
            </a:r>
          </a:p>
          <a:p>
            <a:pPr lvl="2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084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98" r:id="rId1"/>
    <p:sldLayoutId id="2147486639" r:id="rId2"/>
    <p:sldLayoutId id="2147486642" r:id="rId3"/>
    <p:sldLayoutId id="2147486647" r:id="rId4"/>
    <p:sldLayoutId id="2147486650" r:id="rId5"/>
    <p:sldLayoutId id="2147486652" r:id="rId6"/>
    <p:sldLayoutId id="2147486657" r:id="rId7"/>
  </p:sldLayoutIdLst>
  <p:transition spd="slow">
    <p:wheel spokes="8"/>
  </p:transition>
  <p:txStyles>
    <p:titleStyle>
      <a:lvl1pPr algn="l" defTabSz="913272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18" indent="-228318" algn="l" defTabSz="913272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684954" indent="-228318" algn="l" defTabSz="913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91" marR="0" indent="-228318" algn="l" defTabSz="913272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27" indent="-228318" algn="l" defTabSz="913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62" indent="-228318" algn="l" defTabSz="913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1499" indent="-228318" algn="l" defTabSz="913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8135" indent="-228318" algn="l" defTabSz="913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4772" indent="-228318" algn="l" defTabSz="913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1407" indent="-228318" algn="l" defTabSz="913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27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636" algn="l" defTabSz="91327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272" algn="l" defTabSz="91327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8" algn="l" defTabSz="91327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545" algn="l" defTabSz="91327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181" algn="l" defTabSz="91327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39817" algn="l" defTabSz="91327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6454" algn="l" defTabSz="91327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089" algn="l" defTabSz="91327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1" y="548198"/>
            <a:ext cx="15773402" cy="1990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7301" y="2740973"/>
            <a:ext cx="15773402" cy="6533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marL="1598227" marR="0" lvl="3" indent="-228318" algn="l" defTabSz="913272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4 уровень</a:t>
            </a:r>
          </a:p>
          <a:p>
            <a:pPr lvl="2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82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22" r:id="rId1"/>
    <p:sldLayoutId id="2147486621" r:id="rId2"/>
    <p:sldLayoutId id="2147486626" r:id="rId3"/>
    <p:sldLayoutId id="2147486624" r:id="rId4"/>
    <p:sldLayoutId id="2147486625" r:id="rId5"/>
    <p:sldLayoutId id="2147486634" r:id="rId6"/>
    <p:sldLayoutId id="2147486623" r:id="rId7"/>
    <p:sldLayoutId id="2147486627" r:id="rId8"/>
    <p:sldLayoutId id="2147486628" r:id="rId9"/>
    <p:sldLayoutId id="2147486629" r:id="rId10"/>
    <p:sldLayoutId id="2147486630" r:id="rId11"/>
    <p:sldLayoutId id="2147486632" r:id="rId12"/>
    <p:sldLayoutId id="2147486631" r:id="rId13"/>
    <p:sldLayoutId id="2147486633" r:id="rId14"/>
    <p:sldLayoutId id="2147486648" r:id="rId15"/>
    <p:sldLayoutId id="2147486638" r:id="rId16"/>
    <p:sldLayoutId id="2147486613" r:id="rId17"/>
    <p:sldLayoutId id="2147486644" r:id="rId18"/>
    <p:sldLayoutId id="2147486646" r:id="rId19"/>
    <p:sldLayoutId id="2147486636" r:id="rId20"/>
    <p:sldLayoutId id="2147486643" r:id="rId21"/>
    <p:sldLayoutId id="2147486649" r:id="rId22"/>
    <p:sldLayoutId id="2147486640" r:id="rId23"/>
    <p:sldLayoutId id="2147486645" r:id="rId24"/>
    <p:sldLayoutId id="2147486656" r:id="rId25"/>
  </p:sldLayoutIdLst>
  <p:transition spd="slow">
    <p:wheel spokes="8"/>
  </p:transition>
  <p:txStyles>
    <p:titleStyle>
      <a:lvl1pPr algn="l" defTabSz="913272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18" indent="-228318" algn="l" defTabSz="913272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684954" indent="-228318" algn="l" defTabSz="913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591" marR="0" indent="-228318" algn="l" defTabSz="913272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27" indent="-228318" algn="l" defTabSz="913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862" indent="-228318" algn="l" defTabSz="913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1499" indent="-228318" algn="l" defTabSz="913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8135" indent="-228318" algn="l" defTabSz="913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4772" indent="-228318" algn="l" defTabSz="913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1407" indent="-228318" algn="l" defTabSz="9132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27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636" algn="l" defTabSz="91327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272" algn="l" defTabSz="91327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8" algn="l" defTabSz="91327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545" algn="l" defTabSz="91327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181" algn="l" defTabSz="91327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39817" algn="l" defTabSz="91327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6454" algn="l" defTabSz="91327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089" algn="l" defTabSz="91327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3"/>
          <p:cNvSpPr txBox="1">
            <a:spLocks/>
          </p:cNvSpPr>
          <p:nvPr/>
        </p:nvSpPr>
        <p:spPr>
          <a:xfrm>
            <a:off x="935088" y="755774"/>
            <a:ext cx="16561840" cy="2433409"/>
          </a:xfrm>
          <a:prstGeom prst="rect">
            <a:avLst/>
          </a:prstGeom>
        </p:spPr>
        <p:txBody>
          <a:bodyPr lIns="163339" tIns="81670" rIns="163339" bIns="81670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2" b="1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  <a:lvl2pPr marL="914643" algn="l" rtl="0" eaLnBrk="0" fontAlgn="base" hangingPunct="0">
              <a:spcBef>
                <a:spcPct val="0"/>
              </a:spcBef>
              <a:spcAft>
                <a:spcPct val="0"/>
              </a:spcAft>
              <a:defRPr sz="4802" b="1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2pPr>
            <a:lvl3pPr marL="1829287" algn="l" rtl="0" eaLnBrk="0" fontAlgn="base" hangingPunct="0">
              <a:spcBef>
                <a:spcPct val="0"/>
              </a:spcBef>
              <a:spcAft>
                <a:spcPct val="0"/>
              </a:spcAft>
              <a:defRPr sz="4802" b="1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3pPr>
            <a:lvl4pPr marL="2743930" algn="l" rtl="0" eaLnBrk="0" fontAlgn="base" hangingPunct="0">
              <a:spcBef>
                <a:spcPct val="0"/>
              </a:spcBef>
              <a:spcAft>
                <a:spcPct val="0"/>
              </a:spcAft>
              <a:defRPr sz="4802" b="1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4pPr>
            <a:lvl5pPr marL="3658575" algn="l" rtl="0" eaLnBrk="0" fontAlgn="base" hangingPunct="0">
              <a:spcBef>
                <a:spcPct val="0"/>
              </a:spcBef>
              <a:spcAft>
                <a:spcPct val="0"/>
              </a:spcAft>
              <a:defRPr sz="4802" b="1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5pPr>
            <a:lvl6pPr marL="4573218" algn="l" defTabSz="1829287" rtl="0" eaLnBrk="1" latinLnBrk="0" hangingPunct="1">
              <a:defRPr sz="4802" b="1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6pPr>
            <a:lvl7pPr marL="5487862" algn="l" defTabSz="1829287" rtl="0" eaLnBrk="1" latinLnBrk="0" hangingPunct="1">
              <a:defRPr sz="4802" b="1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7pPr>
            <a:lvl8pPr marL="6402505" algn="l" defTabSz="1829287" rtl="0" eaLnBrk="1" latinLnBrk="0" hangingPunct="1">
              <a:defRPr sz="4802" b="1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8pPr>
            <a:lvl9pPr marL="7317148" algn="l" defTabSz="1829287" rtl="0" eaLnBrk="1" latinLnBrk="0" hangingPunct="1">
              <a:defRPr sz="4802" b="1" kern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r>
              <a:rPr lang="ru-RU" sz="3600" b="0" dirty="0"/>
              <a:t>Межрегиональный отборочный этап </a:t>
            </a:r>
            <a:r>
              <a:rPr lang="ru-RU" sz="3600" b="0" dirty="0" err="1"/>
              <a:t>РобоФинист</a:t>
            </a:r>
            <a:r>
              <a:rPr lang="ru-RU" sz="3600" b="0" dirty="0"/>
              <a:t> 2024 Самара</a:t>
            </a:r>
          </a:p>
          <a:p>
            <a:pPr algn="ctr"/>
            <a:r>
              <a:rPr lang="ru-RU" sz="3600" b="0" dirty="0"/>
              <a:t> </a:t>
            </a:r>
          </a:p>
          <a:p>
            <a:pPr algn="ctr"/>
            <a:r>
              <a:rPr lang="ru-RU" sz="3600" b="0" dirty="0" smtClean="0"/>
              <a:t>Категория</a:t>
            </a:r>
            <a:r>
              <a:rPr lang="ru-RU" sz="3600" b="0" dirty="0"/>
              <a:t>: </a:t>
            </a:r>
            <a:r>
              <a:rPr lang="ru-RU" sz="3600" b="0" dirty="0" smtClean="0"/>
              <a:t>«16. </a:t>
            </a:r>
            <a:r>
              <a:rPr lang="ru-RU" sz="3600" b="0" dirty="0"/>
              <a:t>Свободная творческая категория: </a:t>
            </a:r>
            <a:r>
              <a:rPr lang="ru-RU" sz="3600" b="0" dirty="0" smtClean="0"/>
              <a:t>младшая»</a:t>
            </a:r>
            <a:endParaRPr lang="ru-RU" sz="3600" b="0" dirty="0"/>
          </a:p>
          <a:p>
            <a:pPr algn="ctr"/>
            <a:r>
              <a:rPr lang="ru-RU" sz="3200" b="0" dirty="0"/>
              <a:t> </a:t>
            </a:r>
          </a:p>
          <a:p>
            <a:pPr algn="ctr"/>
            <a:endParaRPr lang="ru-RU" sz="3200" b="0" dirty="0"/>
          </a:p>
          <a:p>
            <a:pPr algn="ctr"/>
            <a:endParaRPr lang="ru-RU" sz="4800" dirty="0" smtClean="0"/>
          </a:p>
          <a:p>
            <a:pPr algn="ctr"/>
            <a:r>
              <a:rPr lang="ru-RU" sz="4800" dirty="0" smtClean="0"/>
              <a:t>Робот-уборщик</a:t>
            </a:r>
            <a:endParaRPr lang="ru-RU" sz="48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52112" y="6012358"/>
            <a:ext cx="7632848" cy="4278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0" dirty="0"/>
              <a:t>Автор работы:</a:t>
            </a:r>
          </a:p>
          <a:p>
            <a:pPr algn="just"/>
            <a:r>
              <a:rPr lang="ru-RU" sz="3200" b="0" dirty="0" err="1"/>
              <a:t>Леоновец</a:t>
            </a:r>
            <a:r>
              <a:rPr lang="ru-RU" sz="3200" b="0" dirty="0"/>
              <a:t> </a:t>
            </a:r>
            <a:r>
              <a:rPr lang="ru-RU" sz="3200" b="0" dirty="0" err="1"/>
              <a:t>Алексаендр</a:t>
            </a:r>
            <a:r>
              <a:rPr lang="ru-RU" sz="3200" b="0" dirty="0"/>
              <a:t> Алексеевич</a:t>
            </a:r>
          </a:p>
          <a:p>
            <a:pPr algn="just"/>
            <a:endParaRPr lang="ru-RU" sz="3200" b="0" dirty="0" smtClean="0"/>
          </a:p>
          <a:p>
            <a:pPr algn="just"/>
            <a:r>
              <a:rPr lang="ru-RU" sz="3200" b="0" dirty="0" smtClean="0"/>
              <a:t>Научный </a:t>
            </a:r>
            <a:r>
              <a:rPr lang="ru-RU" sz="3200" b="0" dirty="0"/>
              <a:t>руководитель:</a:t>
            </a:r>
          </a:p>
          <a:p>
            <a:pPr algn="just"/>
            <a:r>
              <a:rPr lang="ru-RU" sz="3200" b="0" dirty="0"/>
              <a:t>Расторгуева Оксана Анатольевна, </a:t>
            </a:r>
          </a:p>
          <a:p>
            <a:pPr algn="just"/>
            <a:r>
              <a:rPr lang="ru-RU" sz="3200" b="0" dirty="0"/>
              <a:t>педагог дополнительного образования, МБОУ ДО </a:t>
            </a:r>
            <a:r>
              <a:rPr lang="ru-RU" sz="3200" b="0" dirty="0" smtClean="0"/>
              <a:t>ГЦИР (</a:t>
            </a:r>
            <a:r>
              <a:rPr lang="ru-RU" sz="3200" b="0" dirty="0" err="1" smtClean="0"/>
              <a:t>г.о</a:t>
            </a:r>
            <a:r>
              <a:rPr lang="ru-RU" sz="3200" b="0" dirty="0" smtClean="0"/>
              <a:t>. Тольятти)</a:t>
            </a:r>
            <a:endParaRPr lang="ru-RU" sz="3200" b="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042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91072" y="971798"/>
            <a:ext cx="16993888" cy="4155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Цель нашей работы</a:t>
            </a:r>
            <a:r>
              <a:rPr lang="ru-RU" sz="3600" b="0" dirty="0"/>
              <a:t> - разработка  </a:t>
            </a:r>
            <a:r>
              <a:rPr lang="ru-RU" sz="3600" b="0" dirty="0" smtClean="0"/>
              <a:t>робота-уборщика </a:t>
            </a:r>
            <a:r>
              <a:rPr lang="ru-RU" sz="3600" b="0" dirty="0"/>
              <a:t>из </a:t>
            </a:r>
            <a:r>
              <a:rPr lang="en-US" sz="3600" b="0" dirty="0"/>
              <a:t>Lego </a:t>
            </a:r>
            <a:r>
              <a:rPr lang="en-US" sz="3600" b="0" dirty="0" err="1"/>
              <a:t>Mindstorms</a:t>
            </a:r>
            <a:r>
              <a:rPr lang="en-US" sz="3600" b="0" dirty="0"/>
              <a:t> EV</a:t>
            </a:r>
            <a:r>
              <a:rPr lang="ru-RU" sz="3600" b="0" dirty="0"/>
              <a:t>3. </a:t>
            </a:r>
          </a:p>
          <a:p>
            <a:endParaRPr lang="ru-RU" sz="3600" b="0" dirty="0" smtClean="0"/>
          </a:p>
          <a:p>
            <a:r>
              <a:rPr lang="ru-RU" sz="3600" dirty="0" smtClean="0"/>
              <a:t>Задачи</a:t>
            </a:r>
            <a:r>
              <a:rPr lang="ru-RU" sz="3600" dirty="0"/>
              <a:t>:</a:t>
            </a:r>
          </a:p>
          <a:p>
            <a:pPr lvl="0"/>
            <a:r>
              <a:rPr lang="ru-RU" sz="3600" b="0" dirty="0" smtClean="0"/>
              <a:t>1. Изучение существующих </a:t>
            </a:r>
            <a:r>
              <a:rPr lang="ru-RU" sz="3600" b="0" dirty="0"/>
              <a:t>аналогов </a:t>
            </a:r>
            <a:r>
              <a:rPr lang="ru-RU" sz="3600" b="0" dirty="0" smtClean="0"/>
              <a:t>роботов, механизмов для уборки снега и мусора. </a:t>
            </a:r>
            <a:endParaRPr lang="ru-RU" sz="3600" b="0" dirty="0"/>
          </a:p>
          <a:p>
            <a:pPr lvl="0"/>
            <a:r>
              <a:rPr lang="ru-RU" sz="3600" b="0" dirty="0" smtClean="0"/>
              <a:t>2. Разработка </a:t>
            </a:r>
            <a:r>
              <a:rPr lang="ru-RU" sz="3600" b="0" dirty="0"/>
              <a:t>робота-уборщика снега и мусора.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26292" y="4780872"/>
            <a:ext cx="8352928" cy="4709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Объектом исследования являются </a:t>
            </a:r>
            <a:r>
              <a:rPr lang="ru-RU" sz="3600" b="0" dirty="0"/>
              <a:t>конструкторы </a:t>
            </a:r>
            <a:r>
              <a:rPr lang="en-US" sz="3600" b="0" dirty="0"/>
              <a:t>Lego</a:t>
            </a:r>
            <a:r>
              <a:rPr lang="ru-RU" sz="3600" b="0" dirty="0"/>
              <a:t> Те</a:t>
            </a:r>
            <a:r>
              <a:rPr lang="en-US" sz="3600" b="0" dirty="0" err="1"/>
              <a:t>chnic</a:t>
            </a:r>
            <a:r>
              <a:rPr lang="ru-RU" sz="3600" b="0" dirty="0"/>
              <a:t> и </a:t>
            </a:r>
            <a:r>
              <a:rPr lang="en-US" sz="3600" b="0" dirty="0"/>
              <a:t>Lego </a:t>
            </a:r>
            <a:r>
              <a:rPr lang="en-US" sz="3600" b="0" dirty="0" err="1"/>
              <a:t>Mindstorms</a:t>
            </a:r>
            <a:r>
              <a:rPr lang="en-US" sz="3600" b="0" dirty="0"/>
              <a:t> EV</a:t>
            </a:r>
            <a:r>
              <a:rPr lang="ru-RU" sz="3600" b="0" dirty="0"/>
              <a:t>3.</a:t>
            </a:r>
          </a:p>
          <a:p>
            <a:endParaRPr lang="ru-RU" sz="3600" b="0" dirty="0" smtClean="0"/>
          </a:p>
          <a:p>
            <a:r>
              <a:rPr lang="ru-RU" sz="3600" dirty="0" smtClean="0"/>
              <a:t>Предмет </a:t>
            </a:r>
            <a:r>
              <a:rPr lang="ru-RU" sz="3600" dirty="0"/>
              <a:t>исследования </a:t>
            </a:r>
            <a:r>
              <a:rPr lang="ru-RU" sz="3600" b="0" dirty="0"/>
              <a:t>– возможности конструктора для создания </a:t>
            </a:r>
            <a:r>
              <a:rPr lang="ru-RU" sz="3600" b="0" dirty="0" smtClean="0"/>
              <a:t>робота-уборщика снега и мусора.</a:t>
            </a:r>
            <a:endParaRPr lang="ru-RU" sz="3600" b="0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368136" y="889591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0" dirty="0"/>
              <a:t>Рис. </a:t>
            </a:r>
            <a:r>
              <a:rPr lang="ru-RU" sz="3200" b="0" dirty="0" smtClean="0"/>
              <a:t>1. Робот-уборщик</a:t>
            </a:r>
            <a:endParaRPr lang="ru-RU" sz="32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176" y="3924126"/>
            <a:ext cx="6379132" cy="4784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2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5088" y="971798"/>
            <a:ext cx="16417824" cy="7111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Актуальность и новизна работы</a:t>
            </a:r>
          </a:p>
          <a:p>
            <a:pPr algn="ctr"/>
            <a:endParaRPr lang="ru-RU" dirty="0" smtClean="0"/>
          </a:p>
          <a:p>
            <a:pPr algn="just"/>
            <a:r>
              <a:rPr lang="ru-RU" dirty="0" smtClean="0"/>
              <a:t>Актуальность: </a:t>
            </a:r>
            <a:r>
              <a:rPr lang="ru-RU" sz="3600" b="0" dirty="0" smtClean="0"/>
              <a:t>в городской среде велика потребность в уборочной технике. Однако большинство техники, используемой сегодня, управляется человеком. Предлагаемый робот может заменить человека.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Новизна: </a:t>
            </a:r>
            <a:r>
              <a:rPr lang="ru-RU" sz="3600" b="0" dirty="0" smtClean="0"/>
              <a:t>робот может использоваться в любое время года; имеет два приспособления для уборки: ковш и щетки. В ковш собирается снег, затем он попадает на транспортирную ленту и отбрасывается в сторону. Щетки сметают оставшийся снег или мусор. В теплое время года робот может эксплуатироваться без ковша: подметать мусор щетками.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8891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5088" y="971798"/>
            <a:ext cx="16417824" cy="7482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Устройство робота</a:t>
            </a:r>
          </a:p>
          <a:p>
            <a:pPr algn="ctr"/>
            <a:endParaRPr lang="ru-RU" dirty="0" smtClean="0"/>
          </a:p>
          <a:p>
            <a:pPr algn="just"/>
            <a:r>
              <a:rPr lang="ru-RU" b="0" dirty="0" smtClean="0"/>
              <a:t>Робот передвигается </a:t>
            </a:r>
            <a:r>
              <a:rPr lang="ru-RU" b="0" dirty="0"/>
              <a:t>на гусеницах, что повышает его проходимость и устойчивость. В электрической части робота задействованы </a:t>
            </a:r>
            <a:r>
              <a:rPr lang="ru-RU" b="0" dirty="0" smtClean="0"/>
              <a:t>4 мотора: </a:t>
            </a:r>
            <a:r>
              <a:rPr lang="ru-RU" b="0" dirty="0"/>
              <a:t>2 </a:t>
            </a:r>
            <a:r>
              <a:rPr lang="ru-RU" b="0" dirty="0" smtClean="0"/>
              <a:t>мотора </a:t>
            </a:r>
            <a:r>
              <a:rPr lang="ru-RU" b="0" dirty="0"/>
              <a:t>крутят гусеницы, а еще 2 </a:t>
            </a:r>
            <a:r>
              <a:rPr lang="ru-RU" b="0" dirty="0" smtClean="0"/>
              <a:t>приводят </a:t>
            </a:r>
            <a:r>
              <a:rPr lang="ru-RU" b="0" dirty="0"/>
              <a:t>в действие щетку и механизм ковша. </a:t>
            </a:r>
            <a:r>
              <a:rPr lang="ru-RU" b="0" dirty="0" smtClean="0"/>
              <a:t>Робот имеет ультразвуковой датчик (рис. 2), </a:t>
            </a:r>
            <a:r>
              <a:rPr lang="ru-RU" b="0" dirty="0"/>
              <a:t>датчик </a:t>
            </a:r>
            <a:r>
              <a:rPr lang="ru-RU" b="0" dirty="0" smtClean="0"/>
              <a:t>касания (рис. 3) </a:t>
            </a:r>
            <a:r>
              <a:rPr lang="ru-RU" b="0" dirty="0"/>
              <a:t>и модуль </a:t>
            </a:r>
            <a:r>
              <a:rPr lang="ru-RU" b="0" dirty="0" err="1"/>
              <a:t>Mindstorms</a:t>
            </a:r>
            <a:r>
              <a:rPr lang="ru-RU" b="0" dirty="0"/>
              <a:t> </a:t>
            </a:r>
            <a:r>
              <a:rPr lang="en-US" b="0" dirty="0"/>
              <a:t>EV</a:t>
            </a:r>
            <a:r>
              <a:rPr lang="ru-RU" b="0" dirty="0" smtClean="0"/>
              <a:t>3 (рис. 4), которые обеспечивают </a:t>
            </a:r>
            <a:r>
              <a:rPr lang="ru-RU" b="0" dirty="0"/>
              <a:t>ориентацию робота в пространстве. В механической части использованы  шестеренки для передачи </a:t>
            </a:r>
            <a:r>
              <a:rPr lang="ru-RU" b="0" dirty="0" smtClean="0"/>
              <a:t>вращения (рис. 5).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62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Учеба\РобофинСамара\Фото и видео снегоуборщика 21.03.24\IMG_20240321_17542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3" t="34188" r="42436" b="47009"/>
          <a:stretch/>
        </p:blipFill>
        <p:spPr bwMode="auto">
          <a:xfrm>
            <a:off x="899084" y="1061807"/>
            <a:ext cx="4356484" cy="35463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Учеба\РобофинСамара\Фото и видео снегоуборщика 21.03.24\IMG_20240321_17543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5" t="57778" r="30641" b="29914"/>
          <a:stretch/>
        </p:blipFill>
        <p:spPr bwMode="auto">
          <a:xfrm>
            <a:off x="6407696" y="1067165"/>
            <a:ext cx="4536504" cy="35410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Учеба\РобофинСамара\Фото и видео снегоуборщика 21.03.24\IMG_20240321_17543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304" y="1007802"/>
            <a:ext cx="5508612" cy="360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Учеба\РобофинСамара\Фото и видео снегоуборщика 21.03.24\IMG_20240321_18031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3" t="8034" r="46154" b="44615"/>
          <a:stretch/>
        </p:blipFill>
        <p:spPr bwMode="auto">
          <a:xfrm>
            <a:off x="4607496" y="6015200"/>
            <a:ext cx="3251056" cy="30935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Учеба\РобофинСамара\Фото и видео снегоуборщика 21.03.24\IMG_20240321_180312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82" t="38803" r="42949" b="44103"/>
          <a:stretch/>
        </p:blipFill>
        <p:spPr bwMode="auto">
          <a:xfrm>
            <a:off x="9576048" y="6015199"/>
            <a:ext cx="3002147" cy="30935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7016" y="4915358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0" dirty="0"/>
              <a:t>Рис. </a:t>
            </a:r>
            <a:r>
              <a:rPr lang="ru-RU" sz="2400" b="0" dirty="0" smtClean="0"/>
              <a:t>2. Ультразвуковой </a:t>
            </a:r>
            <a:r>
              <a:rPr lang="ru-RU" sz="2400" b="0" dirty="0"/>
              <a:t>датчик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82516" y="4884580"/>
            <a:ext cx="5400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0" dirty="0"/>
              <a:t>Рис. </a:t>
            </a:r>
            <a:r>
              <a:rPr lang="ru-RU" sz="2600" b="0" dirty="0" smtClean="0"/>
              <a:t>3. Датчик </a:t>
            </a:r>
            <a:r>
              <a:rPr lang="ru-RU" sz="2600" b="0" dirty="0"/>
              <a:t>касания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924903" y="4974396"/>
            <a:ext cx="5400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0" dirty="0"/>
              <a:t>Рис. </a:t>
            </a:r>
            <a:r>
              <a:rPr lang="ru-RU" sz="2600" b="0" dirty="0" smtClean="0"/>
              <a:t>4. Модуль </a:t>
            </a:r>
            <a:r>
              <a:rPr lang="ru-RU" sz="2600" b="0" dirty="0" err="1"/>
              <a:t>Mindstorms</a:t>
            </a:r>
            <a:r>
              <a:rPr lang="ru-RU" sz="2600" b="0" dirty="0"/>
              <a:t> </a:t>
            </a:r>
            <a:r>
              <a:rPr lang="en-US" sz="2600" b="0" dirty="0"/>
              <a:t>EV</a:t>
            </a:r>
            <a:r>
              <a:rPr lang="ru-RU" sz="2600" b="0" dirty="0"/>
              <a:t>3 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14112553" y="2721032"/>
            <a:ext cx="1008111" cy="2253364"/>
          </a:xfrm>
          <a:prstGeom prst="straightConnector1">
            <a:avLst/>
          </a:prstGeom>
          <a:ln w="889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07497" y="9396734"/>
            <a:ext cx="79706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0" dirty="0"/>
              <a:t>Рис. </a:t>
            </a:r>
            <a:r>
              <a:rPr lang="ru-RU" sz="2600" b="0" dirty="0" smtClean="0"/>
              <a:t>5. </a:t>
            </a:r>
            <a:r>
              <a:rPr lang="ru-RU" sz="2600" b="0" dirty="0"/>
              <a:t>Шестеренки для передачи вращения</a:t>
            </a:r>
          </a:p>
        </p:txBody>
      </p:sp>
    </p:spTree>
    <p:extLst>
      <p:ext uri="{BB962C8B-B14F-4D97-AF65-F5344CB8AC3E}">
        <p14:creationId xmlns:p14="http://schemas.microsoft.com/office/powerpoint/2010/main" val="88687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71192" y="395734"/>
            <a:ext cx="14545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Приспособления робота для уборки снега и мусора</a:t>
            </a:r>
          </a:p>
        </p:txBody>
      </p:sp>
      <p:pic>
        <p:nvPicPr>
          <p:cNvPr id="4" name="Рисунок 3" descr="C:\Учеба\РобофинСамара\Фото и видео снегоуборщика 21.03.24\IMG_20240321_17543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492" y="1979910"/>
            <a:ext cx="9145016" cy="63367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91072" y="4644206"/>
            <a:ext cx="2952328" cy="4278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0" dirty="0"/>
              <a:t>Щетка: механизм приводится действие с помощью 1-го мотора, от которого идет шестереночная передача к щетке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682240" y="4644206"/>
            <a:ext cx="2952328" cy="5140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0" dirty="0"/>
              <a:t>Ковш: сгребает снег и выбрасывается за его пределы, используя транспортирную ленту. Весь механизм работает за счет 1-го </a:t>
            </a:r>
            <a:r>
              <a:rPr lang="ru-RU" sz="2800" b="0" dirty="0" smtClean="0"/>
              <a:t>мотора</a:t>
            </a:r>
            <a:endParaRPr lang="ru-RU" sz="2800" b="0" dirty="0"/>
          </a:p>
          <a:p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599384" y="5724326"/>
            <a:ext cx="2664296" cy="576064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12240344" y="5148261"/>
            <a:ext cx="2225871" cy="1700295"/>
          </a:xfrm>
          <a:prstGeom prst="straightConnector1">
            <a:avLst/>
          </a:prstGeom>
          <a:ln w="889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71109" y="8604646"/>
            <a:ext cx="87457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0" dirty="0"/>
              <a:t>Рис. </a:t>
            </a:r>
            <a:r>
              <a:rPr lang="ru-RU" sz="2600" b="0" dirty="0" smtClean="0"/>
              <a:t>6. </a:t>
            </a:r>
            <a:r>
              <a:rPr lang="ru-RU" sz="2600" b="0" dirty="0"/>
              <a:t>Приспособления робота для уборки снега и мусора</a:t>
            </a:r>
          </a:p>
          <a:p>
            <a:pPr algn="ctr"/>
            <a:endParaRPr lang="ru-RU" sz="2600" b="0" dirty="0"/>
          </a:p>
        </p:txBody>
      </p:sp>
    </p:spTree>
    <p:extLst>
      <p:ext uri="{BB962C8B-B14F-4D97-AF65-F5344CB8AC3E}">
        <p14:creationId xmlns:p14="http://schemas.microsoft.com/office/powerpoint/2010/main" val="270495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3320" y="2555974"/>
            <a:ext cx="12889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0" dirty="0" smtClean="0"/>
              <a:t>Спасибо за внимание</a:t>
            </a:r>
            <a:r>
              <a:rPr lang="ru-RU" sz="8000" b="0" dirty="0" smtClean="0"/>
              <a:t>! </a:t>
            </a:r>
            <a:endParaRPr lang="ru-RU" sz="8000" b="0" dirty="0"/>
          </a:p>
        </p:txBody>
      </p:sp>
    </p:spTree>
    <p:extLst>
      <p:ext uri="{BB962C8B-B14F-4D97-AF65-F5344CB8AC3E}">
        <p14:creationId xmlns:p14="http://schemas.microsoft.com/office/powerpoint/2010/main" val="21623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375&quot;/&gt;&lt;/object&gt;&lt;object type=&quot;3&quot; unique_id=&quot;10006&quot;&gt;&lt;property id=&quot;20148&quot; value=&quot;5&quot;/&gt;&lt;property id=&quot;20300&quot; value=&quot;Slide 3 - &amp;quot;ОСНОВНЫЕ ПОКАЗАТЕЛИ ОБСТАНОВКИ С ПОЖАРАМИ В МИРЕ В НАЧАЛЕ XXI ВЕКА&amp;quot;&quot;/&gt;&lt;property id=&quot;20307&quot; value=&quot;328&quot;/&gt;&lt;/object&gt;&lt;object type=&quot;3&quot; unique_id=&quot;10007&quot;&gt;&lt;property id=&quot;20148&quot; value=&quot;5&quot;/&gt;&lt;property id=&quot;20300&quot; value=&quot;Slide 4&quot;/&gt;&lt;property id=&quot;20307&quot; value=&quot;294&quot;/&gt;&lt;/object&gt;&lt;object type=&quot;3&quot; unique_id=&quot;10008&quot;&gt;&lt;property id=&quot;20148&quot; value=&quot;5&quot;/&gt;&lt;property id=&quot;20300&quot; value=&quot;Slide 5&quot;/&gt;&lt;property id=&quot;20307&quot; value=&quot;318&quot;/&gt;&lt;/object&gt;&lt;object type=&quot;3&quot; unique_id=&quot;10009&quot;&gt;&lt;property id=&quot;20148&quot; value=&quot;5&quot;/&gt;&lt;property id=&quot;20300&quot; value=&quot;Slide 6&quot;/&gt;&lt;property id=&quot;20307&quot; value=&quot;329&quot;/&gt;&lt;/object&gt;&lt;object type=&quot;3&quot; unique_id=&quot;10010&quot;&gt;&lt;property id=&quot;20148&quot; value=&quot;5&quot;/&gt;&lt;property id=&quot;20300&quot; value=&quot;Slide 7&quot;/&gt;&lt;property id=&quot;20307&quot; value=&quot;330&quot;/&gt;&lt;/object&gt;&lt;object type=&quot;3&quot; unique_id=&quot;10011&quot;&gt;&lt;property id=&quot;20148&quot; value=&quot;5&quot;/&gt;&lt;property id=&quot;20300&quot; value=&quot;Slide 8&quot;/&gt;&lt;property id=&quot;20307&quot; value=&quot;362&quot;/&gt;&lt;/object&gt;&lt;object type=&quot;3&quot; unique_id=&quot;10012&quot;&gt;&lt;property id=&quot;20148&quot; value=&quot;5&quot;/&gt;&lt;property id=&quot;20300&quot; value=&quot;Slide 9&quot;/&gt;&lt;property id=&quot;20307&quot; value=&quot;331&quot;/&gt;&lt;/object&gt;&lt;object type=&quot;3&quot; unique_id=&quot;10013&quot;&gt;&lt;property id=&quot;20148&quot; value=&quot;5&quot;/&gt;&lt;property id=&quot;20300&quot; value=&quot;Slide 10&quot;/&gt;&lt;property id=&quot;20307&quot; value=&quot;334&quot;/&gt;&lt;/object&gt;&lt;object type=&quot;3&quot; unique_id=&quot;10014&quot;&gt;&lt;property id=&quot;20148&quot; value=&quot;5&quot;/&gt;&lt;property id=&quot;20300&quot; value=&quot;Slide 11 - &amp;quot;РАСПРЕДЕЛЕНИЕ ПОГИБШИХ ПО СОЦИАЛЬНОМУ ПОЛОЖЕНИЮ ЛЮДЕЙ ПРИ ПОЖАРАХ В РОССИИ &amp;quot;&quot;/&gt;&lt;property id=&quot;20307&quot; value=&quot;332&quot;/&gt;&lt;/object&gt;&lt;object type=&quot;3&quot; unique_id=&quot;10015&quot;&gt;&lt;property id=&quot;20148&quot; value=&quot;5&quot;/&gt;&lt;property id=&quot;20300&quot; value=&quot;Slide 12&quot;/&gt;&lt;property id=&quot;20307&quot; value=&quot;333&quot;/&gt;&lt;/object&gt;&lt;object type=&quot;3&quot; unique_id=&quot;10016&quot;&gt;&lt;property id=&quot;20148&quot; value=&quot;5&quot;/&gt;&lt;property id=&quot;20300&quot; value=&quot;Slide 13&quot;/&gt;&lt;property id=&quot;20307&quot; value=&quot;327&quot;/&gt;&lt;/object&gt;&lt;object type=&quot;3&quot; unique_id=&quot;10017&quot;&gt;&lt;property id=&quot;20148&quot; value=&quot;5&quot;/&gt;&lt;property id=&quot;20300&quot; value=&quot;Slide 14 - &amp;quot;ГИБЕЛЬ ЛЮДЕЙ В РОССИИ В ЗАВИСИМОСТИ ОТ РАЗЛИЧНЫХ ФАКТОРОВ&amp;quot;&quot;/&gt;&lt;property id=&quot;20307&quot; value=&quot;357&quot;/&gt;&lt;/object&gt;&lt;object type=&quot;3&quot; unique_id=&quot;10018&quot;&gt;&lt;property id=&quot;20148&quot; value=&quot;5&quot;/&gt;&lt;property id=&quot;20300&quot; value=&quot;Slide 15&quot;/&gt;&lt;property id=&quot;20307&quot; value=&quot;367&quot;/&gt;&lt;/object&gt;&lt;object type=&quot;3&quot; unique_id=&quot;10019&quot;&gt;&lt;property id=&quot;20148&quot; value=&quot;5&quot;/&gt;&lt;property id=&quot;20300&quot; value=&quot;Slide 16&quot;/&gt;&lt;property id=&quot;20307&quot; value=&quot;366&quot;/&gt;&lt;/object&gt;&lt;object type=&quot;3&quot; unique_id=&quot;10020&quot;&gt;&lt;property id=&quot;20148&quot; value=&quot;5&quot;/&gt;&lt;property id=&quot;20300&quot; value=&quot;Slide 17&quot;/&gt;&lt;property id=&quot;20307&quot; value=&quot;365&quot;/&gt;&lt;/object&gt;&lt;object type=&quot;3&quot; unique_id=&quot;10021&quot;&gt;&lt;property id=&quot;20148&quot; value=&quot;5&quot;/&gt;&lt;property id=&quot;20300&quot; value=&quot;Slide 18&quot;/&gt;&lt;property id=&quot;20307&quot; value=&quot;336&quot;/&gt;&lt;/object&gt;&lt;object type=&quot;3&quot; unique_id=&quot;10022&quot;&gt;&lt;property id=&quot;20148&quot; value=&quot;5&quot;/&gt;&lt;property id=&quot;20300&quot; value=&quot;Slide 19&quot;/&gt;&lt;property id=&quot;20307&quot; value=&quot;259&quot;/&gt;&lt;/object&gt;&lt;object type=&quot;3&quot; unique_id=&quot;10023&quot;&gt;&lt;property id=&quot;20148&quot; value=&quot;5&quot;/&gt;&lt;property id=&quot;20300&quot; value=&quot;Slide 20&quot;/&gt;&lt;property id=&quot;20307&quot; value=&quot;296&quot;/&gt;&lt;/object&gt;&lt;object type=&quot;3&quot; unique_id=&quot;10024&quot;&gt;&lt;property id=&quot;20148&quot; value=&quot;5&quot;/&gt;&lt;property id=&quot;20300&quot; value=&quot;Slide 21 - &amp;quot;ЗАДАЧИ   ФЗ-123 «ТЕХНИЧЕСКОГО РЕГЛАМЕНТА &amp;#x0D;&amp;#x0A;О ТРЕБОВАНИЯХ ПОЖАРНОЙ БЕЗОПАСНОСТИ» &amp;quot;&quot;/&gt;&lt;property id=&quot;20307&quot; value=&quot;353&quot;/&gt;&lt;/object&gt;&lt;object type=&quot;3&quot; unique_id=&quot;10025&quot;&gt;&lt;property id=&quot;20148&quot; value=&quot;5&quot;/&gt;&lt;property id=&quot;20300&quot; value=&quot;Slide 22&quot;/&gt;&lt;property id=&quot;20307&quot; value=&quot;303&quot;/&gt;&lt;/object&gt;&lt;object type=&quot;3&quot; unique_id=&quot;10026&quot;&gt;&lt;property id=&quot;20148&quot; value=&quot;5&quot;/&gt;&lt;property id=&quot;20300&quot; value=&quot;Slide 23&quot;/&gt;&lt;property id=&quot;20307&quot; value=&quot;297&quot;/&gt;&lt;/object&gt;&lt;object type=&quot;3&quot; unique_id=&quot;10027&quot;&gt;&lt;property id=&quot;20148&quot; value=&quot;5&quot;/&gt;&lt;property id=&quot;20300&quot; value=&quot;Slide 24&quot;/&gt;&lt;property id=&quot;20307&quot; value=&quot;304&quot;/&gt;&lt;/object&gt;&lt;object type=&quot;3&quot; unique_id=&quot;10028&quot;&gt;&lt;property id=&quot;20148&quot; value=&quot;5&quot;/&gt;&lt;property id=&quot;20300&quot; value=&quot;Slide 25&quot;/&gt;&lt;property id=&quot;20307&quot; value=&quot;369&quot;/&gt;&lt;/object&gt;&lt;object type=&quot;3&quot; unique_id=&quot;10029&quot;&gt;&lt;property id=&quot;20148&quot; value=&quot;5&quot;/&gt;&lt;property id=&quot;20300&quot; value=&quot;Slide 26&quot;/&gt;&lt;property id=&quot;20307&quot; value=&quot;364&quot;/&gt;&lt;/object&gt;&lt;object type=&quot;3&quot; unique_id=&quot;10030&quot;&gt;&lt;property id=&quot;20148&quot; value=&quot;5&quot;/&gt;&lt;property id=&quot;20300&quot; value=&quot;Slide 27&quot;/&gt;&lt;property id=&quot;20307&quot; value=&quot;354&quot;/&gt;&lt;/object&gt;&lt;object type=&quot;3&quot; unique_id=&quot;10031&quot;&gt;&lt;property id=&quot;20148&quot; value=&quot;5&quot;/&gt;&lt;property id=&quot;20300&quot; value=&quot;Slide 28&quot;/&gt;&lt;property id=&quot;20307&quot; value=&quot;374&quot;/&gt;&lt;/object&gt;&lt;object type=&quot;3&quot; unique_id=&quot;10032&quot;&gt;&lt;property id=&quot;20148&quot; value=&quot;5&quot;/&gt;&lt;property id=&quot;20300&quot; value=&quot;Slide 29&quot;/&gt;&lt;property id=&quot;20307&quot; value=&quot;344&quot;/&gt;&lt;/object&gt;&lt;object type=&quot;3&quot; unique_id=&quot;10033&quot;&gt;&lt;property id=&quot;20148&quot; value=&quot;5&quot;/&gt;&lt;property id=&quot;20300&quot; value=&quot;Slide 30&quot;/&gt;&lt;property id=&quot;20307&quot; value=&quot;373&quot;/&gt;&lt;/object&gt;&lt;object type=&quot;3&quot; unique_id=&quot;10034&quot;&gt;&lt;property id=&quot;20148&quot; value=&quot;5&quot;/&gt;&lt;property id=&quot;20300&quot; value=&quot;Slide 31&quot;/&gt;&lt;property id=&quot;20307&quot; value=&quot;368&quot;/&gt;&lt;/object&gt;&lt;object type=&quot;3&quot; unique_id=&quot;10035&quot;&gt;&lt;property id=&quot;20148&quot; value=&quot;5&quot;/&gt;&lt;property id=&quot;20300&quot; value=&quot;Slide 32&quot;/&gt;&lt;property id=&quot;20307&quot; value=&quot;387&quot;/&gt;&lt;/object&gt;&lt;object type=&quot;3&quot; unique_id=&quot;10036&quot;&gt;&lt;property id=&quot;20148&quot; value=&quot;5&quot;/&gt;&lt;property id=&quot;20300&quot; value=&quot;Slide 33&quot;/&gt;&lt;property id=&quot;20307&quot; value=&quot;386&quot;/&gt;&lt;/object&gt;&lt;object type=&quot;3&quot; unique_id=&quot;10037&quot;&gt;&lt;property id=&quot;20148&quot; value=&quot;5&quot;/&gt;&lt;property id=&quot;20300&quot; value=&quot;Slide 34&quot;/&gt;&lt;property id=&quot;20307&quot; value=&quot;306&quot;/&gt;&lt;/object&gt;&lt;object type=&quot;3&quot; unique_id=&quot;10038&quot;&gt;&lt;property id=&quot;20148&quot; value=&quot;5&quot;/&gt;&lt;property id=&quot;20300&quot; value=&quot;Slide 35&quot;/&gt;&lt;property id=&quot;20307&quot; value=&quot;308&quot;/&gt;&lt;/object&gt;&lt;object type=&quot;3&quot; unique_id=&quot;10039&quot;&gt;&lt;property id=&quot;20148&quot; value=&quot;5&quot;/&gt;&lt;property id=&quot;20300&quot; value=&quot;Slide 36&quot;/&gt;&lt;property id=&quot;20307&quot; value=&quot;299&quot;/&gt;&lt;/object&gt;&lt;object type=&quot;3&quot; unique_id=&quot;10040&quot;&gt;&lt;property id=&quot;20148&quot; value=&quot;5&quot;/&gt;&lt;property id=&quot;20300&quot; value=&quot;Slide 37&quot;/&gt;&lt;property id=&quot;20307&quot; value=&quot;300&quot;/&gt;&lt;/object&gt;&lt;object type=&quot;3&quot; unique_id=&quot;10041&quot;&gt;&lt;property id=&quot;20148&quot; value=&quot;5&quot;/&gt;&lt;property id=&quot;20300&quot; value=&quot;Slide 38&quot;/&gt;&lt;property id=&quot;20307&quot; value=&quot;359&quot;/&gt;&lt;/object&gt;&lt;object type=&quot;3&quot; unique_id=&quot;10042&quot;&gt;&lt;property id=&quot;20148&quot; value=&quot;5&quot;/&gt;&lt;property id=&quot;20300&quot; value=&quot;Slide 39&quot;/&gt;&lt;property id=&quot;20307&quot; value=&quot;360&quot;/&gt;&lt;/object&gt;&lt;object type=&quot;3&quot; unique_id=&quot;10043&quot;&gt;&lt;property id=&quot;20148&quot; value=&quot;5&quot;/&gt;&lt;property id=&quot;20300&quot; value=&quot;Slide 40&quot;/&gt;&lt;property id=&quot;20307&quot; value=&quot;281&quot;/&gt;&lt;/object&gt;&lt;object type=&quot;3&quot; unique_id=&quot;10044&quot;&gt;&lt;property id=&quot;20148&quot; value=&quot;5&quot;/&gt;&lt;property id=&quot;20300&quot; value=&quot;Slide 41&quot;/&gt;&lt;property id=&quot;20307&quot; value=&quot;351&quot;/&gt;&lt;/object&gt;&lt;object type=&quot;3&quot; unique_id=&quot;10045&quot;&gt;&lt;property id=&quot;20148&quot; value=&quot;5&quot;/&gt;&lt;property id=&quot;20300&quot; value=&quot;Slide 42&quot;/&gt;&lt;property id=&quot;20307&quot; value=&quot;258&quot;/&gt;&lt;/object&gt;&lt;object type=&quot;3&quot; unique_id=&quot;10046&quot;&gt;&lt;property id=&quot;20148&quot; value=&quot;5&quot;/&gt;&lt;property id=&quot;20300&quot; value=&quot;Slide 43&quot;/&gt;&lt;property id=&quot;20307&quot; value=&quot;394&quot;/&gt;&lt;/object&gt;&lt;object type=&quot;3&quot; unique_id=&quot;10047&quot;&gt;&lt;property id=&quot;20148&quot; value=&quot;5&quot;/&gt;&lt;property id=&quot;20300&quot; value=&quot;Slide 44&quot;/&gt;&lt;property id=&quot;20307&quot; value=&quot;295&quot;/&gt;&lt;/object&gt;&lt;object type=&quot;3&quot; unique_id=&quot;10048&quot;&gt;&lt;property id=&quot;20148&quot; value=&quot;5&quot;/&gt;&lt;property id=&quot;20300&quot; value=&quot;Slide 45&quot;/&gt;&lt;property id=&quot;20307&quot; value=&quot;349&quot;/&gt;&lt;/object&gt;&lt;object type=&quot;3&quot; unique_id=&quot;10049&quot;&gt;&lt;property id=&quot;20148&quot; value=&quot;5&quot;/&gt;&lt;property id=&quot;20300&quot; value=&quot;Slide 46&quot;/&gt;&lt;property id=&quot;20307&quot; value=&quot;350&quot;/&gt;&lt;/object&gt;&lt;object type=&quot;3&quot; unique_id=&quot;10050&quot;&gt;&lt;property id=&quot;20148&quot; value=&quot;5&quot;/&gt;&lt;property id=&quot;20300&quot; value=&quot;Slide 47&quot;/&gt;&lt;property id=&quot;20307&quot; value=&quot;263&quot;/&gt;&lt;/object&gt;&lt;object type=&quot;3&quot; unique_id=&quot;10051&quot;&gt;&lt;property id=&quot;20148&quot; value=&quot;5&quot;/&gt;&lt;property id=&quot;20300&quot; value=&quot;Slide 48&quot;/&gt;&lt;property id=&quot;20307&quot; value=&quot;347&quot;/&gt;&lt;/object&gt;&lt;object type=&quot;3&quot; unique_id=&quot;10052&quot;&gt;&lt;property id=&quot;20148&quot; value=&quot;5&quot;/&gt;&lt;property id=&quot;20300&quot; value=&quot;Slide 49&quot;/&gt;&lt;property id=&quot;20307&quot; value=&quot;348&quot;/&gt;&lt;/object&gt;&lt;object type=&quot;3&quot; unique_id=&quot;10053&quot;&gt;&lt;property id=&quot;20148&quot; value=&quot;5&quot;/&gt;&lt;property id=&quot;20300&quot; value=&quot;Slide 50 - &amp;quot;ПЕРЕЧЕНЬ ДОКУМЕНТОВ ПО ПОЖАРНОЙ БЕЗОПАСНОСТИ НА ОБЪЕКТЕ&amp;quot;&quot;/&gt;&lt;property id=&quot;20307&quot; value=&quot;289&quot;/&gt;&lt;/object&gt;&lt;object type=&quot;3&quot; unique_id=&quot;10054&quot;&gt;&lt;property id=&quot;20148&quot; value=&quot;5&quot;/&gt;&lt;property id=&quot;20300&quot; value=&quot;Slide 51&quot;/&gt;&lt;property id=&quot;20307&quot; value=&quot;383&quot;/&gt;&lt;/object&gt;&lt;object type=&quot;3&quot; unique_id=&quot;10055&quot;&gt;&lt;property id=&quot;20148&quot; value=&quot;5&quot;/&gt;&lt;property id=&quot;20300&quot; value=&quot;Slide 52&quot;/&gt;&lt;property id=&quot;20307&quot; value=&quot;384&quot;/&gt;&lt;/object&gt;&lt;object type=&quot;3&quot; unique_id=&quot;10056&quot;&gt;&lt;property id=&quot;20148&quot; value=&quot;5&quot;/&gt;&lt;property id=&quot;20300&quot; value=&quot;Slide 53&quot;/&gt;&lt;property id=&quot;20307&quot; value=&quot;385&quot;/&gt;&lt;/object&gt;&lt;object type=&quot;3&quot; unique_id=&quot;10057&quot;&gt;&lt;property id=&quot;20148&quot; value=&quot;5&quot;/&gt;&lt;property id=&quot;20300&quot; value=&quot;Slide 54 - &amp;quot;ПОЖАРНО-ТЕХНИЧЕСКАЯ КОМИССИЯ (ПТК)&amp;quot;&quot;/&gt;&lt;property id=&quot;20307&quot; value=&quot;355&quot;/&gt;&lt;/object&gt;&lt;object type=&quot;3&quot; unique_id=&quot;10058&quot;&gt;&lt;property id=&quot;20148&quot; value=&quot;5&quot;/&gt;&lt;property id=&quot;20300&quot; value=&quot;Slide 55 - &amp;quot;ПОЖАРНО-ТЕХНИЧЕСКАЯ КОМИССИЯ (ПТК)&amp;quot;&quot;/&gt;&lt;property id=&quot;20307&quot; value=&quot;356&quot;/&gt;&lt;/object&gt;&lt;object type=&quot;3&quot; unique_id=&quot;10059&quot;&gt;&lt;property id=&quot;20148&quot; value=&quot;5&quot;/&gt;&lt;property id=&quot;20300&quot; value=&quot;Slide 56&quot;/&gt;&lt;property id=&quot;20307&quot; value=&quot;292&quot;/&gt;&lt;/object&gt;&lt;object type=&quot;3&quot; unique_id=&quot;10060&quot;&gt;&lt;property id=&quot;20148&quot; value=&quot;5&quot;/&gt;&lt;property id=&quot;20300&quot; value=&quot;Slide 57&quot;/&gt;&lt;property id=&quot;20307&quot; value=&quot;310&quot;/&gt;&lt;/object&gt;&lt;object type=&quot;3&quot; unique_id=&quot;10061&quot;&gt;&lt;property id=&quot;20148&quot; value=&quot;5&quot;/&gt;&lt;property id=&quot;20300&quot; value=&quot;Slide 58&quot;/&gt;&lt;property id=&quot;20307&quot; value=&quot;264&quot;/&gt;&lt;/object&gt;&lt;object type=&quot;3&quot; unique_id=&quot;10062&quot;&gt;&lt;property id=&quot;20148&quot; value=&quot;5&quot;/&gt;&lt;property id=&quot;20300&quot; value=&quot;Slide 59&quot;/&gt;&lt;property id=&quot;20307&quot; value=&quot;268&quot;/&gt;&lt;/object&gt;&lt;object type=&quot;3&quot; unique_id=&quot;10063&quot;&gt;&lt;property id=&quot;20148&quot; value=&quot;5&quot;/&gt;&lt;property id=&quot;20300&quot; value=&quot;Slide 60&quot;/&gt;&lt;property id=&quot;20307&quot; value=&quot;370&quot;/&gt;&lt;/object&gt;&lt;object type=&quot;3&quot; unique_id=&quot;10064&quot;&gt;&lt;property id=&quot;20148&quot; value=&quot;5&quot;/&gt;&lt;property id=&quot;20300&quot; value=&quot;Slide 61&quot;/&gt;&lt;property id=&quot;20307&quot; value=&quot;307&quot;/&gt;&lt;/object&gt;&lt;object type=&quot;3&quot; unique_id=&quot;10065&quot;&gt;&lt;property id=&quot;20148&quot; value=&quot;5&quot;/&gt;&lt;property id=&quot;20300&quot; value=&quot;Slide 62&quot;/&gt;&lt;property id=&quot;20307&quot; value=&quot;260&quot;/&gt;&lt;/object&gt;&lt;object type=&quot;3&quot; unique_id=&quot;10066&quot;&gt;&lt;property id=&quot;20148&quot; value=&quot;5&quot;/&gt;&lt;property id=&quot;20300&quot; value=&quot;Slide 63&quot;/&gt;&lt;property id=&quot;20307&quot; value=&quot;269&quot;/&gt;&lt;/object&gt;&lt;object type=&quot;3&quot; unique_id=&quot;10067&quot;&gt;&lt;property id=&quot;20148&quot; value=&quot;5&quot;/&gt;&lt;property id=&quot;20300&quot; value=&quot;Slide 64 - &amp;quot;СИСТЕМЫ ПОЖАРНОЙ АВТОМАТИКИ&amp;quot;&quot;/&gt;&lt;property id=&quot;20307&quot; value=&quot;287&quot;/&gt;&lt;/object&gt;&lt;object type=&quot;3&quot; unique_id=&quot;10068&quot;&gt;&lt;property id=&quot;20148&quot; value=&quot;5&quot;/&gt;&lt;property id=&quot;20300&quot; value=&quot;Slide 65&quot;/&gt;&lt;property id=&quot;20307&quot; value=&quot;382&quot;/&gt;&lt;/object&gt;&lt;object type=&quot;3&quot; unique_id=&quot;10069&quot;&gt;&lt;property id=&quot;20148&quot; value=&quot;5&quot;/&gt;&lt;property id=&quot;20300&quot; value=&quot;Slide 66&quot;/&gt;&lt;property id=&quot;20307&quot; value=&quot;323&quot;/&gt;&lt;/object&gt;&lt;object type=&quot;3&quot; unique_id=&quot;10070&quot;&gt;&lt;property id=&quot;20148&quot; value=&quot;5&quot;/&gt;&lt;property id=&quot;20300&quot; value=&quot;Slide 67&quot;/&gt;&lt;property id=&quot;20307&quot; value=&quot;376&quot;/&gt;&lt;/object&gt;&lt;object type=&quot;3&quot; unique_id=&quot;10071&quot;&gt;&lt;property id=&quot;20148&quot; value=&quot;5&quot;/&gt;&lt;property id=&quot;20300&quot; value=&quot;Slide 68&quot;/&gt;&lt;property id=&quot;20307&quot; value=&quot;324&quot;/&gt;&lt;/object&gt;&lt;object type=&quot;3&quot; unique_id=&quot;10072&quot;&gt;&lt;property id=&quot;20148&quot; value=&quot;5&quot;/&gt;&lt;property id=&quot;20300&quot; value=&quot;Slide 69&quot;/&gt;&lt;property id=&quot;20307&quot; value=&quot;325&quot;/&gt;&lt;/object&gt;&lt;object type=&quot;3&quot; unique_id=&quot;10073&quot;&gt;&lt;property id=&quot;20148&quot; value=&quot;5&quot;/&gt;&lt;property id=&quot;20300&quot; value=&quot;Slide 70&quot;/&gt;&lt;property id=&quot;20307&quot; value=&quot;326&quot;/&gt;&lt;/object&gt;&lt;object type=&quot;3&quot; unique_id=&quot;10074&quot;&gt;&lt;property id=&quot;20148&quot; value=&quot;5&quot;/&gt;&lt;property id=&quot;20300&quot; value=&quot;Slide 71&quot;/&gt;&lt;property id=&quot;20307&quot; value=&quot;342&quot;/&gt;&lt;/object&gt;&lt;object type=&quot;3&quot; unique_id=&quot;10075&quot;&gt;&lt;property id=&quot;20148&quot; value=&quot;5&quot;/&gt;&lt;property id=&quot;20300&quot; value=&quot;Slide 72&quot;/&gt;&lt;property id=&quot;20307&quot; value=&quot;343&quot;/&gt;&lt;/object&gt;&lt;object type=&quot;3&quot; unique_id=&quot;10076&quot;&gt;&lt;property id=&quot;20148&quot; value=&quot;5&quot;/&gt;&lt;property id=&quot;20300&quot; value=&quot;Slide 73&quot;/&gt;&lt;property id=&quot;20307&quot; value=&quot;346&quot;/&gt;&lt;/object&gt;&lt;object type=&quot;3&quot; unique_id=&quot;10077&quot;&gt;&lt;property id=&quot;20148&quot; value=&quot;5&quot;/&gt;&lt;property id=&quot;20300&quot; value=&quot;Slide 74&quot;/&gt;&lt;property id=&quot;20307&quot; value=&quot;379&quot;/&gt;&lt;/object&gt;&lt;object type=&quot;3&quot; unique_id=&quot;10078&quot;&gt;&lt;property id=&quot;20148&quot; value=&quot;5&quot;/&gt;&lt;property id=&quot;20300&quot; value=&quot;Slide 75&quot;/&gt;&lt;property id=&quot;20307&quot; value=&quot;380&quot;/&gt;&lt;/object&gt;&lt;object type=&quot;3&quot; unique_id=&quot;10079&quot;&gt;&lt;property id=&quot;20148&quot; value=&quot;5&quot;/&gt;&lt;property id=&quot;20300&quot; value=&quot;Slide 76&quot;/&gt;&lt;property id=&quot;20307&quot; value=&quot;381&quot;/&gt;&lt;/object&gt;&lt;object type=&quot;3&quot; unique_id=&quot;10080&quot;&gt;&lt;property id=&quot;20148&quot; value=&quot;5&quot;/&gt;&lt;property id=&quot;20300&quot; value=&quot;Slide 77&quot;/&gt;&lt;property id=&quot;20307&quot; value=&quot;389&quot;/&gt;&lt;/object&gt;&lt;object type=&quot;3&quot; unique_id=&quot;10081&quot;&gt;&lt;property id=&quot;20148&quot; value=&quot;5&quot;/&gt;&lt;property id=&quot;20300&quot; value=&quot;Slide 78&quot;/&gt;&lt;property id=&quot;20307&quot; value=&quot;390&quot;/&gt;&lt;/object&gt;&lt;object type=&quot;3&quot; unique_id=&quot;10082&quot;&gt;&lt;property id=&quot;20148&quot; value=&quot;5&quot;/&gt;&lt;property id=&quot;20300&quot; value=&quot;Slide 79 - &amp;quot;КЛАССЫ ПОЖАРОВ И &amp;#x0D;&amp;#x0A;СРЕДСТВА ИХ ТУШЕНИЯ&amp;quot;&quot;/&gt;&lt;property id=&quot;20307&quot; value=&quot;391&quot;/&gt;&lt;/object&gt;&lt;object type=&quot;3&quot; unique_id=&quot;10083&quot;&gt;&lt;property id=&quot;20148&quot; value=&quot;5&quot;/&gt;&lt;property id=&quot;20300&quot; value=&quot;Slide 80&quot;/&gt;&lt;property id=&quot;20307&quot; value=&quot;392&quot;/&gt;&lt;/object&gt;&lt;object type=&quot;3&quot; unique_id=&quot;10084&quot;&gt;&lt;property id=&quot;20148&quot; value=&quot;5&quot;/&gt;&lt;property id=&quot;20300&quot; value=&quot;Slide 81&quot;/&gt;&lt;property id=&quot;20307&quot; value=&quot;393&quot;/&gt;&lt;/object&gt;&lt;object type=&quot;3&quot; unique_id=&quot;10085&quot;&gt;&lt;property id=&quot;20148&quot; value=&quot;5&quot;/&gt;&lt;property id=&quot;20300&quot; value=&quot;Slide 82&quot;/&gt;&lt;property id=&quot;20307&quot; value=&quot;288&quot;/&gt;&lt;/object&gt;&lt;object type=&quot;3&quot; unique_id=&quot;10086&quot;&gt;&lt;property id=&quot;20148&quot; value=&quot;5&quot;/&gt;&lt;property id=&quot;20300&quot; value=&quot;Slide 83&quot;/&gt;&lt;property id=&quot;20307&quot; value=&quot;345&quot;/&gt;&lt;/object&gt;&lt;object type=&quot;3&quot; unique_id=&quot;10087&quot;&gt;&lt;property id=&quot;20148&quot; value=&quot;5&quot;/&gt;&lt;property id=&quot;20300&quot; value=&quot;Slide 84&quot;/&gt;&lt;property id=&quot;20307&quot; value=&quot;290&quot;/&gt;&lt;/object&gt;&lt;object type=&quot;3&quot; unique_id=&quot;10088&quot;&gt;&lt;property id=&quot;20148&quot; value=&quot;5&quot;/&gt;&lt;property id=&quot;20300&quot; value=&quot;Slide 85&quot;/&gt;&lt;property id=&quot;20307&quot; value=&quot;291&quot;/&gt;&lt;/object&gt;&lt;object type=&quot;3&quot; unique_id=&quot;10089&quot;&gt;&lt;property id=&quot;20148&quot; value=&quot;5&quot;/&gt;&lt;property id=&quot;20300&quot; value=&quot;Slide 86&quot;/&gt;&lt;property id=&quot;20307&quot; value=&quot;280&quot;/&gt;&lt;/object&gt;&lt;object type=&quot;3&quot; unique_id=&quot;10090&quot;&gt;&lt;property id=&quot;20148&quot; value=&quot;5&quot;/&gt;&lt;property id=&quot;20300&quot; value=&quot;Slide 87&quot;/&gt;&lt;property id=&quot;20307&quot; value=&quot;279&quot;/&gt;&lt;/object&gt;&lt;object type=&quot;3&quot; unique_id=&quot;10091&quot;&gt;&lt;property id=&quot;20148&quot; value=&quot;5&quot;/&gt;&lt;property id=&quot;20300&quot; value=&quot;Slide 88&quot;/&gt;&lt;property id=&quot;20307&quot; value=&quot;261&quot;/&gt;&lt;/object&gt;&lt;object type=&quot;3&quot; unique_id=&quot;10092&quot;&gt;&lt;property id=&quot;20148&quot; value=&quot;5&quot;/&gt;&lt;property id=&quot;20300&quot; value=&quot;Slide 89&quot;/&gt;&lt;property id=&quot;20307&quot; value=&quot;282&quot;/&gt;&lt;/object&gt;&lt;object type=&quot;3&quot; unique_id=&quot;10093&quot;&gt;&lt;property id=&quot;20148&quot; value=&quot;5&quot;/&gt;&lt;property id=&quot;20300&quot; value=&quot;Slide 90&quot;/&gt;&lt;property id=&quot;20307&quot; value=&quot;278&quot;/&gt;&lt;/object&gt;&lt;object type=&quot;3&quot; unique_id=&quot;10094&quot;&gt;&lt;property id=&quot;20148&quot; value=&quot;5&quot;/&gt;&lt;property id=&quot;20300&quot; value=&quot;Slide 91&quot;/&gt;&lt;property id=&quot;20307&quot; value=&quot;277&quot;/&gt;&lt;/object&gt;&lt;object type=&quot;3&quot; unique_id=&quot;10095&quot;&gt;&lt;property id=&quot;20148&quot; value=&quot;5&quot;/&gt;&lt;property id=&quot;20300&quot; value=&quot;Slide 92&quot;/&gt;&lt;property id=&quot;20307&quot; value=&quot;337&quot;/&gt;&lt;/object&gt;&lt;object type=&quot;3&quot; unique_id=&quot;10096&quot;&gt;&lt;property id=&quot;20148&quot; value=&quot;5&quot;/&gt;&lt;property id=&quot;20300&quot; value=&quot;Slide 93&quot;/&gt;&lt;property id=&quot;20307&quot; value=&quot;361&quot;/&gt;&lt;/object&gt;&lt;object type=&quot;3&quot; unique_id=&quot;10097&quot;&gt;&lt;property id=&quot;20148&quot; value=&quot;5&quot;/&gt;&lt;property id=&quot;20300&quot; value=&quot;Slide 94&quot;/&gt;&lt;property id=&quot;20307&quot; value=&quot;283&quot;/&gt;&lt;/object&gt;&lt;object type=&quot;3&quot; unique_id=&quot;10098&quot;&gt;&lt;property id=&quot;20148&quot; value=&quot;5&quot;/&gt;&lt;property id=&quot;20300&quot; value=&quot;Slide 95&quot;/&gt;&lt;property id=&quot;20307&quot; value=&quot;371&quot;/&gt;&lt;/object&gt;&lt;object type=&quot;3&quot; unique_id=&quot;10099&quot;&gt;&lt;property id=&quot;20148&quot; value=&quot;5&quot;/&gt;&lt;property id=&quot;20300&quot; value=&quot;Slide 96&quot;/&gt;&lt;property id=&quot;20307&quot; value=&quot;372&quot;/&gt;&lt;/object&gt;&lt;object type=&quot;3&quot; unique_id=&quot;10100&quot;&gt;&lt;property id=&quot;20148&quot; value=&quot;5&quot;/&gt;&lt;property id=&quot;20300&quot; value=&quot;Slide 97&quot;/&gt;&lt;property id=&quot;20307&quot; value=&quot;338&quot;/&gt;&lt;/object&gt;&lt;object type=&quot;3&quot; unique_id=&quot;10101&quot;&gt;&lt;property id=&quot;20148&quot; value=&quot;5&quot;/&gt;&lt;property id=&quot;20300&quot; value=&quot;Slide 98&quot;/&gt;&lt;property id=&quot;20307&quot; value=&quot;339&quot;/&gt;&lt;/object&gt;&lt;object type=&quot;3&quot; unique_id=&quot;10102&quot;&gt;&lt;property id=&quot;20148&quot; value=&quot;5&quot;/&gt;&lt;property id=&quot;20300&quot; value=&quot;Slide 99&quot;/&gt;&lt;property id=&quot;20307&quot; value=&quot;340&quot;/&gt;&lt;/object&gt;&lt;object type=&quot;3&quot; unique_id=&quot;10103&quot;&gt;&lt;property id=&quot;20148&quot; value=&quot;5&quot;/&gt;&lt;property id=&quot;20300&quot; value=&quot;Slide 100&quot;/&gt;&lt;property id=&quot;20307&quot; value=&quot;341&quot;/&gt;&lt;/object&gt;&lt;object type=&quot;3&quot; unique_id=&quot;10104&quot;&gt;&lt;property id=&quot;20148&quot; value=&quot;5&quot;/&gt;&lt;property id=&quot;20300&quot; value=&quot;Slide 101&quot;/&gt;&lt;property id=&quot;20307&quot; value=&quot;309&quot;/&gt;&lt;/object&gt;&lt;object type=&quot;3&quot; unique_id=&quot;10105&quot;&gt;&lt;property id=&quot;20148&quot; value=&quot;5&quot;/&gt;&lt;property id=&quot;20300&quot; value=&quot;Slide 102&quot;/&gt;&lt;property id=&quot;20307&quot; value=&quot;388&quot;/&gt;&lt;/object&gt;&lt;object type=&quot;3&quot; unique_id=&quot;10106&quot;&gt;&lt;property id=&quot;20148&quot; value=&quot;5&quot;/&gt;&lt;property id=&quot;20300&quot; value=&quot;Slide 103&quot;/&gt;&lt;property id=&quot;20307&quot; value=&quot;320&quot;/&gt;&lt;/object&gt;&lt;object type=&quot;3&quot; unique_id=&quot;10107&quot;&gt;&lt;property id=&quot;20148&quot; value=&quot;5&quot;/&gt;&lt;property id=&quot;20300&quot; value=&quot;Slide 104&quot;/&gt;&lt;property id=&quot;20307&quot; value=&quot;321&quot;/&gt;&lt;/object&gt;&lt;object type=&quot;3&quot; unique_id=&quot;10108&quot;&gt;&lt;property id=&quot;20148&quot; value=&quot;5&quot;/&gt;&lt;property id=&quot;20300&quot; value=&quot;Slide 105&quot;/&gt;&lt;property id=&quot;20307&quot; value=&quot;322&quot;/&gt;&lt;/object&gt;&lt;object type=&quot;3&quot; unique_id=&quot;10109&quot;&gt;&lt;property id=&quot;20148&quot; value=&quot;5&quot;/&gt;&lt;property id=&quot;20300&quot; value=&quot;Slide 106&quot;/&gt;&lt;property id=&quot;20307&quot; value=&quot;286&quot;/&gt;&lt;/object&gt;&lt;object type=&quot;3&quot; unique_id=&quot;10110&quot;&gt;&lt;property id=&quot;20148&quot; value=&quot;5&quot;/&gt;&lt;property id=&quot;20300&quot; value=&quot;Slide 107&quot;/&gt;&lt;property id=&quot;20307&quot; value=&quot;315&quot;/&gt;&lt;/object&gt;&lt;object type=&quot;3&quot; unique_id=&quot;10111&quot;&gt;&lt;property id=&quot;20148&quot; value=&quot;5&quot;/&gt;&lt;property id=&quot;20300&quot; value=&quot;Slide 108&quot;/&gt;&lt;property id=&quot;20307&quot; value=&quot;316&quot;/&gt;&lt;/object&gt;&lt;object type=&quot;3&quot; unique_id=&quot;10112&quot;&gt;&lt;property id=&quot;20148&quot; value=&quot;5&quot;/&gt;&lt;property id=&quot;20300&quot; value=&quot;Slide 109&quot;/&gt;&lt;property id=&quot;20307&quot; value=&quot;317&quot;/&gt;&lt;/object&gt;&lt;object type=&quot;3&quot; unique_id=&quot;10113&quot;&gt;&lt;property id=&quot;20148&quot; value=&quot;5&quot;/&gt;&lt;property id=&quot;20300&quot; value=&quot;Slide 110 - &amp;quot;ВОЗМОЖНОСТИ ПОЖАРНЫХ ПОДРАЗДЕЛЕНИЙ&amp;quot;&quot;/&gt;&lt;property id=&quot;20307&quot; value=&quot;28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ЗАСТАВКИ">
  <a:themeElements>
    <a:clrScheme name="NIIDPO">
      <a:dk1>
        <a:sysClr val="windowText" lastClr="000000"/>
      </a:dk1>
      <a:lt1>
        <a:sysClr val="window" lastClr="FFFFFF"/>
      </a:lt1>
      <a:dk2>
        <a:srgbClr val="203864"/>
      </a:dk2>
      <a:lt2>
        <a:srgbClr val="EFF3F6"/>
      </a:lt2>
      <a:accent1>
        <a:srgbClr val="2F5596"/>
      </a:accent1>
      <a:accent2>
        <a:srgbClr val="6D84B0"/>
      </a:accent2>
      <a:accent3>
        <a:srgbClr val="A5C5D2"/>
      </a:accent3>
      <a:accent4>
        <a:srgbClr val="D49F0C"/>
      </a:accent4>
      <a:accent5>
        <a:srgbClr val="FBD978"/>
      </a:accent5>
      <a:accent6>
        <a:srgbClr val="F1767C"/>
      </a:accent6>
      <a:hlink>
        <a:srgbClr val="CC385F"/>
      </a:hlink>
      <a:folHlink>
        <a:srgbClr val="99B2DF"/>
      </a:folHlink>
    </a:clrScheme>
    <a:fontScheme name="NIIDPO">
      <a:majorFont>
        <a:latin typeface="Circe"/>
        <a:ea typeface=""/>
        <a:cs typeface=""/>
      </a:majorFont>
      <a:minorFont>
        <a:latin typeface="Cir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8FABDD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NIIDPO" id="{F225A36B-B214-41E8-B505-3B73DDFAB118}" vid="{FEBA0C01-EE79-489F-B830-CDFD55A8E47C}"/>
    </a:ext>
  </a:extLst>
</a:theme>
</file>

<file path=ppt/theme/theme2.xml><?xml version="1.0" encoding="utf-8"?>
<a:theme xmlns:a="http://schemas.openxmlformats.org/drawingml/2006/main" name="ИНФОГРАФИКА">
  <a:themeElements>
    <a:clrScheme name="NIIDP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IDPO">
      <a:majorFont>
        <a:latin typeface="Circe"/>
        <a:ea typeface=""/>
        <a:cs typeface=""/>
      </a:majorFont>
      <a:minorFont>
        <a:latin typeface="Cir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0F3F6"/>
        </a:solidFill>
        <a:ln w="3175" cap="flat" cmpd="sng" algn="ctr">
          <a:noFill/>
          <a:prstDash val="solid"/>
          <a:headEnd/>
          <a:tailEnd/>
        </a:ln>
        <a:effectLst/>
      </a:spPr>
      <a:bodyPr lIns="123476" tIns="61738" rIns="123476" bIns="61738" anchor="ctr"/>
      <a:lstStyle>
        <a:defPPr algn="ctr" defTabSz="1371966" eaLnBrk="1" fontAlgn="auto" hangingPunct="1">
          <a:spcBef>
            <a:spcPts val="0"/>
          </a:spcBef>
          <a:spcAft>
            <a:spcPts val="0"/>
          </a:spcAft>
          <a:defRPr sz="3200" b="0" kern="0" dirty="0" smtClean="0">
            <a:latin typeface="Circe Bold" panose="020B0602020203020203" pitchFamily="34" charset="-52"/>
            <a:ea typeface="Verdana" pitchFamily="34" charset="0"/>
            <a:cs typeface="Verdana" pitchFamily="34" charset="0"/>
          </a:defRPr>
        </a:defPPr>
      </a:lstStyle>
    </a:spDef>
  </a:objectDefaults>
  <a:extraClrSchemeLst/>
  <a:extLst>
    <a:ext uri="{05A4C25C-085E-4340-85A3-A5531E510DB2}">
      <thm15:themeFamily xmlns="" xmlns:thm15="http://schemas.microsoft.com/office/thememl/2012/main" name="NIIDPO" id="{F225A36B-B214-41E8-B505-3B73DDFAB118}" vid="{FEBA0C01-EE79-489F-B830-CDFD55A8E47C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NIIDPO</Template>
  <TotalTime>31298</TotalTime>
  <Words>357</Words>
  <Application>Microsoft Office PowerPoint</Application>
  <PresentationFormat>Произвольный</PresentationFormat>
  <Paragraphs>39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ЗАСТАВКИ</vt:lpstr>
      <vt:lpstr>ИНФОГРАФИКА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ИТиГ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creator>vr</dc:creator>
  <cp:lastModifiedBy>Admin</cp:lastModifiedBy>
  <cp:revision>2346</cp:revision>
  <cp:lastPrinted>2022-12-26T10:34:31Z</cp:lastPrinted>
  <dcterms:created xsi:type="dcterms:W3CDTF">2008-04-29T05:49:28Z</dcterms:created>
  <dcterms:modified xsi:type="dcterms:W3CDTF">2024-03-31T08:35:48Z</dcterms:modified>
</cp:coreProperties>
</file>