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0"/>
  </p:notesMasterIdLst>
  <p:sldIdLst>
    <p:sldId id="283" r:id="rId2"/>
    <p:sldId id="287" r:id="rId3"/>
    <p:sldId id="286" r:id="rId4"/>
    <p:sldId id="285" r:id="rId5"/>
    <p:sldId id="284" r:id="rId6"/>
    <p:sldId id="288" r:id="rId7"/>
    <p:sldId id="289" r:id="rId8"/>
    <p:sldId id="290" r:id="rId9"/>
    <p:sldId id="291" r:id="rId10"/>
    <p:sldId id="295" r:id="rId11"/>
    <p:sldId id="296" r:id="rId12"/>
    <p:sldId id="298" r:id="rId13"/>
    <p:sldId id="297" r:id="rId14"/>
    <p:sldId id="299" r:id="rId15"/>
    <p:sldId id="300" r:id="rId16"/>
    <p:sldId id="304" r:id="rId17"/>
    <p:sldId id="305" r:id="rId18"/>
    <p:sldId id="30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47D"/>
    <a:srgbClr val="CFAE97"/>
    <a:srgbClr val="D5BCAA"/>
    <a:srgbClr val="CABDB6"/>
    <a:srgbClr val="DBB6A5"/>
    <a:srgbClr val="E3B577"/>
    <a:srgbClr val="41DD93"/>
    <a:srgbClr val="0B9E04"/>
    <a:srgbClr val="1A6C66"/>
    <a:srgbClr val="64D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533" autoAdjust="0"/>
  </p:normalViewPr>
  <p:slideViewPr>
    <p:cSldViewPr snapToGrid="0" showGuides="1">
      <p:cViewPr varScale="1">
        <p:scale>
          <a:sx n="72" d="100"/>
          <a:sy n="72" d="100"/>
        </p:scale>
        <p:origin x="4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79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F538-CF87-4C6E-8291-3B47BF4838C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7E0F3-FF90-430B-97D4-41E2BDDA1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78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E0F3-FF90-430B-97D4-41E2BDDA1A5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35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8B34-619C-4C5B-B832-9C56CA02D4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1A06-17B1-47D8-B673-4988B465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72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8B34-619C-4C5B-B832-9C56CA02D4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1A06-17B1-47D8-B673-4988B465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4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8B34-619C-4C5B-B832-9C56CA02D4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1A06-17B1-47D8-B673-4988B465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7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8B34-619C-4C5B-B832-9C56CA02D4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1A06-17B1-47D8-B673-4988B465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95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8B34-619C-4C5B-B832-9C56CA02D4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1A06-17B1-47D8-B673-4988B465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7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8B34-619C-4C5B-B832-9C56CA02D4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1A06-17B1-47D8-B673-4988B465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0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8B34-619C-4C5B-B832-9C56CA02D4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1A06-17B1-47D8-B673-4988B465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5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8B34-619C-4C5B-B832-9C56CA02D4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1A06-17B1-47D8-B673-4988B465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1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8B34-619C-4C5B-B832-9C56CA02D4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1A06-17B1-47D8-B673-4988B465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68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8B34-619C-4C5B-B832-9C56CA02D4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1A06-17B1-47D8-B673-4988B465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2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8B34-619C-4C5B-B832-9C56CA02D4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1A06-17B1-47D8-B673-4988B465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3" y="1465729"/>
            <a:ext cx="10493188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88B34-619C-4C5B-B832-9C56CA02D43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1A06-17B1-47D8-B673-4988B4652E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33"/>
          <a:stretch/>
        </p:blipFill>
        <p:spPr>
          <a:xfrm>
            <a:off x="0" y="1"/>
            <a:ext cx="12192000" cy="13377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353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prx.livejournal.net/5de5b40aae6e4f5134be643c75e718e1fbb53997/NN8RwFyApALaXfvDMg_k1Wsrg4wY2fV9V87OjSyWtKCDQ2wfCWy17GCgDI1WY2Yz1n5jZ1aZQraNNY8sQ7QBj5KbCxCzUxU48HkiKs7TBsikDVq9mcRCSDTYM4G1Duw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71" y="1635989"/>
            <a:ext cx="8305387" cy="492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Фото Лисица, стоящая возле каменной норы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t="-1" r="29776" b="712"/>
          <a:stretch/>
        </p:blipFill>
        <p:spPr bwMode="auto">
          <a:xfrm>
            <a:off x="212272" y="1635989"/>
            <a:ext cx="3288911" cy="492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Arial Black" panose="020B0A04020102020204" pitchFamily="34" charset="0"/>
              </a:rPr>
              <a:t>Лисья нора</a:t>
            </a:r>
            <a:endParaRPr lang="ru-RU" sz="6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1A06-17B1-47D8-B673-4988B4652E68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90314" y="65504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621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Мотобур (бензобур) со шнеком, d=60-200 мм, 52 см3, 1 оператор, ЗУБР МБ1-200  Н по цене 22 030 руб. у официального партнера ЗУБР в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047823"/>
            <a:ext cx="2416175" cy="403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8243" t="20312" r="31844" b="23437"/>
          <a:stretch/>
        </p:blipFill>
        <p:spPr>
          <a:xfrm>
            <a:off x="3105719" y="2047823"/>
            <a:ext cx="2590800" cy="4033890"/>
          </a:xfrm>
          <a:prstGeom prst="rect">
            <a:avLst/>
          </a:prstGeom>
        </p:spPr>
      </p:pic>
      <p:pic>
        <p:nvPicPr>
          <p:cNvPr id="12292" name="Picture 4" descr="https://sdelai-lestnicu.ru/wp-content/uploads/e/e/4/ee46f10f6c7c7b90429d09525fee4a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788" y="2047823"/>
            <a:ext cx="5792251" cy="403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133349"/>
            <a:ext cx="12192000" cy="120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latin typeface="Arial Black" panose="020B0A04020102020204" pitchFamily="34" charset="0"/>
              </a:rPr>
              <a:t>Похожие устройства и аналоги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830050" y="65083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2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15" y="2482256"/>
            <a:ext cx="5531290" cy="3277100"/>
          </a:xfrm>
          <a:prstGeom prst="rect">
            <a:avLst/>
          </a:prstGeom>
        </p:spPr>
      </p:pic>
      <p:pic>
        <p:nvPicPr>
          <p:cNvPr id="13316" name="Picture 4" descr="Траншейная машина ТМ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r="3085" b="1776"/>
          <a:stretch/>
        </p:blipFill>
        <p:spPr bwMode="auto">
          <a:xfrm>
            <a:off x="6323661" y="2482256"/>
            <a:ext cx="5631779" cy="3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7732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>
                <a:latin typeface="Arial Black" panose="020B0A04020102020204" pitchFamily="34" charset="0"/>
              </a:rPr>
              <a:t>Похожие устройства и </a:t>
            </a:r>
            <a:r>
              <a:rPr lang="ru-RU" sz="5000" b="1" dirty="0" smtClean="0">
                <a:latin typeface="Arial Black" panose="020B0A04020102020204" pitchFamily="34" charset="0"/>
              </a:rPr>
              <a:t>аналоги</a:t>
            </a:r>
            <a:endParaRPr lang="ru-RU" sz="5000" dirty="0"/>
          </a:p>
        </p:txBody>
      </p:sp>
      <p:sp>
        <p:nvSpPr>
          <p:cNvPr id="5" name="TextBox 4"/>
          <p:cNvSpPr txBox="1"/>
          <p:nvPr/>
        </p:nvSpPr>
        <p:spPr>
          <a:xfrm>
            <a:off x="11830050" y="65083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9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от, который строит тоннели метро Метро, Строительство, Щит, Длиннопо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13" y="1566318"/>
            <a:ext cx="7666374" cy="509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7732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latin typeface="Arial Black" panose="020B0A04020102020204" pitchFamily="34" charset="0"/>
              </a:rPr>
              <a:t>Прокладка подземных тоннелей</a:t>
            </a:r>
            <a:endParaRPr lang="ru-RU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11830050" y="65083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9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746" y="1476358"/>
            <a:ext cx="9561394" cy="5239644"/>
          </a:xfrm>
          <a:prstGeom prst="rect">
            <a:avLst/>
          </a:prstGeom>
        </p:spPr>
      </p:pic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382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Arial Black" panose="020B0A04020102020204" pitchFamily="34" charset="0"/>
              </a:rPr>
              <a:t>«Проходческий щит»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1830050" y="65083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8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Видео: забытый гигантский шнекоход ЗИЛ-4904 и его сложная судьба —  Лаборатория — Mo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4"/>
          <a:stretch/>
        </p:blipFill>
        <p:spPr bwMode="auto">
          <a:xfrm>
            <a:off x="4310961" y="1692322"/>
            <a:ext cx="7699070" cy="50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773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Arial Black" panose="020B0A04020102020204" pitchFamily="34" charset="0"/>
              </a:rPr>
              <a:t>«</a:t>
            </a:r>
            <a:r>
              <a:rPr lang="ru-RU" sz="5400" b="1" dirty="0">
                <a:latin typeface="Arial Black" panose="020B0A04020102020204" pitchFamily="34" charset="0"/>
              </a:rPr>
              <a:t>в</a:t>
            </a:r>
            <a:r>
              <a:rPr lang="ru-RU" sz="5400" b="1" dirty="0" smtClean="0">
                <a:latin typeface="Arial Black" panose="020B0A04020102020204" pitchFamily="34" charset="0"/>
              </a:rPr>
              <a:t>инт Архимеда» и </a:t>
            </a:r>
            <a:r>
              <a:rPr lang="ru-RU" sz="5400" b="1" dirty="0" err="1" smtClean="0">
                <a:latin typeface="Arial Black" panose="020B0A04020102020204" pitchFamily="34" charset="0"/>
              </a:rPr>
              <a:t>шнекоход</a:t>
            </a:r>
            <a:endParaRPr lang="ru-RU" sz="5400" dirty="0"/>
          </a:p>
        </p:txBody>
      </p:sp>
      <p:pic>
        <p:nvPicPr>
          <p:cNvPr id="14338" name="Picture 2" descr="Винт Архимеда, кто на самом деле его изобрел? | InfoNotes.ru | Дзе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2"/>
          <a:stretch/>
        </p:blipFill>
        <p:spPr bwMode="auto">
          <a:xfrm>
            <a:off x="292053" y="1692322"/>
            <a:ext cx="3729876" cy="50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30050" y="65083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-5262642274561544340_12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25" b="56070"/>
          <a:stretch/>
        </p:blipFill>
        <p:spPr bwMode="auto">
          <a:xfrm>
            <a:off x="1147966" y="1539463"/>
            <a:ext cx="3874095" cy="25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1" descr="-5298946860020519039_12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r="-20" b="45145"/>
          <a:stretch/>
        </p:blipFill>
        <p:spPr bwMode="auto">
          <a:xfrm>
            <a:off x="1138126" y="4210335"/>
            <a:ext cx="388393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" descr="-5300744398323176532_121 (1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17430" r="11561" b="25481"/>
          <a:stretch/>
        </p:blipFill>
        <p:spPr bwMode="auto">
          <a:xfrm>
            <a:off x="6541107" y="1539462"/>
            <a:ext cx="4490115" cy="25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t="12497" r="21738" b="2907"/>
          <a:stretch/>
        </p:blipFill>
        <p:spPr>
          <a:xfrm rot="5400000">
            <a:off x="7558794" y="3192648"/>
            <a:ext cx="2505076" cy="4540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868" y="178549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4148" y="43695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6009" y="178785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6009" y="436955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4</a:t>
            </a:r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382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Arial Black" panose="020B0A04020102020204" pitchFamily="34" charset="0"/>
              </a:rPr>
              <a:t>Сборка первичного каркаса, </a:t>
            </a:r>
            <a:br>
              <a:rPr lang="ru-RU" sz="4800" b="1" dirty="0" smtClean="0">
                <a:latin typeface="Arial Black" panose="020B0A04020102020204" pitchFamily="34" charset="0"/>
              </a:rPr>
            </a:br>
            <a:r>
              <a:rPr lang="en-US" sz="4800" b="1" dirty="0" smtClean="0">
                <a:latin typeface="Arial Black" panose="020B0A04020102020204" pitchFamily="34" charset="0"/>
              </a:rPr>
              <a:t>3D-</a:t>
            </a:r>
            <a:r>
              <a:rPr lang="ru-RU" sz="4800" b="1" dirty="0">
                <a:latin typeface="Arial Black" panose="020B0A04020102020204" pitchFamily="34" charset="0"/>
              </a:rPr>
              <a:t>печать </a:t>
            </a:r>
            <a:r>
              <a:rPr lang="ru-RU" sz="4800" b="1" dirty="0" smtClean="0">
                <a:latin typeface="Arial Black" panose="020B0A04020102020204" pitchFamily="34" charset="0"/>
              </a:rPr>
              <a:t>шнеков и их установка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30050" y="65083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6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2049" y="183435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1374" y="18559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>
          <a:xfrm>
            <a:off x="0" y="128337"/>
            <a:ext cx="12192000" cy="1209926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smtClean="0">
                <a:latin typeface="Arial Black" panose="020B0A04020102020204" pitchFamily="34" charset="0"/>
              </a:rPr>
              <a:t>3D-</a:t>
            </a:r>
            <a:r>
              <a:rPr lang="ru-RU" sz="5000" b="1" dirty="0" smtClean="0">
                <a:latin typeface="Arial Black" panose="020B0A04020102020204" pitchFamily="34" charset="0"/>
              </a:rPr>
              <a:t>печать «проходческого щита» и дальнейшая сборка прототипа</a:t>
            </a:r>
            <a:endParaRPr lang="ru-RU" sz="5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t="12696" r="8624"/>
          <a:stretch/>
        </p:blipFill>
        <p:spPr>
          <a:xfrm>
            <a:off x="675261" y="1834353"/>
            <a:ext cx="5542476" cy="47808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" b="15322"/>
          <a:stretch/>
        </p:blipFill>
        <p:spPr>
          <a:xfrm>
            <a:off x="7164586" y="1834354"/>
            <a:ext cx="4522246" cy="47808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30050" y="65083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9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/>
          <p:cNvSpPr>
            <a:spLocks noGrp="1"/>
          </p:cNvSpPr>
          <p:nvPr>
            <p:ph type="title"/>
          </p:nvPr>
        </p:nvSpPr>
        <p:spPr>
          <a:xfrm>
            <a:off x="0" y="128337"/>
            <a:ext cx="12192000" cy="1209926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latin typeface="Arial Black" panose="020B0A04020102020204" pitchFamily="34" charset="0"/>
              </a:rPr>
              <a:t>Добавление «винта Архимеда» для сбора грунта в тележку</a:t>
            </a:r>
            <a:endParaRPr lang="ru-RU" sz="5000" dirty="0"/>
          </a:p>
        </p:txBody>
      </p:sp>
      <p:sp>
        <p:nvSpPr>
          <p:cNvPr id="3" name="TextBox 2"/>
          <p:cNvSpPr txBox="1"/>
          <p:nvPr/>
        </p:nvSpPr>
        <p:spPr>
          <a:xfrm>
            <a:off x="11830050" y="65083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21564"/>
            <a:ext cx="5610087" cy="42075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64" y="1921564"/>
            <a:ext cx="5610086" cy="420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992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atin typeface="Arial Black" panose="020B0A04020102020204" pitchFamily="34" charset="0"/>
              </a:rPr>
              <a:t>Робототизированный комплекс «Братец Лис» для создания системы подземных коридоров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830050" y="65083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6367" r="14203" b="18261"/>
          <a:stretch/>
        </p:blipFill>
        <p:spPr>
          <a:xfrm>
            <a:off x="2796209" y="1524000"/>
            <a:ext cx="6202017" cy="51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хота на лису с манком в Украине - Охотничий интернет-магазин «Генета» -  товары для охоты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3" b="-263"/>
          <a:stretch/>
        </p:blipFill>
        <p:spPr bwMode="auto">
          <a:xfrm>
            <a:off x="253548" y="1863668"/>
            <a:ext cx="5747816" cy="44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Американский солдат в лисьей норе, Вторая мировая война (фото из открытых источников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186" y="1863668"/>
            <a:ext cx="5845629" cy="4439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773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Arial Black" panose="020B0A04020102020204" pitchFamily="34" charset="0"/>
              </a:rPr>
              <a:t>Применение лисьих нор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1903566" y="65504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1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 rotWithShape="1">
          <a:blip r:embed="rId2"/>
          <a:srcRect l="22652" t="30843" r="42032" b="21599"/>
          <a:stretch/>
        </p:blipFill>
        <p:spPr>
          <a:xfrm>
            <a:off x="5704114" y="1744133"/>
            <a:ext cx="6264729" cy="47432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074" name="Picture 2" descr="Под Коломной упал неизвестный беспилотник — Новые Извести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7"/>
          <a:stretch/>
        </p:blipFill>
        <p:spPr bwMode="auto">
          <a:xfrm>
            <a:off x="155575" y="1745081"/>
            <a:ext cx="5238447" cy="237066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мерть под ногами: почему кассетные боеприпасы опасны даже спустя полвека  после примен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391984"/>
            <a:ext cx="5238447" cy="209537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18364"/>
            <a:ext cx="12192000" cy="109182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Актуальность искусственно созданных «лисьих нор»</a:t>
            </a:r>
            <a:r>
              <a:rPr lang="ru-RU" b="1" dirty="0">
                <a:latin typeface="Arial Black" panose="020B0A04020102020204" pitchFamily="34" charset="0"/>
              </a:rPr>
              <a:t> для укрытия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90314" y="65504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054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357" b="1530"/>
          <a:stretch/>
        </p:blipFill>
        <p:spPr>
          <a:xfrm>
            <a:off x="184146" y="1696229"/>
            <a:ext cx="6770015" cy="4835200"/>
          </a:xfrm>
          <a:prstGeom prst="rect">
            <a:avLst/>
          </a:prstGeom>
        </p:spPr>
      </p:pic>
      <p:pic>
        <p:nvPicPr>
          <p:cNvPr id="3" name="Picture 2" descr="https://avatars.dzeninfra.ru/get-zen_doc/4914613/pub_644223aedc8ca963fc201ce7_64422799e3225e2f12603015/scale_2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80" y="1696229"/>
            <a:ext cx="4766003" cy="48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218364"/>
            <a:ext cx="12192000" cy="109182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Актуальность «лисьих нор»</a:t>
            </a:r>
            <a:r>
              <a:rPr lang="ru-RU" b="1" dirty="0">
                <a:latin typeface="Arial Black" panose="020B0A04020102020204" pitchFamily="34" charset="0"/>
              </a:rPr>
              <a:t> для </a:t>
            </a:r>
            <a:r>
              <a:rPr lang="ru-RU" b="1" dirty="0" smtClean="0">
                <a:latin typeface="Arial Black" panose="020B0A04020102020204" pitchFamily="34" charset="0"/>
              </a:rPr>
              <a:t>ведения «подземных» или «тоннельных» войн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90314" y="65504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11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Саперная лопата - Чёрная – отзывы покупателей | ROZE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29" y="1605642"/>
            <a:ext cx="4653642" cy="497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773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Arial Black" panose="020B0A04020102020204" pitchFamily="34" charset="0"/>
              </a:rPr>
              <a:t>Проблема</a:t>
            </a:r>
            <a:endParaRPr lang="ru-RU" sz="6000" b="1" dirty="0">
              <a:latin typeface="Arial Black" panose="020B0A04020102020204" pitchFamily="34" charset="0"/>
            </a:endParaRPr>
          </a:p>
        </p:txBody>
      </p:sp>
      <p:pic>
        <p:nvPicPr>
          <p:cNvPr id="4104" name="Picture 8" descr="https://avatars.dzeninfra.ru/get-zen_doc/5233237/pub_617fbc857bd5a20be3525fed_617fbd00c6d0ff4cc49d3018/scale_2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1608363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90314" y="65504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408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latin typeface="Arial Black" panose="020B0A04020102020204" pitchFamily="34" charset="0"/>
              </a:rPr>
              <a:t>Гипотеза</a:t>
            </a:r>
            <a:endParaRPr lang="ru-RU" sz="6000" dirty="0"/>
          </a:p>
        </p:txBody>
      </p:sp>
      <p:pic>
        <p:nvPicPr>
          <p:cNvPr id="5122" name="Picture 2" descr="Решение проблем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705" y="1925561"/>
            <a:ext cx="5435402" cy="398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9595" y="1925561"/>
            <a:ext cx="57664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Вероятно</a:t>
            </a:r>
            <a:r>
              <a:rPr lang="ru-RU" sz="2800" dirty="0"/>
              <a:t>, если использовать технологии робототехники, принципы рытья </a:t>
            </a:r>
            <a:r>
              <a:rPr lang="ru-RU" sz="2800" dirty="0" smtClean="0"/>
              <a:t>«лисьих </a:t>
            </a:r>
            <a:r>
              <a:rPr lang="ru-RU" sz="2800" dirty="0"/>
              <a:t>нор», особые механизмы для бурения под землей, возможно создать такое устройство, которое экономило бы силы и время солдат на создание подземных коридоров, в период ведения боевых действий.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90314" y="65504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688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latin typeface="Arial Black" panose="020B0A04020102020204" pitchFamily="34" charset="0"/>
              </a:rPr>
              <a:t>Цель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5734050" y="1925561"/>
            <a:ext cx="57664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П</a:t>
            </a:r>
            <a:r>
              <a:rPr lang="ru-RU" sz="3200" dirty="0" smtClean="0"/>
              <a:t>омощь </a:t>
            </a:r>
            <a:r>
              <a:rPr lang="ru-RU" sz="3200" dirty="0"/>
              <a:t>военным в выполнении поставленных задач в период ведения боевых действий, в том числе ведении «подземных войн», посредством разработанного роботизированного прототипа для создания подземных коридоров</a:t>
            </a:r>
            <a:r>
              <a:rPr lang="ru-RU" sz="3200" dirty="0" smtClean="0"/>
              <a:t>.</a:t>
            </a:r>
            <a:endParaRPr lang="ru-RU" sz="3200" dirty="0"/>
          </a:p>
          <a:p>
            <a:endParaRPr lang="ru-RU" dirty="0"/>
          </a:p>
        </p:txBody>
      </p:sp>
      <p:pic>
        <p:nvPicPr>
          <p:cNvPr id="6148" name="Picture 4" descr="Вектор Концепция аналитики man fl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10027" r="4435" b="6907"/>
          <a:stretch/>
        </p:blipFill>
        <p:spPr bwMode="auto">
          <a:xfrm>
            <a:off x="533950" y="1925561"/>
            <a:ext cx="4557697" cy="424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90314" y="65504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206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49" y="133349"/>
            <a:ext cx="10515600" cy="120438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Arial Black" panose="020B0A04020102020204" pitchFamily="34" charset="0"/>
              </a:rPr>
              <a:t>Этапы исследования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438150" y="1680633"/>
            <a:ext cx="11525250" cy="498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/>
              <a:t>Изучить </a:t>
            </a:r>
            <a:r>
              <a:rPr lang="ru-RU" sz="2800" dirty="0"/>
              <a:t>и актуализировать информацию о применении окопов, тоннелей, </a:t>
            </a:r>
            <a:r>
              <a:rPr lang="ru-RU" sz="2800" dirty="0" smtClean="0"/>
              <a:t>«лисьих </a:t>
            </a:r>
            <a:r>
              <a:rPr lang="ru-RU" sz="2800" dirty="0"/>
              <a:t>нор» в период ведения боевых действий.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Изучить существующую технику для наземных и подземных работ.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Изучить технологию бурения подземных тоннелей.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Изучить механизм </a:t>
            </a:r>
            <a:r>
              <a:rPr lang="ru-RU" sz="2800" dirty="0" err="1"/>
              <a:t>шнекохода</a:t>
            </a:r>
            <a:r>
              <a:rPr lang="ru-RU" sz="2800" dirty="0"/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Проанализировать преимущества </a:t>
            </a:r>
            <a:r>
              <a:rPr lang="ru-RU" sz="2800" dirty="0" err="1"/>
              <a:t>робототизированных</a:t>
            </a:r>
            <a:r>
              <a:rPr lang="ru-RU" sz="2800" dirty="0"/>
              <a:t> устройств над механизированными в условиях боевых действий</a:t>
            </a:r>
            <a:r>
              <a:rPr lang="ru-RU" sz="28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90314" y="65504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384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3349"/>
            <a:ext cx="12192000" cy="12043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Arial Black" panose="020B0A04020102020204" pitchFamily="34" charset="0"/>
              </a:rPr>
              <a:t>Задачи и методы исследования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23850" y="1337733"/>
            <a:ext cx="11506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Задачи:</a:t>
            </a:r>
            <a:endParaRPr lang="ru-RU" sz="2800" dirty="0" smtClean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/>
              <a:t>Определить </a:t>
            </a:r>
            <a:r>
              <a:rPr lang="ru-RU" sz="2800" dirty="0"/>
              <a:t>функционал изобретения и ход работы.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Подобрать необходимые комплектующие.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Выполнить сборку прототипа изобретения.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Провести эксперимент.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Определить шаг развития изобретения</a:t>
            </a:r>
            <a:r>
              <a:rPr lang="ru-RU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Методы </a:t>
            </a:r>
            <a:r>
              <a:rPr lang="ru-RU" sz="2800" b="1" dirty="0"/>
              <a:t>исследования: </a:t>
            </a:r>
            <a:r>
              <a:rPr lang="ru-RU" sz="2800" dirty="0"/>
              <a:t>наблюдение, анализ, сравнение, обобщение, моделирование, проектирование, конструирование, эксперимент.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30050" y="65083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7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79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powerpointbase.com-795</Template>
  <TotalTime>1144</TotalTime>
  <Words>287</Words>
  <Application>Microsoft Office PowerPoint</Application>
  <PresentationFormat>Широкоэкранный</PresentationFormat>
  <Paragraphs>58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powerpointbase.com-795</vt:lpstr>
      <vt:lpstr>Лисья нора</vt:lpstr>
      <vt:lpstr>Применение лисьих нор</vt:lpstr>
      <vt:lpstr>Презентация PowerPoint</vt:lpstr>
      <vt:lpstr>Презентация PowerPoint</vt:lpstr>
      <vt:lpstr>Проблема</vt:lpstr>
      <vt:lpstr>Гипотеза</vt:lpstr>
      <vt:lpstr>Цель</vt:lpstr>
      <vt:lpstr>Этапы исследования</vt:lpstr>
      <vt:lpstr>Задачи и методы исследования</vt:lpstr>
      <vt:lpstr>Презентация PowerPoint</vt:lpstr>
      <vt:lpstr>Похожие устройства и аналоги</vt:lpstr>
      <vt:lpstr>Прокладка подземных тоннелей</vt:lpstr>
      <vt:lpstr>«Проходческий щит»</vt:lpstr>
      <vt:lpstr>«винт Архимеда» и шнекоход</vt:lpstr>
      <vt:lpstr>Сборка первичного каркаса,  3D-печать шнеков и их установка</vt:lpstr>
      <vt:lpstr>3D-печать «проходческого щита» и дальнейшая сборка прототипа</vt:lpstr>
      <vt:lpstr>Добавление «винта Архимеда» для сбора грунта в тележку</vt:lpstr>
      <vt:lpstr>Робототизированный комплекс «Братец Лис» для создания системы подземных коридоров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Молодежная научно-техническая конференция  «Юный робототехник»   «Человек и его помощник робот»  Автор: Наумик Никита Андреевич Руководитель: педагог дополнительного образования  Тарабукин Геннадий Николаевич</dc:title>
  <dc:creator>геннадий Николаевич</dc:creator>
  <cp:lastModifiedBy>lng 2</cp:lastModifiedBy>
  <cp:revision>105</cp:revision>
  <dcterms:created xsi:type="dcterms:W3CDTF">2022-11-05T12:58:33Z</dcterms:created>
  <dcterms:modified xsi:type="dcterms:W3CDTF">2024-03-11T15:21:27Z</dcterms:modified>
</cp:coreProperties>
</file>