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7" r:id="rId2"/>
    <p:sldId id="288" r:id="rId3"/>
    <p:sldId id="294" r:id="rId4"/>
    <p:sldId id="289" r:id="rId5"/>
    <p:sldId id="290" r:id="rId6"/>
    <p:sldId id="310" r:id="rId7"/>
    <p:sldId id="281" r:id="rId8"/>
    <p:sldId id="285" r:id="rId9"/>
    <p:sldId id="291" r:id="rId10"/>
    <p:sldId id="282" r:id="rId11"/>
    <p:sldId id="283" r:id="rId12"/>
    <p:sldId id="311" r:id="rId13"/>
    <p:sldId id="312" r:id="rId14"/>
    <p:sldId id="292" r:id="rId15"/>
    <p:sldId id="293" r:id="rId16"/>
    <p:sldId id="295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EBEB2"/>
    <a:srgbClr val="1D787D"/>
    <a:srgbClr val="488FFF"/>
    <a:srgbClr val="FEC254"/>
    <a:srgbClr val="60C640"/>
    <a:srgbClr val="989898"/>
    <a:srgbClr val="B20005"/>
    <a:srgbClr val="C926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3728" autoAdjust="0"/>
  </p:normalViewPr>
  <p:slideViewPr>
    <p:cSldViewPr>
      <p:cViewPr varScale="1">
        <p:scale>
          <a:sx n="145" d="100"/>
          <a:sy n="145" d="100"/>
        </p:scale>
        <p:origin x="-65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E5068-3BC9-446E-91BC-6AE064861DEA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233B2-6335-4293-8671-B597919E1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868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ABD2-2C57-4164-9D35-35C60E7915BC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2C13-9DD8-40BC-BA66-D02BBA50A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564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ABD2-2C57-4164-9D35-35C60E7915BC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2C13-9DD8-40BC-BA66-D02BBA50A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12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ABD2-2C57-4164-9D35-35C60E7915BC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2C13-9DD8-40BC-BA66-D02BBA50A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5336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4029912"/>
            <a:ext cx="5688632" cy="988535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ABD2-2C57-4164-9D35-35C60E7915BC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2C13-9DD8-40BC-BA66-D02BBA50A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967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ABD2-2C57-4164-9D35-35C60E7915BC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2C13-9DD8-40BC-BA66-D02BBA50A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431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ABD2-2C57-4164-9D35-35C60E7915BC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2C13-9DD8-40BC-BA66-D02BBA50A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5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ABD2-2C57-4164-9D35-35C60E7915BC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2C13-9DD8-40BC-BA66-D02BBA50A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908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ABD2-2C57-4164-9D35-35C60E7915BC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2C13-9DD8-40BC-BA66-D02BBA50A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359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ABD2-2C57-4164-9D35-35C60E7915BC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2C13-9DD8-40BC-BA66-D02BBA50A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860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ABD2-2C57-4164-9D35-35C60E7915BC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2C13-9DD8-40BC-BA66-D02BBA50A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781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ABD2-2C57-4164-9D35-35C60E7915BC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2C13-9DD8-40BC-BA66-D02BBA50A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018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8ABD2-2C57-4164-9D35-35C60E7915BC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2C13-9DD8-40BC-BA66-D02BBA50A9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477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4sHrLBbnr8" TargetMode="External"/><Relationship Id="rId2" Type="http://schemas.openxmlformats.org/officeDocument/2006/relationships/hyperlink" Target="https://disk.yandex.ru/i/NHsNZefhQh8Np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110237" y="825346"/>
            <a:ext cx="4656832" cy="3906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915566"/>
            <a:ext cx="4968552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3600" dirty="0" smtClean="0">
                <a:latin typeface="Roboto Light" pitchFamily="2" charset="0"/>
                <a:ea typeface="Roboto Light" pitchFamily="2" charset="0"/>
              </a:rPr>
              <a:t>Название </a:t>
            </a:r>
            <a:r>
              <a:rPr lang="ru-RU" sz="3600" dirty="0" smtClean="0">
                <a:latin typeface="Roboto Light" pitchFamily="2" charset="0"/>
                <a:ea typeface="Roboto Light" pitchFamily="2" charset="0"/>
              </a:rPr>
              <a:t>проекта</a:t>
            </a:r>
          </a:p>
          <a:p>
            <a:pPr>
              <a:lnSpc>
                <a:spcPts val="2800"/>
              </a:lnSpc>
            </a:pPr>
            <a:endParaRPr lang="ru-RU" sz="3600" dirty="0" smtClean="0">
              <a:latin typeface="Roboto Light" pitchFamily="2" charset="0"/>
              <a:ea typeface="Roboto Light" pitchFamily="2" charset="0"/>
            </a:endParaRPr>
          </a:p>
          <a:p>
            <a:pPr>
              <a:lnSpc>
                <a:spcPts val="2800"/>
              </a:lnSpc>
            </a:pPr>
            <a:r>
              <a:rPr lang="ru-RU" sz="3600" dirty="0" smtClean="0">
                <a:latin typeface="Roboto Light" pitchFamily="2" charset="0"/>
                <a:ea typeface="Roboto Light" pitchFamily="2" charset="0"/>
              </a:rPr>
              <a:t>« ТЕРМОРОБОТ 1.0»</a:t>
            </a:r>
            <a:endParaRPr lang="ru-RU" sz="3600" dirty="0">
              <a:latin typeface="Roboto Light" pitchFamily="2" charset="0"/>
              <a:ea typeface="Roboto Light" pitchFamily="2" charset="0"/>
            </a:endParaRPr>
          </a:p>
        </p:txBody>
      </p:sp>
      <p:pic>
        <p:nvPicPr>
          <p:cNvPr id="13" name="Рисунок 12" descr="Создавай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6866" y="825346"/>
            <a:ext cx="4656832" cy="39066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2571750"/>
            <a:ext cx="4536504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 smtClean="0">
                <a:latin typeface="Roboto Condensed Light" pitchFamily="2" charset="0"/>
                <a:ea typeface="Roboto Condensed Light" pitchFamily="2" charset="0"/>
              </a:rPr>
              <a:t>Авторы проекта:  </a:t>
            </a:r>
            <a:r>
              <a:rPr lang="ru-RU" b="1" dirty="0" smtClean="0">
                <a:latin typeface="Roboto Condensed Light" pitchFamily="2" charset="0"/>
                <a:ea typeface="Roboto Condensed Light" pitchFamily="2" charset="0"/>
              </a:rPr>
              <a:t>Олег </a:t>
            </a:r>
            <a:r>
              <a:rPr lang="ru-RU" b="1" dirty="0" err="1" smtClean="0">
                <a:latin typeface="Roboto Condensed Light" pitchFamily="2" charset="0"/>
                <a:ea typeface="Roboto Condensed Light" pitchFamily="2" charset="0"/>
              </a:rPr>
              <a:t>Суянов</a:t>
            </a:r>
            <a:endParaRPr lang="ru-RU" b="1" dirty="0" smtClean="0">
              <a:latin typeface="Roboto Condensed Light" pitchFamily="2" charset="0"/>
              <a:ea typeface="Roboto Condensed Light" pitchFamily="2" charset="0"/>
            </a:endParaRPr>
          </a:p>
          <a:p>
            <a:r>
              <a:rPr lang="ru-RU" b="1" dirty="0" smtClean="0">
                <a:latin typeface="Roboto Condensed Light" pitchFamily="2" charset="0"/>
                <a:ea typeface="Roboto Condensed Light" pitchFamily="2" charset="0"/>
              </a:rPr>
              <a:t>                            Серафим Шаповалов</a:t>
            </a:r>
          </a:p>
          <a:p>
            <a:r>
              <a:rPr lang="ru-RU" b="1" dirty="0" smtClean="0">
                <a:latin typeface="Roboto Condensed Light" pitchFamily="2" charset="0"/>
                <a:ea typeface="Roboto Condensed Light" pitchFamily="2" charset="0"/>
              </a:rPr>
              <a:t>ДТ </a:t>
            </a:r>
            <a:r>
              <a:rPr lang="ru-RU" b="1" dirty="0" smtClean="0">
                <a:latin typeface="Roboto Condensed Light" pitchFamily="2" charset="0"/>
                <a:ea typeface="Roboto Condensed Light" pitchFamily="2" charset="0"/>
              </a:rPr>
              <a:t>«</a:t>
            </a:r>
            <a:r>
              <a:rPr lang="ru-RU" b="1" dirty="0" err="1" smtClean="0">
                <a:latin typeface="Roboto Condensed Light" pitchFamily="2" charset="0"/>
                <a:ea typeface="Roboto Condensed Light" pitchFamily="2" charset="0"/>
              </a:rPr>
              <a:t>Кванториум</a:t>
            </a:r>
            <a:r>
              <a:rPr lang="ru-RU" b="1" dirty="0" smtClean="0">
                <a:latin typeface="Roboto Condensed Light" pitchFamily="2" charset="0"/>
                <a:ea typeface="Roboto Condensed Light" pitchFamily="2" charset="0"/>
              </a:rPr>
              <a:t>» </a:t>
            </a:r>
            <a:endParaRPr lang="ru-RU" b="1" dirty="0" smtClean="0">
              <a:latin typeface="Roboto Condensed Light" pitchFamily="2" charset="0"/>
              <a:ea typeface="Roboto Condensed Light" pitchFamily="2" charset="0"/>
            </a:endParaRPr>
          </a:p>
          <a:p>
            <a:r>
              <a:rPr lang="ru-RU" b="1" dirty="0" smtClean="0">
                <a:latin typeface="Roboto Condensed Light" pitchFamily="2" charset="0"/>
                <a:ea typeface="Roboto Condensed Light" pitchFamily="2" charset="0"/>
              </a:rPr>
              <a:t> </a:t>
            </a:r>
            <a:r>
              <a:rPr lang="ru-RU" b="1" dirty="0" smtClean="0">
                <a:latin typeface="Roboto Condensed Light" pitchFamily="2" charset="0"/>
                <a:ea typeface="Roboto Condensed Light" pitchFamily="2" charset="0"/>
              </a:rPr>
              <a:t>г.Элиста, Республика Калмыкия</a:t>
            </a:r>
          </a:p>
          <a:p>
            <a:endParaRPr lang="ru-RU" b="1" dirty="0" smtClean="0">
              <a:latin typeface="Roboto Condensed Light" pitchFamily="2" charset="0"/>
              <a:ea typeface="Roboto Condensed Light" pitchFamily="2" charset="0"/>
            </a:endParaRPr>
          </a:p>
          <a:p>
            <a:r>
              <a:rPr lang="ru-RU" dirty="0" smtClean="0">
                <a:latin typeface="Roboto Condensed Light" pitchFamily="2" charset="0"/>
                <a:ea typeface="Roboto Condensed Light" pitchFamily="2" charset="0"/>
              </a:rPr>
              <a:t>Наставник: </a:t>
            </a:r>
            <a:r>
              <a:rPr lang="ru-RU" b="1" dirty="0" smtClean="0">
                <a:latin typeface="Roboto Condensed Light" pitchFamily="2" charset="0"/>
                <a:ea typeface="Roboto Condensed Light" pitchFamily="2" charset="0"/>
              </a:rPr>
              <a:t>Элеонора Самохина</a:t>
            </a:r>
            <a:endParaRPr lang="ru-RU" b="1" dirty="0">
              <a:latin typeface="Roboto Condensed Light" pitchFamily="2" charset="0"/>
              <a:ea typeface="Roboto Condensed Light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5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11510"/>
            <a:ext cx="3024336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latin typeface="Roboto" pitchFamily="2" charset="0"/>
                <a:ea typeface="Roboto" pitchFamily="2" charset="0"/>
              </a:rPr>
              <a:t>Этапы работы</a:t>
            </a:r>
            <a:endParaRPr lang="ru-RU" sz="28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11560" y="771550"/>
            <a:ext cx="2448272" cy="72008"/>
          </a:xfrm>
          <a:prstGeom prst="rect">
            <a:avLst/>
          </a:prstGeom>
          <a:solidFill>
            <a:srgbClr val="5EB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467545" y="3075807"/>
            <a:ext cx="1872207" cy="11565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b="1" dirty="0" smtClean="0"/>
              <a:t>Проект реализован на базе детского технопарка «</a:t>
            </a:r>
            <a:r>
              <a:rPr lang="ru-RU" b="1" dirty="0" err="1" smtClean="0"/>
              <a:t>Кванториум</a:t>
            </a:r>
            <a:r>
              <a:rPr lang="ru-RU" b="1" dirty="0" smtClean="0"/>
              <a:t>»</a:t>
            </a:r>
          </a:p>
        </p:txBody>
      </p:sp>
      <p:pic>
        <p:nvPicPr>
          <p:cNvPr id="2050" name="Picture 2" descr="D:\КВАНТОРИУМ\Проекты\2022-2023\Терморобот фотоматериал\IMG20221114093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335187"/>
            <a:ext cx="1728192" cy="2304256"/>
          </a:xfrm>
          <a:prstGeom prst="rect">
            <a:avLst/>
          </a:prstGeom>
          <a:noFill/>
        </p:spPr>
      </p:pic>
      <p:pic>
        <p:nvPicPr>
          <p:cNvPr id="2051" name="Picture 3" descr="D:\КВАНТОРИУМ\Проекты\2022-2023\Терморобот фотоматериал\IMG20221118100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370" y="195486"/>
            <a:ext cx="1793846" cy="2391795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2455" y="2283718"/>
            <a:ext cx="1754001" cy="23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D:\КВАНТОРИУМ\Проекты\2022-2023\Терморобот фотоматериал\IMG20221125103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915566"/>
            <a:ext cx="1920214" cy="1440160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179512" y="2412926"/>
            <a:ext cx="2304256" cy="232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 smtClean="0"/>
              <a:t>Поиск информации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2699792" y="1980878"/>
            <a:ext cx="1728192" cy="232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 smtClean="0"/>
              <a:t>конструирование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7020272" y="1923678"/>
            <a:ext cx="1656184" cy="232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 smtClean="0"/>
              <a:t>тестирование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4932040" y="2715766"/>
            <a:ext cx="1512168" cy="2340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 smtClean="0"/>
              <a:t>отладка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804248" y="322659"/>
            <a:ext cx="2195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Тестирование модели робота провели в холле «Центра развития одаренных детей», где размещается «</a:t>
            </a:r>
            <a:r>
              <a:rPr lang="ru-RU" sz="1200" dirty="0" err="1" smtClean="0"/>
              <a:t>Кванториум</a:t>
            </a:r>
            <a:r>
              <a:rPr lang="ru-RU" sz="1200" dirty="0" smtClean="0"/>
              <a:t>», когда учащиеся квантов и сотрудники шли на занятия. </a:t>
            </a:r>
          </a:p>
        </p:txBody>
      </p:sp>
    </p:spTree>
    <p:extLst>
      <p:ext uri="{BB962C8B-B14F-4D97-AF65-F5344CB8AC3E}">
        <p14:creationId xmlns="" xmlns:p14="http://schemas.microsoft.com/office/powerpoint/2010/main" val="33052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11510"/>
            <a:ext cx="2592288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latin typeface="Roboto" pitchFamily="2" charset="0"/>
                <a:ea typeface="Roboto" pitchFamily="2" charset="0"/>
              </a:rPr>
              <a:t>Результаты</a:t>
            </a:r>
            <a:endParaRPr lang="ru-RU" sz="28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11560" y="771550"/>
            <a:ext cx="1584176" cy="72008"/>
          </a:xfrm>
          <a:prstGeom prst="rect">
            <a:avLst/>
          </a:prstGeom>
          <a:solidFill>
            <a:srgbClr val="5EB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491880" y="267494"/>
            <a:ext cx="5040556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dirty="0" smtClean="0"/>
              <a:t>      Данная модель робота имеет компактные размеры, высота 30 см, ширина и длина 20 см. Робот работает автономно, зарядки аккумулятора хватает на рабочий день сотрудника. </a:t>
            </a:r>
          </a:p>
          <a:p>
            <a:pPr algn="just"/>
            <a:r>
              <a:rPr lang="ru-RU" dirty="0" smtClean="0"/>
              <a:t>       Такой вид робота обоснован тем, что человеку комфортнее общаться с техникой, близкой по внешним признакам к человеческим. Поэтому существуют разновидности роботов-медсестер, роботов-компаньонов.</a:t>
            </a:r>
          </a:p>
          <a:p>
            <a:pPr algn="just"/>
            <a:endParaRPr lang="ru-RU" dirty="0" smtClean="0"/>
          </a:p>
          <a:p>
            <a:pPr algn="just">
              <a:lnSpc>
                <a:spcPts val="1800"/>
              </a:lnSpc>
            </a:pPr>
            <a:endParaRPr lang="ru-RU" dirty="0" smtClean="0"/>
          </a:p>
        </p:txBody>
      </p:sp>
      <p:pic>
        <p:nvPicPr>
          <p:cNvPr id="3074" name="Picture 2" descr="D:\КВАНТОРИУМ\Проекты\2022-2023\Терморобот фотоматериал\роб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43558"/>
            <a:ext cx="3024336" cy="4032448"/>
          </a:xfrm>
          <a:prstGeom prst="rect">
            <a:avLst/>
          </a:prstGeom>
          <a:noFill/>
        </p:spPr>
      </p:pic>
      <p:pic>
        <p:nvPicPr>
          <p:cNvPr id="28" name="Рисунок 27" descr="Применение робототехники в медицине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31790"/>
            <a:ext cx="2376264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Применение робототехники в медицине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31790"/>
            <a:ext cx="2461112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1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11510"/>
            <a:ext cx="2592288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latin typeface="Roboto" pitchFamily="2" charset="0"/>
                <a:ea typeface="Roboto" pitchFamily="2" charset="0"/>
              </a:rPr>
              <a:t>Результаты</a:t>
            </a:r>
            <a:endParaRPr lang="ru-RU" sz="28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11560" y="771550"/>
            <a:ext cx="1584176" cy="72008"/>
          </a:xfrm>
          <a:prstGeom prst="rect">
            <a:avLst/>
          </a:prstGeom>
          <a:solidFill>
            <a:srgbClr val="5EB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491880" y="1275606"/>
            <a:ext cx="5040556" cy="2723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buNone/>
            </a:pPr>
            <a:r>
              <a:rPr lang="ru-RU" dirty="0" smtClean="0"/>
              <a:t>На работу не нужно пускать тех работников, у которых в процессе термометрии установлена температура тела выше нормы — выше 37 градусов. </a:t>
            </a:r>
          </a:p>
          <a:p>
            <a:pPr algn="just">
              <a:buNone/>
            </a:pPr>
            <a:r>
              <a:rPr lang="ru-RU" dirty="0" smtClean="0"/>
              <a:t>Для интерфейса нами были записаны звуковые файлы – комментарии. После окончания времени замера температуры выдается соответствующее звуковое сообщение и показатели датчика температуры выводятся на дисплей робота.</a:t>
            </a:r>
          </a:p>
          <a:p>
            <a:pPr algn="just">
              <a:lnSpc>
                <a:spcPts val="1800"/>
              </a:lnSpc>
            </a:pPr>
            <a:endParaRPr lang="ru-RU" dirty="0" smtClean="0"/>
          </a:p>
        </p:txBody>
      </p:sp>
      <p:pic>
        <p:nvPicPr>
          <p:cNvPr id="4098" name="Picture 2" descr="D:\КВАНТОРИУМ\Проекты\2022-2023\Терморобот\Терморобот фотоматериал\IMG20221121092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15566"/>
            <a:ext cx="2807343" cy="3743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95486"/>
            <a:ext cx="2592288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latin typeface="Roboto" pitchFamily="2" charset="0"/>
                <a:ea typeface="Roboto" pitchFamily="2" charset="0"/>
              </a:rPr>
              <a:t>Результаты</a:t>
            </a:r>
            <a:endParaRPr lang="ru-RU" sz="28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11560" y="555526"/>
            <a:ext cx="1584176" cy="72008"/>
          </a:xfrm>
          <a:prstGeom prst="rect">
            <a:avLst/>
          </a:prstGeom>
          <a:solidFill>
            <a:srgbClr val="5EB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55526"/>
            <a:ext cx="8784976" cy="458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1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11510"/>
            <a:ext cx="2592288" cy="3770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latin typeface="Roboto" pitchFamily="2" charset="0"/>
                <a:ea typeface="Roboto" pitchFamily="2" charset="0"/>
              </a:rPr>
              <a:t>Итоги</a:t>
            </a:r>
            <a:endParaRPr lang="ru-RU" sz="28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11560" y="771550"/>
            <a:ext cx="1044116" cy="72008"/>
          </a:xfrm>
          <a:prstGeom prst="rect">
            <a:avLst/>
          </a:prstGeom>
          <a:solidFill>
            <a:srgbClr val="5EBEB2"/>
          </a:solidFill>
          <a:ln>
            <a:solidFill>
              <a:srgbClr val="5EB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11560" y="1131590"/>
            <a:ext cx="7992888" cy="216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dirty="0" smtClean="0"/>
              <a:t>Есть в модели нюансы, которые нужно учитывать:</a:t>
            </a:r>
          </a:p>
          <a:p>
            <a:pPr lvl="0" algn="just"/>
            <a:r>
              <a:rPr lang="ru-RU" dirty="0" smtClean="0"/>
              <a:t>                     * Погрешность работы датчика температуры</a:t>
            </a:r>
          </a:p>
          <a:p>
            <a:pPr lvl="0" algn="just"/>
            <a:r>
              <a:rPr lang="ru-RU" dirty="0" smtClean="0"/>
              <a:t>                     * Скорость работы датчика температуры</a:t>
            </a:r>
          </a:p>
          <a:p>
            <a:pPr lvl="0" algn="just"/>
            <a:endParaRPr lang="ru-RU" dirty="0" smtClean="0"/>
          </a:p>
          <a:p>
            <a:pPr algn="just"/>
            <a:r>
              <a:rPr lang="ru-RU" dirty="0" smtClean="0"/>
              <a:t>В этом данная модель проигрывает человеку с термометром, так как для снятия показания нужно время больше, чем при использовании термометра, что неудобно при потоке людей. </a:t>
            </a:r>
          </a:p>
          <a:p>
            <a:pPr algn="just">
              <a:lnSpc>
                <a:spcPts val="1800"/>
              </a:lnSpc>
            </a:pPr>
            <a:endParaRPr lang="ru-RU" sz="1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87624" y="3435846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Видео представления и тестирования модели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disk.yandex.ru/i/NHsNZefhQh8Npw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а также </a:t>
            </a:r>
            <a:r>
              <a:rPr lang="ru-RU" dirty="0" smtClean="0"/>
              <a:t> </a:t>
            </a:r>
            <a:r>
              <a:rPr lang="ru-RU" dirty="0" err="1" smtClean="0"/>
              <a:t>видеозащита</a:t>
            </a:r>
            <a:r>
              <a:rPr lang="ru-RU" dirty="0" smtClean="0"/>
              <a:t> на </a:t>
            </a:r>
            <a:r>
              <a:rPr lang="ru-RU" dirty="0" err="1" smtClean="0"/>
              <a:t>ютюбе</a:t>
            </a:r>
            <a:endParaRPr lang="ru-RU" dirty="0" smtClean="0"/>
          </a:p>
          <a:p>
            <a:pPr algn="ctr"/>
            <a:r>
              <a:rPr lang="ru-RU" u="sng" dirty="0" smtClean="0">
                <a:hlinkClick r:id="rId3"/>
              </a:rPr>
              <a:t>https://youtu.be/M4sHrLBbnr8</a:t>
            </a:r>
            <a:r>
              <a:rPr lang="ru-RU" dirty="0" smtClean="0"/>
              <a:t>  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10116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11510"/>
            <a:ext cx="2592288" cy="3770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latin typeface="Roboto" pitchFamily="2" charset="0"/>
                <a:ea typeface="Roboto" pitchFamily="2" charset="0"/>
              </a:rPr>
              <a:t>Перспективы</a:t>
            </a:r>
            <a:endParaRPr lang="ru-RU" sz="28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11558" y="771550"/>
            <a:ext cx="2851517" cy="72008"/>
          </a:xfrm>
          <a:prstGeom prst="rect">
            <a:avLst/>
          </a:prstGeom>
          <a:solidFill>
            <a:srgbClr val="5EBEB2"/>
          </a:solidFill>
          <a:ln>
            <a:solidFill>
              <a:srgbClr val="5EB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11560" y="1000348"/>
            <a:ext cx="813690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dirty="0" smtClean="0"/>
              <a:t>Для развития модели можно использовать инфракрасный датчик, чтобы робот не вращался постоянно в поисках объекта, а активировался только в момент обнаружения движения в помещении, так как бывают большие временные паузы, когда все находятся на занятиях.</a:t>
            </a:r>
          </a:p>
        </p:txBody>
      </p:sp>
    </p:spTree>
    <p:extLst>
      <p:ext uri="{BB962C8B-B14F-4D97-AF65-F5344CB8AC3E}">
        <p14:creationId xmlns="" xmlns:p14="http://schemas.microsoft.com/office/powerpoint/2010/main" val="40423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048"/>
            <a:ext cx="9144000" cy="516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4154965"/>
            <a:ext cx="6984776" cy="988535"/>
          </a:xfrm>
        </p:spPr>
        <p:txBody>
          <a:bodyPr>
            <a:normAutofit/>
          </a:bodyPr>
          <a:lstStyle/>
          <a:p>
            <a:r>
              <a:rPr lang="ru-RU" dirty="0" smtClean="0"/>
              <a:t>Проект </a:t>
            </a:r>
            <a:r>
              <a:rPr lang="ru-RU" dirty="0"/>
              <a:t>«Терморобот </a:t>
            </a:r>
            <a:r>
              <a:rPr lang="ru-RU" dirty="0" smtClean="0"/>
              <a:t>1.0»</a:t>
            </a:r>
            <a:endParaRPr lang="ru-RU" b="1" dirty="0"/>
          </a:p>
        </p:txBody>
      </p:sp>
      <p:pic>
        <p:nvPicPr>
          <p:cNvPr id="1027" name="Picture 3" descr="D:\Eleanor\Рабочий стол\Терморобот\роб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87474"/>
            <a:ext cx="3744416" cy="44824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7584" y="176166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Давайте измерим вашу температуру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11510"/>
            <a:ext cx="2592288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latin typeface="Roboto" pitchFamily="2" charset="0"/>
                <a:ea typeface="Roboto" pitchFamily="2" charset="0"/>
              </a:rPr>
              <a:t>Проблема</a:t>
            </a:r>
            <a:endParaRPr lang="ru-RU" sz="28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11560" y="771550"/>
            <a:ext cx="1836204" cy="72008"/>
          </a:xfrm>
          <a:prstGeom prst="rect">
            <a:avLst/>
          </a:prstGeom>
          <a:solidFill>
            <a:srgbClr val="5EB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5536" y="1347614"/>
            <a:ext cx="4752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Идея   создания данного  робота связана со сложившийся в мире ситуацией.  Эпидемия </a:t>
            </a:r>
            <a:r>
              <a:rPr lang="ru-RU" dirty="0" err="1" smtClean="0"/>
              <a:t>короновирусной</a:t>
            </a:r>
            <a:r>
              <a:rPr lang="ru-RU" dirty="0" smtClean="0"/>
              <a:t> инфекции повлияла на возможность людей заниматься своей профессиональной деятельностью в обычном режиме.  И хотя период карантина сейчас отменен, но </a:t>
            </a:r>
            <a:r>
              <a:rPr lang="ru-RU" dirty="0" err="1" smtClean="0"/>
              <a:t>Роспотребнадзор</a:t>
            </a:r>
            <a:r>
              <a:rPr lang="ru-RU" dirty="0" smtClean="0"/>
              <a:t> рекомендует работодателям продолжать следить за состоянием здоровья своих сотрудников. </a:t>
            </a:r>
            <a:endParaRPr lang="ru-RU" dirty="0"/>
          </a:p>
        </p:txBody>
      </p:sp>
      <p:pic>
        <p:nvPicPr>
          <p:cNvPr id="32770" name="Picture 2" descr="https://static.vecteezy.com/ti/vettori-gratis/p2/1892210-covid-19-coronavirus-termometro-a-infrarossi-per-misurazione-temperatura-corporea-donna-controllo-temperatura-gratuito-vettori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00" y="1419622"/>
            <a:ext cx="3840818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97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12477"/>
            <a:ext cx="2592288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latin typeface="Roboto" pitchFamily="2" charset="0"/>
                <a:ea typeface="Roboto" pitchFamily="2" charset="0"/>
              </a:rPr>
              <a:t>Проблема</a:t>
            </a:r>
            <a:endParaRPr lang="ru-RU" sz="28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11560" y="843558"/>
            <a:ext cx="1836204" cy="72008"/>
          </a:xfrm>
          <a:prstGeom prst="rect">
            <a:avLst/>
          </a:prstGeom>
          <a:solidFill>
            <a:srgbClr val="5EB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5536" y="1119971"/>
            <a:ext cx="5112568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dirty="0" smtClean="0"/>
              <a:t>      Одной из мер безопасности является регулярное измерение температуры тела сотрудников при входе в организацию.  В этом случае одному из сотрудников поручается проведение бесконтактной термометрии.</a:t>
            </a:r>
          </a:p>
          <a:p>
            <a:pPr algn="just"/>
            <a:r>
              <a:rPr lang="ru-RU" dirty="0" smtClean="0"/>
              <a:t>        «Утренний фильтр» с бесконтактной термометрией, направленный на недопущение возникновения заносов новой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 на территорию образовательного учреждения, проводится  и в нашем учреждении дополнительного образования ДТ «</a:t>
            </a:r>
            <a:r>
              <a:rPr lang="ru-RU" dirty="0" err="1" smtClean="0"/>
              <a:t>Кванториум</a:t>
            </a:r>
            <a:r>
              <a:rPr lang="ru-RU" dirty="0" smtClean="0"/>
              <a:t>» .</a:t>
            </a:r>
          </a:p>
          <a:p>
            <a:pPr algn="just"/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21506" name="Picture 2" descr="https://static.vecteezy.com/system/resources/previews/001/892/107/non_2x/covid-19-coronavirus-hand-holding-infrared-thermometer-to-measure-body-temperature-man-check-with-high-temperature-free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563638"/>
            <a:ext cx="3361746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97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habrastorage.org/r/w1560/getpro/habr/upload_files/919/585/9b5/9195859b5198d83ac5e8adbdd81cfc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563638"/>
            <a:ext cx="2161506" cy="1296904"/>
          </a:xfrm>
          <a:prstGeom prst="rect">
            <a:avLst/>
          </a:prstGeom>
          <a:noFill/>
        </p:spPr>
      </p:pic>
      <p:pic>
        <p:nvPicPr>
          <p:cNvPr id="31746" name="Picture 2" descr="https://habrastorage.org/r/w1560/getpro/habr/upload_files/17e/563/2b6/17e5632b6039ff892b05dd207672fd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55526"/>
            <a:ext cx="2400266" cy="14401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23478"/>
            <a:ext cx="2592288" cy="3770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latin typeface="Roboto" pitchFamily="2" charset="0"/>
                <a:ea typeface="Roboto" pitchFamily="2" charset="0"/>
              </a:rPr>
              <a:t>Проблема</a:t>
            </a:r>
            <a:endParaRPr lang="ru-RU" sz="28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11560" y="483518"/>
            <a:ext cx="1584176" cy="72008"/>
          </a:xfrm>
          <a:prstGeom prst="rect">
            <a:avLst/>
          </a:prstGeom>
          <a:solidFill>
            <a:srgbClr val="5EB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EBEB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627534"/>
            <a:ext cx="4608512" cy="4662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dirty="0" smtClean="0"/>
              <a:t>     Изучая проблему, мы ознакомились с существующими аналогами как промышленными, так и созданными другими ребятами.</a:t>
            </a:r>
          </a:p>
          <a:p>
            <a:pPr algn="just"/>
            <a:r>
              <a:rPr lang="ru-RU" dirty="0" smtClean="0"/>
              <a:t>     Для работы применяются </a:t>
            </a:r>
            <a:r>
              <a:rPr lang="ru-RU" dirty="0" err="1" smtClean="0"/>
              <a:t>тепловизионные</a:t>
            </a:r>
            <a:r>
              <a:rPr lang="ru-RU" dirty="0" smtClean="0"/>
              <a:t> камеры с функцией многоцелевых измерений, стационарные бесконтактные термометры, рамки прохода со встроенным модулем измерения температуры тела.</a:t>
            </a:r>
          </a:p>
          <a:p>
            <a:pPr algn="just"/>
            <a:r>
              <a:rPr lang="ru-RU" dirty="0" smtClean="0"/>
              <a:t>     Многие из них могут работать с большим скоплением людей, но и стоимость таких аппаратов достаточно велика.</a:t>
            </a:r>
          </a:p>
          <a:p>
            <a:pPr algn="just"/>
            <a:r>
              <a:rPr lang="ru-RU" dirty="0" smtClean="0"/>
              <a:t>     Мы, используя возможности «</a:t>
            </a:r>
            <a:r>
              <a:rPr lang="ru-RU" dirty="0" err="1" smtClean="0"/>
              <a:t>Промробоквантума</a:t>
            </a:r>
            <a:r>
              <a:rPr lang="ru-RU" dirty="0" smtClean="0"/>
              <a:t>», решили создать робота для выполнения этой работы.  </a:t>
            </a:r>
          </a:p>
          <a:p>
            <a:pPr algn="just"/>
            <a:endParaRPr lang="ru-RU" dirty="0" smtClean="0"/>
          </a:p>
          <a:p>
            <a:pPr>
              <a:lnSpc>
                <a:spcPts val="1800"/>
              </a:lnSpc>
            </a:pPr>
            <a:endParaRPr lang="ru-RU" sz="16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31750" name="Picture 6" descr="Стационарные бесконтактные термометры ZKTe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787774"/>
            <a:ext cx="3804502" cy="17796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13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59" y="195486"/>
            <a:ext cx="3969525" cy="3770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latin typeface="Roboto" pitchFamily="2" charset="0"/>
                <a:ea typeface="Roboto" pitchFamily="2" charset="0"/>
              </a:rPr>
              <a:t>Ресурсы</a:t>
            </a:r>
            <a:endParaRPr lang="ru-RU" sz="28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11560" y="627534"/>
            <a:ext cx="1692188" cy="72008"/>
          </a:xfrm>
          <a:prstGeom prst="rect">
            <a:avLst/>
          </a:prstGeom>
          <a:solidFill>
            <a:srgbClr val="5EBEB2"/>
          </a:solidFill>
          <a:ln>
            <a:solidFill>
              <a:srgbClr val="5EB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https://lego-rus.ru/wp-content/uploads/2021/05/60491662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15566"/>
            <a:ext cx="1728192" cy="1573982"/>
          </a:xfrm>
          <a:prstGeom prst="rect">
            <a:avLst/>
          </a:prstGeom>
          <a:noFill/>
        </p:spPr>
      </p:pic>
      <p:sp>
        <p:nvSpPr>
          <p:cNvPr id="56" name="Объект 2"/>
          <p:cNvSpPr>
            <a:spLocks noGrp="1"/>
          </p:cNvSpPr>
          <p:nvPr>
            <p:ph idx="1"/>
          </p:nvPr>
        </p:nvSpPr>
        <p:spPr>
          <a:xfrm>
            <a:off x="2843808" y="771550"/>
            <a:ext cx="5842992" cy="382307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Модель собрана на </a:t>
            </a:r>
            <a:r>
              <a:rPr lang="ru-RU" dirty="0" smtClean="0"/>
              <a:t>базе конструктора </a:t>
            </a:r>
            <a:r>
              <a:rPr lang="am-ET" dirty="0"/>
              <a:t>“</a:t>
            </a:r>
            <a:r>
              <a:rPr lang="en-US" dirty="0"/>
              <a:t>Lego Education EV3</a:t>
            </a:r>
            <a:r>
              <a:rPr lang="am-ET" dirty="0"/>
              <a:t>”</a:t>
            </a:r>
            <a:r>
              <a:rPr lang="ru-RU" dirty="0"/>
              <a:t> (45544</a:t>
            </a:r>
            <a:r>
              <a:rPr lang="ru-RU" dirty="0" smtClean="0"/>
              <a:t>). </a:t>
            </a:r>
            <a:r>
              <a:rPr lang="ru-RU" dirty="0"/>
              <a:t>Для движения робота используются два больших мотора, средний мотор приводит в движение «голову» робота. </a:t>
            </a:r>
          </a:p>
          <a:p>
            <a:pPr algn="just"/>
            <a:r>
              <a:rPr lang="ru-RU" dirty="0"/>
              <a:t>Датчик </a:t>
            </a:r>
            <a:r>
              <a:rPr lang="ru-RU" dirty="0" smtClean="0"/>
              <a:t>температуры (цифровой датчик, фиксирует внешнюю температуру, чаще всего используется для сбора данных при проведении физических экспериментов)</a:t>
            </a:r>
          </a:p>
          <a:p>
            <a:r>
              <a:rPr lang="ru-RU" dirty="0" smtClean="0"/>
              <a:t>Датчик ультразвука (2шт)</a:t>
            </a:r>
          </a:p>
          <a:p>
            <a:pPr lvl="0"/>
            <a:r>
              <a:rPr lang="ru-RU" dirty="0" smtClean="0"/>
              <a:t>Для движения робота используются два больших мотора, средний мотор приводит в движение «голову» робота.</a:t>
            </a:r>
            <a:endParaRPr lang="ru-RU" dirty="0"/>
          </a:p>
          <a:p>
            <a:endParaRPr lang="ru-RU" dirty="0"/>
          </a:p>
        </p:txBody>
      </p:sp>
      <p:pic>
        <p:nvPicPr>
          <p:cNvPr id="28676" name="Picture 4" descr="https://cdn1.ozone.ru/s3/multimedia-z/6121045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9742"/>
            <a:ext cx="1643415" cy="912289"/>
          </a:xfrm>
          <a:prstGeom prst="rect">
            <a:avLst/>
          </a:prstGeom>
          <a:noFill/>
        </p:spPr>
      </p:pic>
      <p:pic>
        <p:nvPicPr>
          <p:cNvPr id="28678" name="Picture 6" descr="https://school-store.ru/upload/iblock/b82/b8251399085303a63b5bf79e5705bcb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89175"/>
            <a:ext cx="2150622" cy="1654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5719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11510"/>
            <a:ext cx="2592288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latin typeface="Roboto" pitchFamily="2" charset="0"/>
                <a:ea typeface="Roboto" pitchFamily="2" charset="0"/>
              </a:rPr>
              <a:t>Идея</a:t>
            </a:r>
            <a:endParaRPr lang="ru-RU" sz="28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11560" y="771550"/>
            <a:ext cx="864096" cy="72008"/>
          </a:xfrm>
          <a:prstGeom prst="rect">
            <a:avLst/>
          </a:prstGeom>
          <a:solidFill>
            <a:srgbClr val="5EB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11560" y="843558"/>
            <a:ext cx="4104456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ru-RU" dirty="0" smtClean="0"/>
              <a:t>    Датчик температуры проводит измерение температуры тела. Цифровой датчик можно использовать для измерения температуры воздуха вокруг робота или для отслеживания изменения температуры воды. Связи с этим при измерение температуры тела человека наблюдаются погрешности. </a:t>
            </a:r>
          </a:p>
          <a:p>
            <a:pPr lvl="0" algn="just"/>
            <a:r>
              <a:rPr lang="ru-RU" dirty="0" smtClean="0"/>
              <a:t>     Мы выполнили сравнительный замер датчиком и термометром, погрешность составила 2°C. Это учли в программе в момент вывода информации на экран блока </a:t>
            </a:r>
            <a:r>
              <a:rPr lang="en-US" dirty="0" smtClean="0"/>
              <a:t>EV</a:t>
            </a:r>
            <a:r>
              <a:rPr lang="ru-RU" dirty="0" smtClean="0"/>
              <a:t>3 и определения граничного показания температуры.</a:t>
            </a:r>
            <a:endParaRPr lang="ru-RU" sz="16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48130" name="Picture 2" descr="D:\КВАНТОРИУМ\Проекты\2022-2023\Терморобот фотоматериал\IMG20221118103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9502"/>
            <a:ext cx="2304256" cy="3072341"/>
          </a:xfrm>
          <a:prstGeom prst="rect">
            <a:avLst/>
          </a:prstGeom>
          <a:noFill/>
        </p:spPr>
      </p:pic>
      <p:pic>
        <p:nvPicPr>
          <p:cNvPr id="48131" name="Picture 3" descr="D:\КВАНТОРИУМ\Проекты\2022-2023\Терморобот фотоматериал\IMG2022112109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643758"/>
            <a:ext cx="2592288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87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11510"/>
            <a:ext cx="2592288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latin typeface="Roboto" pitchFamily="2" charset="0"/>
                <a:ea typeface="Roboto" pitchFamily="2" charset="0"/>
              </a:rPr>
              <a:t>Идея</a:t>
            </a:r>
            <a:endParaRPr lang="ru-RU" sz="28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11560" y="771550"/>
            <a:ext cx="864096" cy="72008"/>
          </a:xfrm>
          <a:prstGeom prst="rect">
            <a:avLst/>
          </a:prstGeom>
          <a:solidFill>
            <a:srgbClr val="5EB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11560" y="1000348"/>
            <a:ext cx="3672408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ru-RU" dirty="0" smtClean="0"/>
              <a:t>Два  ультразвуковых датчика помогают роботу ориентироваться в пространстве. Один датчик настроен для определения человека на расстоянии 80 см.  После этого робот приветствует человека и  начинает движение в его сторону.  Второй датчик контролирует процесс движения, чтобы робот не упал с поверхности.</a:t>
            </a:r>
          </a:p>
        </p:txBody>
      </p:sp>
      <p:pic>
        <p:nvPicPr>
          <p:cNvPr id="30721" name="Picture 1" descr="D:\КВАНТОРИУМ\Проекты\2022-2023\Терморобот фотоматериал\IMG20221118095444.jpg"/>
          <p:cNvPicPr>
            <a:picLocks noChangeAspect="1" noChangeArrowheads="1"/>
          </p:cNvPicPr>
          <p:nvPr/>
        </p:nvPicPr>
        <p:blipFill>
          <a:blip r:embed="rId2" cstate="print"/>
          <a:srcRect t="24324"/>
          <a:stretch>
            <a:fillRect/>
          </a:stretch>
        </p:blipFill>
        <p:spPr bwMode="auto">
          <a:xfrm>
            <a:off x="4824028" y="483518"/>
            <a:ext cx="3996444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87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95486"/>
            <a:ext cx="3969525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latin typeface="Roboto" pitchFamily="2" charset="0"/>
                <a:ea typeface="Roboto" pitchFamily="2" charset="0"/>
              </a:rPr>
              <a:t>План</a:t>
            </a:r>
            <a:endParaRPr lang="ru-RU" sz="28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467544" y="555526"/>
            <a:ext cx="955037" cy="72008"/>
          </a:xfrm>
          <a:prstGeom prst="rect">
            <a:avLst/>
          </a:prstGeom>
          <a:solidFill>
            <a:srgbClr val="5EB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бъект 5"/>
          <p:cNvSpPr>
            <a:spLocks noGrp="1"/>
          </p:cNvSpPr>
          <p:nvPr>
            <p:ph idx="1"/>
          </p:nvPr>
        </p:nvSpPr>
        <p:spPr>
          <a:xfrm>
            <a:off x="4788024" y="411510"/>
            <a:ext cx="4896544" cy="3240360"/>
          </a:xfrm>
        </p:spPr>
        <p:txBody>
          <a:bodyPr>
            <a:normAutofit/>
          </a:bodyPr>
          <a:lstStyle/>
          <a:p>
            <a:r>
              <a:rPr lang="ru-RU" sz="1800" dirty="0"/>
              <a:t>Поиск информации по актуальной </a:t>
            </a:r>
            <a:r>
              <a:rPr lang="ru-RU" sz="1800" dirty="0" smtClean="0"/>
              <a:t>теме  (проблема)</a:t>
            </a:r>
          </a:p>
          <a:p>
            <a:r>
              <a:rPr lang="ru-RU" sz="1800" dirty="0" smtClean="0"/>
              <a:t>Схема робота (конструкция, датчики) </a:t>
            </a:r>
          </a:p>
          <a:p>
            <a:r>
              <a:rPr lang="ru-RU" sz="1800" dirty="0" smtClean="0"/>
              <a:t>Этап сборка модели</a:t>
            </a:r>
          </a:p>
          <a:p>
            <a:r>
              <a:rPr lang="ru-RU" sz="1800" dirty="0" smtClean="0"/>
              <a:t>Программирование</a:t>
            </a:r>
          </a:p>
          <a:p>
            <a:r>
              <a:rPr lang="ru-RU" sz="1800" dirty="0" smtClean="0"/>
              <a:t>Тестирование модели</a:t>
            </a:r>
          </a:p>
          <a:p>
            <a:r>
              <a:rPr lang="ru-RU" sz="1800" dirty="0" smtClean="0"/>
              <a:t>Презентация проекта</a:t>
            </a:r>
            <a:endParaRPr lang="ru-RU" sz="1800" dirty="0"/>
          </a:p>
        </p:txBody>
      </p:sp>
      <p:pic>
        <p:nvPicPr>
          <p:cNvPr id="29697" name="Picture 1" descr="D:\КВАНТОРИУМ\Проекты\2022-2023\Терморобот фотоматериал\IMG20221111094705_01.jpg"/>
          <p:cNvPicPr>
            <a:picLocks noChangeAspect="1" noChangeArrowheads="1"/>
          </p:cNvPicPr>
          <p:nvPr/>
        </p:nvPicPr>
        <p:blipFill>
          <a:blip r:embed="rId2" cstate="print"/>
          <a:srcRect t="27273" b="16667"/>
          <a:stretch>
            <a:fillRect/>
          </a:stretch>
        </p:blipFill>
        <p:spPr bwMode="auto">
          <a:xfrm>
            <a:off x="107018" y="699542"/>
            <a:ext cx="2736792" cy="2727577"/>
          </a:xfrm>
          <a:prstGeom prst="rect">
            <a:avLst/>
          </a:prstGeom>
          <a:noFill/>
        </p:spPr>
      </p:pic>
      <p:pic>
        <p:nvPicPr>
          <p:cNvPr id="29698" name="Picture 2" descr="D:\КВАНТОРИУМ\Проекты\2022-2023\Терморобот фотоматериал\IMG20221111093639.jpg"/>
          <p:cNvPicPr>
            <a:picLocks noChangeAspect="1" noChangeArrowheads="1"/>
          </p:cNvPicPr>
          <p:nvPr/>
        </p:nvPicPr>
        <p:blipFill>
          <a:blip r:embed="rId3" cstate="print"/>
          <a:srcRect b="21277"/>
          <a:stretch>
            <a:fillRect/>
          </a:stretch>
        </p:blipFill>
        <p:spPr bwMode="auto">
          <a:xfrm>
            <a:off x="2987824" y="771550"/>
            <a:ext cx="1656184" cy="1738406"/>
          </a:xfrm>
          <a:prstGeom prst="rect">
            <a:avLst/>
          </a:prstGeom>
          <a:noFill/>
        </p:spPr>
      </p:pic>
      <p:pic>
        <p:nvPicPr>
          <p:cNvPr id="29699" name="Picture 3" descr="D:\КВАНТОРИУМ\Проекты\2022-2023\Терморобот фотоматериал\IMG20221114102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859782"/>
            <a:ext cx="1584176" cy="2112235"/>
          </a:xfrm>
          <a:prstGeom prst="rect">
            <a:avLst/>
          </a:prstGeom>
          <a:noFill/>
        </p:spPr>
      </p:pic>
      <p:pic>
        <p:nvPicPr>
          <p:cNvPr id="29700" name="Picture 4" descr="D:\КВАНТОРИУМ\Проекты\2022-2023\Терморобот фотоматериал\IMG202211210914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651870"/>
            <a:ext cx="1656184" cy="1332148"/>
          </a:xfrm>
          <a:prstGeom prst="rect">
            <a:avLst/>
          </a:prstGeom>
          <a:noFill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219822"/>
            <a:ext cx="2031405" cy="140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 descr="D:\Eleanor\Рабочий стол\0-02-05-f6a1cac71bda2a11ec5a76752a32b3db8a2e36de53ffda51391f6f5479f391e7_220d20fb5e29f17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3003798"/>
            <a:ext cx="1355914" cy="1868489"/>
          </a:xfrm>
          <a:prstGeom prst="rect">
            <a:avLst/>
          </a:prstGeom>
          <a:noFill/>
        </p:spPr>
      </p:pic>
      <p:pic>
        <p:nvPicPr>
          <p:cNvPr id="29703" name="Picture 7" descr="D:\Eleanor\Рабочий стол\0-02-05-3b5af0837b4113b12658ff4322811eb4965e2290d26f53814d0053b7176be59d_99e0c4e6602f3d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3003798"/>
            <a:ext cx="1296144" cy="1869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93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59" y="411510"/>
            <a:ext cx="3969525" cy="3770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latin typeface="Roboto" pitchFamily="2" charset="0"/>
                <a:ea typeface="Roboto" pitchFamily="2" charset="0"/>
              </a:rPr>
              <a:t>Команда</a:t>
            </a:r>
            <a:endParaRPr lang="ru-RU" sz="28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11561" y="771550"/>
            <a:ext cx="1692188" cy="72008"/>
          </a:xfrm>
          <a:prstGeom prst="rect">
            <a:avLst/>
          </a:prstGeom>
          <a:solidFill>
            <a:srgbClr val="5EBEB2"/>
          </a:solidFill>
          <a:ln>
            <a:solidFill>
              <a:srgbClr val="5EBE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36466" y="1123762"/>
            <a:ext cx="5611998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600" dirty="0" smtClean="0">
                <a:latin typeface="Roboto" pitchFamily="2" charset="0"/>
                <a:ea typeface="Roboto" pitchFamily="2" charset="0"/>
              </a:rPr>
              <a:t>     </a:t>
            </a:r>
            <a:r>
              <a:rPr lang="ru-RU" dirty="0" smtClean="0"/>
              <a:t>Мы, </a:t>
            </a:r>
            <a:r>
              <a:rPr lang="ru-RU" dirty="0" err="1" smtClean="0"/>
              <a:t>Суянов</a:t>
            </a:r>
            <a:r>
              <a:rPr lang="ru-RU" dirty="0" smtClean="0"/>
              <a:t> Олег и Шаповалов Серафим, учимся в одной школе, в параллельных классах  и вместе посещаем занятия по робототехнике  в детском технопарке «</a:t>
            </a:r>
            <a:r>
              <a:rPr lang="ru-RU" dirty="0" err="1" smtClean="0"/>
              <a:t>Кванториум</a:t>
            </a:r>
            <a:r>
              <a:rPr lang="ru-RU" dirty="0" smtClean="0"/>
              <a:t>». </a:t>
            </a:r>
          </a:p>
          <a:p>
            <a:pPr algn="just"/>
            <a:r>
              <a:rPr lang="ru-RU" dirty="0" smtClean="0"/>
              <a:t>      Нам одинаково нравится и программировать и конструировать роботов.  Работа над проектом проходила в течении двух месяцев и за это время с нами случались разные ситуации. Поэтому в какой-то момент нам приходилось работать над проектом по одному, чтобы следовать срокам выполнения работы.</a:t>
            </a:r>
          </a:p>
          <a:p>
            <a:pPr algn="just">
              <a:lnSpc>
                <a:spcPts val="1800"/>
              </a:lnSpc>
            </a:pPr>
            <a:r>
              <a:rPr lang="ru-RU" dirty="0" smtClean="0"/>
              <a:t>       Сейчас мы посещаем ещё занятия по машинному обучению, чтобы в дальнейшем  усовершенствовать робота.</a:t>
            </a:r>
          </a:p>
          <a:p>
            <a:pPr>
              <a:lnSpc>
                <a:spcPts val="1800"/>
              </a:lnSpc>
            </a:pPr>
            <a:r>
              <a:rPr lang="ru-RU" dirty="0" smtClean="0"/>
              <a:t> </a:t>
            </a:r>
          </a:p>
        </p:txBody>
      </p:sp>
      <p:pic>
        <p:nvPicPr>
          <p:cNvPr id="1026" name="Picture 2" descr="D:\КВАНТОРИУМ\Проекты\2022-2023\Терморобот фотоматериал\IMG20221114103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36104"/>
            <a:ext cx="2738903" cy="3651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57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2861</TotalTime>
  <Words>762</Words>
  <Application>Microsoft Office PowerPoint</Application>
  <PresentationFormat>Экран (16:9)</PresentationFormat>
  <Paragraphs>72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Проект «Терморобот 1.0»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Mila Golovchenko</dc:creator>
  <cp:lastModifiedBy>Eleanor</cp:lastModifiedBy>
  <cp:revision>160</cp:revision>
  <dcterms:created xsi:type="dcterms:W3CDTF">2016-02-04T14:29:49Z</dcterms:created>
  <dcterms:modified xsi:type="dcterms:W3CDTF">2023-09-08T20:16:12Z</dcterms:modified>
</cp:coreProperties>
</file>