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7" r:id="rId4"/>
    <p:sldId id="270" r:id="rId5"/>
    <p:sldId id="261" r:id="rId6"/>
    <p:sldId id="265" r:id="rId7"/>
    <p:sldId id="262" r:id="rId8"/>
    <p:sldId id="263" r:id="rId9"/>
    <p:sldId id="274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изавета" initials="Е" lastIdx="1" clrIdx="0">
    <p:extLst>
      <p:ext uri="{19B8F6BF-5375-455C-9EA6-DF929625EA0E}">
        <p15:presenceInfo xmlns:p15="http://schemas.microsoft.com/office/powerpoint/2012/main" userId="672e7b3b087326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9933FF"/>
    <a:srgbClr val="9999FF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>
                <a:latin typeface="Montserrat" panose="00000500000000000000" pitchFamily="2" charset="-52"/>
              </a:rPr>
              <a:t>Забываете ли вы пить таблетки?</a:t>
            </a:r>
          </a:p>
        </c:rich>
      </c:tx>
      <c:layout>
        <c:manualLayout>
          <c:xMode val="edge"/>
          <c:yMode val="edge"/>
          <c:x val="0.23088879472301943"/>
          <c:y val="1.08344349053074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70B-453C-8231-31C8B5C1461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70B-453C-8231-31C8B5C1461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70B-453C-8231-31C8B5C14618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70B-453C-8231-31C8B5C146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0B-453C-8231-31C8B5C1461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>
                <a:latin typeface="Montserrat" panose="00000500000000000000" pitchFamily="2" charset="-52"/>
              </a:rPr>
              <a:t>Теряете</a:t>
            </a:r>
            <a:r>
              <a:rPr lang="ru-RU" sz="1100" baseline="0" dirty="0">
                <a:latin typeface="Montserrat" panose="00000500000000000000" pitchFamily="2" charset="-52"/>
              </a:rPr>
              <a:t> ли </a:t>
            </a:r>
            <a:r>
              <a:rPr lang="ru-RU" sz="1100" baseline="0" dirty="0" err="1">
                <a:latin typeface="Montserrat" panose="00000500000000000000" pitchFamily="2" charset="-52"/>
              </a:rPr>
              <a:t>таблетницы</a:t>
            </a:r>
            <a:r>
              <a:rPr lang="ru-RU" sz="1100" baseline="0" dirty="0">
                <a:latin typeface="Montserrat" panose="00000500000000000000" pitchFamily="2" charset="-52"/>
              </a:rPr>
              <a:t> на работе?</a:t>
            </a:r>
            <a:endParaRPr lang="ru-RU" sz="1100" dirty="0">
              <a:latin typeface="Montserrat" panose="00000500000000000000" pitchFamily="2" charset="-52"/>
            </a:endParaRPr>
          </a:p>
        </c:rich>
      </c:tx>
      <c:layout>
        <c:manualLayout>
          <c:xMode val="edge"/>
          <c:yMode val="edge"/>
          <c:x val="0.131285314854028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19-4F76-81EF-7A1B05B360B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19-4F76-81EF-7A1B05B360B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019-4F76-81EF-7A1B05B360B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019-4F76-81EF-7A1B05B360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19-4F76-81EF-7A1B05B360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>
                <a:latin typeface="Montserrat" panose="00000500000000000000" pitchFamily="2" charset="-52"/>
              </a:rPr>
              <a:t>Забывают</a:t>
            </a:r>
            <a:r>
              <a:rPr lang="ru-RU" sz="1100" baseline="0" dirty="0">
                <a:latin typeface="Montserrat" panose="00000500000000000000" pitchFamily="2" charset="-52"/>
              </a:rPr>
              <a:t> ваши дети пить таблетки?</a:t>
            </a:r>
            <a:endParaRPr lang="ru-RU" sz="1100" dirty="0">
              <a:latin typeface="Montserrat" panose="00000500000000000000" pitchFamily="2" charset="-52"/>
            </a:endParaRPr>
          </a:p>
        </c:rich>
      </c:tx>
      <c:layout>
        <c:manualLayout>
          <c:xMode val="edge"/>
          <c:yMode val="edge"/>
          <c:x val="0.131285314854028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C5-4852-B938-95966425394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0C5-4852-B938-95966425394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0C5-4852-B938-95966425394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0C5-4852-B938-9596642539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C5-4852-B938-95966425394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>
                <a:latin typeface="Montserrat" panose="00000500000000000000" pitchFamily="2" charset="-52"/>
              </a:rPr>
              <a:t>Заканчиваются</a:t>
            </a:r>
            <a:r>
              <a:rPr lang="ru-RU" sz="1100" baseline="0" dirty="0">
                <a:latin typeface="Montserrat" panose="00000500000000000000" pitchFamily="2" charset="-52"/>
              </a:rPr>
              <a:t> ли у вас таблетки в неподходящий момент?</a:t>
            </a:r>
            <a:endParaRPr lang="ru-RU" sz="1100" dirty="0">
              <a:latin typeface="Montserrat" panose="00000500000000000000" pitchFamily="2" charset="-52"/>
            </a:endParaRPr>
          </a:p>
        </c:rich>
      </c:tx>
      <c:layout>
        <c:manualLayout>
          <c:xMode val="edge"/>
          <c:yMode val="edge"/>
          <c:x val="0.131285314854028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B7-482D-9634-CA33F19BA6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AB7-482D-9634-CA33F19BA6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AB7-482D-9634-CA33F19BA6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AB7-482D-9634-CA33F19BA6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B7-482D-9634-CA33F19BA6E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8D852-73CD-4EA3-9495-60D3CD80DD0C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E8B98-5556-4DEF-A144-A2946316B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9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E8B98-5556-4DEF-A144-A2946316B25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07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196EE-8D42-A920-34DA-32B98A42D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72724C-651F-B68A-A629-EF9CED195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2731D-4759-E89F-9C37-36816CAA4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1CEE-E723-480E-88FD-F655865D1C2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076E3-BB4C-D3C6-9F26-0174EAE25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03A107-05D9-8A2A-D116-ED6D73D8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E7AB-ED21-429B-9159-8133D93B7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1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9A12F-9006-8317-8BAA-D5F881302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35DE64-7320-F829-B745-05BB93B0C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83069D-97E7-4567-464D-88CFB892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1CEE-E723-480E-88FD-F655865D1C2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48A0E2-A8DC-4A84-4F8F-886DFB93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65B0E9-D102-704A-296A-C998293F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E7AB-ED21-429B-9159-8133D93B7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8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00AF3C-7F1F-8E27-0127-4FA3FACF9F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0E0092-9395-9696-35B3-E77D4480D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B285F-F05A-ECC2-0D21-90E6BB9BA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1CEE-E723-480E-88FD-F655865D1C2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3090D7-F369-3B8C-B446-9D561853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BF7D09-E015-3A38-83E4-9589EDFE3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E7AB-ED21-429B-9159-8133D93B7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58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F447D-8A87-1C00-8B95-CAF0BB9A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D87492-0C44-0A2C-498B-5FAAF4A97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2AF817-3AB9-D2E9-334A-2794E1470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1CEE-E723-480E-88FD-F655865D1C2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898901-97AD-E790-1870-545DBF3A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56C31D-8132-C89A-E5BB-8DE6CF51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E7AB-ED21-429B-9159-8133D93B7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5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5E66F-DBC3-BAB5-78EB-58CC5B902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B65E94-C8D5-7A80-E770-7E7EBCF2B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60B1CA-DE1A-B3FB-6E3E-B3862D00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1CEE-E723-480E-88FD-F655865D1C2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E96DAF-2E27-0F82-5058-F87672DA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981B9-B345-F612-BF97-76F966C3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E7AB-ED21-429B-9159-8133D93B7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1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355A0-7762-3927-05A0-C8C287E4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DA449F-A937-7CB4-DE56-7C49CDF52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903558-12A6-BF6A-63C2-D7248B6B3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009F33-2A75-E15F-253A-7267BE06C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1CEE-E723-480E-88FD-F655865D1C2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8B03E4-D58C-493C-EAE8-0596F6095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1E429F-DFD8-E82C-6E37-637E7DFCE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E7AB-ED21-429B-9159-8133D93B7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1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B0F74-514D-8A1F-1B0A-3E1735E0B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30C5F6-B89B-1DFD-2D4D-4E6A2BA6F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3A4C33-E3E4-2534-D0D0-AA983CFF0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C625C3-B03B-1EF9-55D9-F047CCD29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35B661-114A-8AC3-F429-61314041DD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2544B0-3CCA-3975-2A26-9CD05D2E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1CEE-E723-480E-88FD-F655865D1C2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F749D1-4745-C62F-39FA-5F015C8F3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276B52-E25A-7421-C82A-487EA5F5D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E7AB-ED21-429B-9159-8133D93B7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2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A61F6-92A8-9BAE-2932-CE7DED651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CFA28E-88C7-B6CF-F3FC-CBFBD954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1CEE-E723-480E-88FD-F655865D1C2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709FC1-6A0B-9629-0CF2-BFF2AC0F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DE782F-5C05-63C9-B36B-D975BB49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E7AB-ED21-429B-9159-8133D93B7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7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EB5DE3-E71D-96F2-2E6F-899C9A27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1CEE-E723-480E-88FD-F655865D1C2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8B8A87-E6C9-BD15-9E21-3196D03B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4EB405-7D88-DD3C-5151-5DFCB57D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E7AB-ED21-429B-9159-8133D93B7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B18A8-8F24-7ED1-257B-5451DA406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54FEA-0EA9-4A02-4196-D97480F56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00DB21-764F-17BF-2F7D-04625F026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51FC0A-BED6-A5AF-AA0D-AD833D011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1CEE-E723-480E-88FD-F655865D1C2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6E1F1F-ADA2-3EF3-8E44-7340C32A1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A2B0DE-C533-161E-04A7-7343EECC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E7AB-ED21-429B-9159-8133D93B7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C3616-C192-8DD4-3AA6-903A3ADD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6AE212-B457-EAAF-DECE-4459923CB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5319D0-B80B-C3ED-7FCF-54AC5BAB3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0067BC-40A3-3378-9E7D-DF060969D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1CEE-E723-480E-88FD-F655865D1C2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6E75C-41BB-6885-6CBB-30EC3378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1B73C0-C6B0-BDF1-90CA-DD037FAD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E7AB-ED21-429B-9159-8133D93B7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7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BFEB3-E622-A671-0427-A8C58E5E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A8B27-69B3-10B1-14CF-8208E84EB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E594D-E4B6-F288-BD27-6E3B0E68C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31CEE-E723-480E-88FD-F655865D1C27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1FA2D-A634-6916-14BA-2BB5B5135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95FA8-BACB-93F0-5485-4E532F5CC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E7AB-ED21-429B-9159-8133D93B7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7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iza.qween.moiseeva@mail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hart" Target="../charts/chart1.xml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11" Type="http://schemas.openxmlformats.org/officeDocument/2006/relationships/chart" Target="../charts/chart4.xml"/><Relationship Id="rId5" Type="http://schemas.openxmlformats.org/officeDocument/2006/relationships/image" Target="../media/image21.pn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A696C-1A82-2C5D-DF0C-DFED097F0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-514350"/>
            <a:ext cx="9144000" cy="2387600"/>
          </a:xfrm>
        </p:spPr>
        <p:txBody>
          <a:bodyPr/>
          <a:lstStyle/>
          <a:p>
            <a:r>
              <a:rPr lang="en-US" dirty="0">
                <a:latin typeface="Montserrat Black" panose="00000A00000000000000" pitchFamily="2" charset="-52"/>
              </a:rPr>
              <a:t>Smart pillbox</a:t>
            </a:r>
            <a:endParaRPr lang="ru-RU" dirty="0">
              <a:latin typeface="Montserrat Black" panose="00000A00000000000000" pitchFamily="2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FD219D-B699-5BED-2A94-0AE5FAB1D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9802" y="5205206"/>
            <a:ext cx="4107403" cy="1655762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latin typeface="Montserrat" panose="00000500000000000000" pitchFamily="2" charset="-52"/>
              </a:rPr>
              <a:t>Автор: </a:t>
            </a:r>
          </a:p>
          <a:p>
            <a:pPr algn="l"/>
            <a:r>
              <a:rPr lang="ru-RU" sz="1600" dirty="0">
                <a:latin typeface="Montserrat" panose="00000500000000000000" pitchFamily="2" charset="-52"/>
              </a:rPr>
              <a:t>Моисеева Елизавета Юрьевна</a:t>
            </a:r>
          </a:p>
          <a:p>
            <a:pPr algn="l"/>
            <a:r>
              <a:rPr lang="ru-RU" sz="1600" dirty="0">
                <a:latin typeface="Montserrat" panose="00000500000000000000" pitchFamily="2" charset="-52"/>
              </a:rPr>
              <a:t>Наставник:</a:t>
            </a:r>
          </a:p>
          <a:p>
            <a:pPr algn="l"/>
            <a:r>
              <a:rPr lang="ru-RU" sz="1600" dirty="0">
                <a:latin typeface="Montserrat" panose="00000500000000000000" pitchFamily="2" charset="-52"/>
              </a:rPr>
              <a:t>Бочков Дмитрий Сергеевич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8C8B28-F90B-5BB0-049F-66549C979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14" y="2649915"/>
            <a:ext cx="1944309" cy="19443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6C7048-2E65-FE92-C852-A8EF9B749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19" y="2801555"/>
            <a:ext cx="1792669" cy="179266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48027F-1336-48CB-0B12-1F9D1E026C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2" r="20971" b="32849"/>
          <a:stretch/>
        </p:blipFill>
        <p:spPr>
          <a:xfrm>
            <a:off x="1121730" y="413917"/>
            <a:ext cx="2074231" cy="15236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D06717-C4EC-060E-E6FF-38037FB5B6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07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AB72A03-2611-C3DB-944E-2488BF1B6F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 t="10148" r="17728" b="33568"/>
          <a:stretch/>
        </p:blipFill>
        <p:spPr>
          <a:xfrm>
            <a:off x="0" y="6215538"/>
            <a:ext cx="828121" cy="5957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DD72F03-E476-C709-E8CF-569303373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04" r="-152"/>
          <a:stretch/>
        </p:blipFill>
        <p:spPr>
          <a:xfrm>
            <a:off x="599882" y="6334029"/>
            <a:ext cx="2069903" cy="595788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76FF71B-F957-B4E1-E0EF-0E264C50F8EA}"/>
              </a:ext>
            </a:extLst>
          </p:cNvPr>
          <p:cNvGrpSpPr/>
          <p:nvPr/>
        </p:nvGrpSpPr>
        <p:grpSpPr>
          <a:xfrm>
            <a:off x="10448909" y="622391"/>
            <a:ext cx="1676402" cy="5613218"/>
            <a:chOff x="10448909" y="622391"/>
            <a:chExt cx="1676402" cy="5613218"/>
          </a:xfrm>
        </p:grpSpPr>
        <p:sp>
          <p:nvSpPr>
            <p:cNvPr id="24" name="Блок-схема: знак завершения 23">
              <a:extLst>
                <a:ext uri="{FF2B5EF4-FFF2-40B4-BE49-F238E27FC236}">
                  <a16:creationId xmlns:a16="http://schemas.microsoft.com/office/drawing/2014/main" id="{780C85A7-8465-13FB-EA35-88C0218CAA3C}"/>
                </a:ext>
              </a:extLst>
            </p:cNvPr>
            <p:cNvSpPr/>
            <p:nvPr/>
          </p:nvSpPr>
          <p:spPr>
            <a:xfrm>
              <a:off x="10448911" y="622391"/>
              <a:ext cx="1676400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Проблема</a:t>
              </a:r>
            </a:p>
          </p:txBody>
        </p:sp>
        <p:sp>
          <p:nvSpPr>
            <p:cNvPr id="25" name="Блок-схема: знак завершения 24">
              <a:extLst>
                <a:ext uri="{FF2B5EF4-FFF2-40B4-BE49-F238E27FC236}">
                  <a16:creationId xmlns:a16="http://schemas.microsoft.com/office/drawing/2014/main" id="{CC97A9EB-E7D2-3522-D7F6-9BB6C5781344}"/>
                </a:ext>
              </a:extLst>
            </p:cNvPr>
            <p:cNvSpPr/>
            <p:nvPr/>
          </p:nvSpPr>
          <p:spPr>
            <a:xfrm>
              <a:off x="10448909" y="1641445"/>
              <a:ext cx="1676398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Решение</a:t>
              </a:r>
            </a:p>
          </p:txBody>
        </p:sp>
        <p:sp>
          <p:nvSpPr>
            <p:cNvPr id="26" name="Блок-схема: знак завершения 25">
              <a:extLst>
                <a:ext uri="{FF2B5EF4-FFF2-40B4-BE49-F238E27FC236}">
                  <a16:creationId xmlns:a16="http://schemas.microsoft.com/office/drawing/2014/main" id="{8A23EACE-31DF-C00A-6267-0B723DC98659}"/>
                </a:ext>
              </a:extLst>
            </p:cNvPr>
            <p:cNvSpPr/>
            <p:nvPr/>
          </p:nvSpPr>
          <p:spPr>
            <a:xfrm>
              <a:off x="10448909" y="2679395"/>
              <a:ext cx="1676400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Аудитория</a:t>
              </a:r>
            </a:p>
          </p:txBody>
        </p:sp>
        <p:sp>
          <p:nvSpPr>
            <p:cNvPr id="27" name="Блок-схема: знак завершения 26">
              <a:extLst>
                <a:ext uri="{FF2B5EF4-FFF2-40B4-BE49-F238E27FC236}">
                  <a16:creationId xmlns:a16="http://schemas.microsoft.com/office/drawing/2014/main" id="{602F3B3E-12D5-C09E-66A5-7C7FEA201D97}"/>
                </a:ext>
              </a:extLst>
            </p:cNvPr>
            <p:cNvSpPr/>
            <p:nvPr/>
          </p:nvSpPr>
          <p:spPr>
            <a:xfrm>
              <a:off x="10448910" y="3702508"/>
              <a:ext cx="1676399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Конкуренты</a:t>
              </a:r>
            </a:p>
          </p:txBody>
        </p:sp>
        <p:sp>
          <p:nvSpPr>
            <p:cNvPr id="28" name="Блок-схема: знак завершения 27">
              <a:extLst>
                <a:ext uri="{FF2B5EF4-FFF2-40B4-BE49-F238E27FC236}">
                  <a16:creationId xmlns:a16="http://schemas.microsoft.com/office/drawing/2014/main" id="{7584D59C-7D9A-6CEC-DBB8-2E941E210CBB}"/>
                </a:ext>
              </a:extLst>
            </p:cNvPr>
            <p:cNvSpPr/>
            <p:nvPr/>
          </p:nvSpPr>
          <p:spPr>
            <a:xfrm>
              <a:off x="10448910" y="4738195"/>
              <a:ext cx="1676399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Монетизация </a:t>
              </a:r>
            </a:p>
          </p:txBody>
        </p:sp>
        <p:sp>
          <p:nvSpPr>
            <p:cNvPr id="29" name="Блок-схема: знак завершения 28">
              <a:extLst>
                <a:ext uri="{FF2B5EF4-FFF2-40B4-BE49-F238E27FC236}">
                  <a16:creationId xmlns:a16="http://schemas.microsoft.com/office/drawing/2014/main" id="{300ACFDA-121D-40F5-36EF-B6F69FC7340F}"/>
                </a:ext>
              </a:extLst>
            </p:cNvPr>
            <p:cNvSpPr/>
            <p:nvPr/>
          </p:nvSpPr>
          <p:spPr>
            <a:xfrm>
              <a:off x="10448911" y="5778408"/>
              <a:ext cx="1676399" cy="457201"/>
            </a:xfrm>
            <a:prstGeom prst="flowChartTerminator">
              <a:avLst/>
            </a:prstGeom>
            <a:solidFill>
              <a:srgbClr val="9966FF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Montserrat "/>
                </a:rPr>
                <a:t>Планы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480E0C6-6537-ABED-70F1-E6380ECE051C}"/>
              </a:ext>
            </a:extLst>
          </p:cNvPr>
          <p:cNvSpPr txBox="1"/>
          <p:nvPr/>
        </p:nvSpPr>
        <p:spPr>
          <a:xfrm>
            <a:off x="922079" y="1243779"/>
            <a:ext cx="2698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Разработка прототипа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2FAA50-CAF5-FAC0-7F15-BCAD23B041EC}"/>
              </a:ext>
            </a:extLst>
          </p:cNvPr>
          <p:cNvSpPr txBox="1"/>
          <p:nvPr/>
        </p:nvSpPr>
        <p:spPr>
          <a:xfrm>
            <a:off x="922080" y="720559"/>
            <a:ext cx="2868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Разработка дизайна мобильного приложения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E5893958-6DC4-8108-9847-EE0C584F5E87}"/>
              </a:ext>
            </a:extLst>
          </p:cNvPr>
          <p:cNvCxnSpPr>
            <a:cxnSpLocks/>
          </p:cNvCxnSpPr>
          <p:nvPr/>
        </p:nvCxnSpPr>
        <p:spPr>
          <a:xfrm>
            <a:off x="838094" y="720559"/>
            <a:ext cx="0" cy="983954"/>
          </a:xfrm>
          <a:prstGeom prst="line">
            <a:avLst/>
          </a:prstGeom>
          <a:ln w="25400" cap="flat" cmpd="sng" algn="ctr">
            <a:solidFill>
              <a:srgbClr val="9966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2743F13D-2B2C-8C46-6051-03510F7DBC5E}"/>
              </a:ext>
            </a:extLst>
          </p:cNvPr>
          <p:cNvCxnSpPr>
            <a:cxnSpLocks/>
          </p:cNvCxnSpPr>
          <p:nvPr/>
        </p:nvCxnSpPr>
        <p:spPr>
          <a:xfrm>
            <a:off x="6096000" y="726515"/>
            <a:ext cx="0" cy="1155551"/>
          </a:xfrm>
          <a:prstGeom prst="line">
            <a:avLst/>
          </a:prstGeom>
          <a:ln w="25400" cap="flat" cmpd="sng" algn="ctr">
            <a:solidFill>
              <a:srgbClr val="9966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81E7141-3C63-81FE-F8AD-471582C68BBE}"/>
              </a:ext>
            </a:extLst>
          </p:cNvPr>
          <p:cNvSpPr txBox="1"/>
          <p:nvPr/>
        </p:nvSpPr>
        <p:spPr>
          <a:xfrm>
            <a:off x="6179987" y="726515"/>
            <a:ext cx="2698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Доработка прототипа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F5C063-8F8E-7A6D-65B0-B0CF09A529E1}"/>
              </a:ext>
            </a:extLst>
          </p:cNvPr>
          <p:cNvSpPr txBox="1"/>
          <p:nvPr/>
        </p:nvSpPr>
        <p:spPr>
          <a:xfrm>
            <a:off x="6179986" y="1110013"/>
            <a:ext cx="2955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Расчет финансовой модели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F8ED3BC-5532-7EB6-A255-3E1370FA1625}"/>
              </a:ext>
            </a:extLst>
          </p:cNvPr>
          <p:cNvSpPr txBox="1"/>
          <p:nvPr/>
        </p:nvSpPr>
        <p:spPr>
          <a:xfrm>
            <a:off x="6179986" y="1493512"/>
            <a:ext cx="3265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Доработка дизайна приложения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DB634F70-1448-3790-2330-F60A2ADB604E}"/>
              </a:ext>
            </a:extLst>
          </p:cNvPr>
          <p:cNvCxnSpPr>
            <a:cxnSpLocks/>
          </p:cNvCxnSpPr>
          <p:nvPr/>
        </p:nvCxnSpPr>
        <p:spPr>
          <a:xfrm>
            <a:off x="838095" y="2710729"/>
            <a:ext cx="0" cy="1529140"/>
          </a:xfrm>
          <a:prstGeom prst="line">
            <a:avLst/>
          </a:prstGeom>
          <a:ln w="25400" cap="flat" cmpd="sng" algn="ctr">
            <a:solidFill>
              <a:srgbClr val="9966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5DC49C6-660D-3EB8-DD05-AC4EABB2E7EC}"/>
              </a:ext>
            </a:extLst>
          </p:cNvPr>
          <p:cNvSpPr txBox="1"/>
          <p:nvPr/>
        </p:nvSpPr>
        <p:spPr>
          <a:xfrm>
            <a:off x="922081" y="2710729"/>
            <a:ext cx="2868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Тестирование прототипа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1873AC-3DAC-DD78-757A-A0DCB5CD1F20}"/>
              </a:ext>
            </a:extLst>
          </p:cNvPr>
          <p:cNvSpPr txBox="1"/>
          <p:nvPr/>
        </p:nvSpPr>
        <p:spPr>
          <a:xfrm>
            <a:off x="922080" y="3084588"/>
            <a:ext cx="4129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Разработка прототипа мобильного приложения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1DE94C9-BC56-1FB4-072C-E25A267EEFBB}"/>
              </a:ext>
            </a:extLst>
          </p:cNvPr>
          <p:cNvSpPr txBox="1"/>
          <p:nvPr/>
        </p:nvSpPr>
        <p:spPr>
          <a:xfrm>
            <a:off x="838094" y="228116"/>
            <a:ext cx="266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Январь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8919B02-CF68-9726-3932-02D3F333DB78}"/>
              </a:ext>
            </a:extLst>
          </p:cNvPr>
          <p:cNvSpPr txBox="1"/>
          <p:nvPr/>
        </p:nvSpPr>
        <p:spPr>
          <a:xfrm>
            <a:off x="6096000" y="228116"/>
            <a:ext cx="266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Февраль 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E30B02-B897-D28F-4EA6-844B4E7F66DA}"/>
              </a:ext>
            </a:extLst>
          </p:cNvPr>
          <p:cNvSpPr txBox="1"/>
          <p:nvPr/>
        </p:nvSpPr>
        <p:spPr>
          <a:xfrm>
            <a:off x="838094" y="2222906"/>
            <a:ext cx="266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Март  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179AA8C1-CBC0-8B9B-622B-C7574A00572D}"/>
              </a:ext>
            </a:extLst>
          </p:cNvPr>
          <p:cNvCxnSpPr>
            <a:cxnSpLocks/>
          </p:cNvCxnSpPr>
          <p:nvPr/>
        </p:nvCxnSpPr>
        <p:spPr>
          <a:xfrm flipH="1">
            <a:off x="6096000" y="2710729"/>
            <a:ext cx="1" cy="1323414"/>
          </a:xfrm>
          <a:prstGeom prst="line">
            <a:avLst/>
          </a:prstGeom>
          <a:ln w="25400" cap="flat" cmpd="sng" algn="ctr">
            <a:solidFill>
              <a:srgbClr val="9966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00CA707-1602-42ED-96D9-113B5D37C864}"/>
              </a:ext>
            </a:extLst>
          </p:cNvPr>
          <p:cNvSpPr txBox="1"/>
          <p:nvPr/>
        </p:nvSpPr>
        <p:spPr>
          <a:xfrm>
            <a:off x="6179986" y="2710729"/>
            <a:ext cx="3791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Доработка мобильного приложения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6E4883D-305A-BF3E-055E-2FBBB8563032}"/>
              </a:ext>
            </a:extLst>
          </p:cNvPr>
          <p:cNvSpPr txBox="1"/>
          <p:nvPr/>
        </p:nvSpPr>
        <p:spPr>
          <a:xfrm>
            <a:off x="6179986" y="3084588"/>
            <a:ext cx="3108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Апробация системы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25945B8-F655-98D9-52E0-FFFC52244965}"/>
              </a:ext>
            </a:extLst>
          </p:cNvPr>
          <p:cNvSpPr txBox="1"/>
          <p:nvPr/>
        </p:nvSpPr>
        <p:spPr>
          <a:xfrm>
            <a:off x="6096000" y="2222906"/>
            <a:ext cx="266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Апрель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C0187C6-AEC0-6A75-1FC0-F485104624C4}"/>
              </a:ext>
            </a:extLst>
          </p:cNvPr>
          <p:cNvSpPr txBox="1"/>
          <p:nvPr/>
        </p:nvSpPr>
        <p:spPr>
          <a:xfrm>
            <a:off x="922079" y="3599913"/>
            <a:ext cx="5089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Переговоры с поставщиками материальных ресурсов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CE9DC2-8C90-17F0-68BC-8182A5509AB5}"/>
              </a:ext>
            </a:extLst>
          </p:cNvPr>
          <p:cNvSpPr txBox="1"/>
          <p:nvPr/>
        </p:nvSpPr>
        <p:spPr>
          <a:xfrm>
            <a:off x="6182537" y="3510923"/>
            <a:ext cx="367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Поиск производственного помещения и работников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CFC0E70-4CA4-A93E-AF33-41D1231D7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45" y="4738195"/>
            <a:ext cx="1483098" cy="148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2461E6-E0BB-F1A0-185E-B6CC7BEFB37B}"/>
              </a:ext>
            </a:extLst>
          </p:cNvPr>
          <p:cNvSpPr txBox="1"/>
          <p:nvPr/>
        </p:nvSpPr>
        <p:spPr>
          <a:xfrm>
            <a:off x="655375" y="4842428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Montserrat "/>
              </a:rPr>
              <a:t>Контакты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BB5E3-7901-291C-7041-4F9C70A6DF03}"/>
              </a:ext>
            </a:extLst>
          </p:cNvPr>
          <p:cNvSpPr txBox="1"/>
          <p:nvPr/>
        </p:nvSpPr>
        <p:spPr>
          <a:xfrm>
            <a:off x="655375" y="5323947"/>
            <a:ext cx="30284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 "/>
                <a:cs typeface="Times New Roman" panose="02020603050405020304" pitchFamily="18" charset="0"/>
              </a:rPr>
              <a:t>Моисеева Е.Ю.</a:t>
            </a:r>
          </a:p>
          <a:p>
            <a:r>
              <a:rPr lang="ru-RU" sz="1400" dirty="0">
                <a:latin typeface="Montserrat "/>
                <a:cs typeface="Times New Roman" panose="02020603050405020304" pitchFamily="18" charset="0"/>
              </a:rPr>
              <a:t>8-904-695-43-44</a:t>
            </a:r>
          </a:p>
          <a:p>
            <a:r>
              <a:rPr lang="en-US" sz="1400" dirty="0">
                <a:latin typeface="Montserrat 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liza.qween.moiseeva@mail.ru</a:t>
            </a:r>
            <a:endParaRPr lang="en-US" sz="1400" dirty="0">
              <a:latin typeface="Montserrat 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86F62EA-71FE-2894-219A-2A994B23862E}"/>
              </a:ext>
            </a:extLst>
          </p:cNvPr>
          <p:cNvCxnSpPr>
            <a:cxnSpLocks/>
          </p:cNvCxnSpPr>
          <p:nvPr/>
        </p:nvCxnSpPr>
        <p:spPr>
          <a:xfrm>
            <a:off x="6091084" y="4838118"/>
            <a:ext cx="0" cy="1164901"/>
          </a:xfrm>
          <a:prstGeom prst="line">
            <a:avLst/>
          </a:prstGeom>
          <a:ln w="25400" cap="flat" cmpd="sng" algn="ctr">
            <a:solidFill>
              <a:srgbClr val="9966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FBFBCC-FD00-A3CC-7B36-2E6D48492255}"/>
              </a:ext>
            </a:extLst>
          </p:cNvPr>
          <p:cNvSpPr txBox="1"/>
          <p:nvPr/>
        </p:nvSpPr>
        <p:spPr>
          <a:xfrm>
            <a:off x="6183666" y="4278954"/>
            <a:ext cx="266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Май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89479C-1BAA-DE09-1D22-D3864D3B4C49}"/>
              </a:ext>
            </a:extLst>
          </p:cNvPr>
          <p:cNvSpPr txBox="1"/>
          <p:nvPr/>
        </p:nvSpPr>
        <p:spPr>
          <a:xfrm>
            <a:off x="6183666" y="4763673"/>
            <a:ext cx="2868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Доработка системы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FD9EA2-9977-6DCF-E430-F1DACEC62979}"/>
              </a:ext>
            </a:extLst>
          </p:cNvPr>
          <p:cNvSpPr txBox="1"/>
          <p:nvPr/>
        </p:nvSpPr>
        <p:spPr>
          <a:xfrm>
            <a:off x="6183664" y="5201355"/>
            <a:ext cx="3675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Производство изделия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E8AD06-86DD-5E11-C91F-B0E3AF4F5C48}"/>
              </a:ext>
            </a:extLst>
          </p:cNvPr>
          <p:cNvSpPr txBox="1"/>
          <p:nvPr/>
        </p:nvSpPr>
        <p:spPr>
          <a:xfrm>
            <a:off x="6183664" y="5624519"/>
            <a:ext cx="3675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Внедрение системы в производство</a:t>
            </a:r>
          </a:p>
        </p:txBody>
      </p:sp>
    </p:spTree>
    <p:extLst>
      <p:ext uri="{BB962C8B-B14F-4D97-AF65-F5344CB8AC3E}">
        <p14:creationId xmlns:p14="http://schemas.microsoft.com/office/powerpoint/2010/main" val="371623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8A9605D-30CC-E925-F821-EF5826D3D6C0}"/>
              </a:ext>
            </a:extLst>
          </p:cNvPr>
          <p:cNvSpPr txBox="1"/>
          <p:nvPr/>
        </p:nvSpPr>
        <p:spPr>
          <a:xfrm>
            <a:off x="356671" y="5105629"/>
            <a:ext cx="10010775" cy="388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 dirty="0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Почти каждый </a:t>
            </a:r>
            <a:r>
              <a:rPr lang="ru-RU" sz="1800" b="1" dirty="0">
                <a:solidFill>
                  <a:srgbClr val="9966FF"/>
                </a:solidFill>
                <a:latin typeface="Montserrat"/>
                <a:ea typeface="Montserrat"/>
                <a:cs typeface="Montserrat"/>
                <a:sym typeface="Montserrat"/>
              </a:rPr>
              <a:t>второй</a:t>
            </a:r>
            <a:r>
              <a:rPr lang="ru-RU" sz="1800" dirty="0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 забывает о приеме таблеток, а это </a:t>
            </a:r>
            <a:r>
              <a:rPr lang="ru-RU" sz="18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опасно</a:t>
            </a:r>
            <a:r>
              <a:rPr lang="ru-RU" sz="1800" dirty="0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 для здоровья.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BE9F154-CBA9-D7F8-0876-0DC7A30B1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87" y="2679395"/>
            <a:ext cx="1695144" cy="169514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16A1616-1AD6-A9CD-31DA-1707E158B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2421" y="282471"/>
            <a:ext cx="2372066" cy="23720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0063297-5F74-BDB4-7C44-2AA22C075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 flipH="1">
            <a:off x="872255" y="2230553"/>
            <a:ext cx="2372066" cy="23720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5F95487-3F60-9608-3EDB-7B58407B0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7451294" y="2414797"/>
            <a:ext cx="2216326" cy="221632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119AFDC-123B-DF25-979C-A2FCCD99C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33" y="282471"/>
            <a:ext cx="2372066" cy="23720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1F20CE6-C7C2-A262-48AF-BBFDC48CB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82" y="2685796"/>
            <a:ext cx="1016712" cy="101671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C3FFAE8-0747-ADBF-552C-74EDAEE69B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16" y="653519"/>
            <a:ext cx="1018276" cy="101827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4AE81C8-0299-F226-0265-B5AB6BE94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45" y="726809"/>
            <a:ext cx="966339" cy="9663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EDF40CC-AAEF-D41D-D756-90ABDA2135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209" y="2890142"/>
            <a:ext cx="949601" cy="949601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4E2E26A-B8B5-4E33-2E11-A9CFEF3C6D3F}"/>
              </a:ext>
            </a:extLst>
          </p:cNvPr>
          <p:cNvGrpSpPr/>
          <p:nvPr/>
        </p:nvGrpSpPr>
        <p:grpSpPr>
          <a:xfrm>
            <a:off x="10448909" y="622391"/>
            <a:ext cx="1676402" cy="5613218"/>
            <a:chOff x="10448909" y="622391"/>
            <a:chExt cx="1676402" cy="5613218"/>
          </a:xfrm>
        </p:grpSpPr>
        <p:sp>
          <p:nvSpPr>
            <p:cNvPr id="51" name="Блок-схема: знак завершения 50">
              <a:extLst>
                <a:ext uri="{FF2B5EF4-FFF2-40B4-BE49-F238E27FC236}">
                  <a16:creationId xmlns:a16="http://schemas.microsoft.com/office/drawing/2014/main" id="{C4B7EC14-5C8E-A5D1-4B1A-48777110EA95}"/>
                </a:ext>
              </a:extLst>
            </p:cNvPr>
            <p:cNvSpPr/>
            <p:nvPr/>
          </p:nvSpPr>
          <p:spPr>
            <a:xfrm>
              <a:off x="10448911" y="622391"/>
              <a:ext cx="1676400" cy="457201"/>
            </a:xfrm>
            <a:prstGeom prst="flowChartTerminator">
              <a:avLst/>
            </a:prstGeom>
            <a:solidFill>
              <a:srgbClr val="9966FF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Montserrat "/>
                </a:rPr>
                <a:t>Проблема</a:t>
              </a:r>
            </a:p>
          </p:txBody>
        </p:sp>
        <p:sp>
          <p:nvSpPr>
            <p:cNvPr id="52" name="Блок-схема: знак завершения 51">
              <a:extLst>
                <a:ext uri="{FF2B5EF4-FFF2-40B4-BE49-F238E27FC236}">
                  <a16:creationId xmlns:a16="http://schemas.microsoft.com/office/drawing/2014/main" id="{132D54F7-6C1A-D72C-6979-1D427F654DB5}"/>
                </a:ext>
              </a:extLst>
            </p:cNvPr>
            <p:cNvSpPr/>
            <p:nvPr/>
          </p:nvSpPr>
          <p:spPr>
            <a:xfrm>
              <a:off x="10448909" y="1641445"/>
              <a:ext cx="1676398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Решение</a:t>
              </a:r>
            </a:p>
          </p:txBody>
        </p:sp>
        <p:sp>
          <p:nvSpPr>
            <p:cNvPr id="53" name="Блок-схема: знак завершения 52">
              <a:extLst>
                <a:ext uri="{FF2B5EF4-FFF2-40B4-BE49-F238E27FC236}">
                  <a16:creationId xmlns:a16="http://schemas.microsoft.com/office/drawing/2014/main" id="{618DD10D-1162-1F5B-4D9B-53231645F721}"/>
                </a:ext>
              </a:extLst>
            </p:cNvPr>
            <p:cNvSpPr/>
            <p:nvPr/>
          </p:nvSpPr>
          <p:spPr>
            <a:xfrm>
              <a:off x="10448909" y="2679395"/>
              <a:ext cx="1676400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Аудитория</a:t>
              </a:r>
            </a:p>
          </p:txBody>
        </p:sp>
        <p:sp>
          <p:nvSpPr>
            <p:cNvPr id="54" name="Блок-схема: знак завершения 53">
              <a:extLst>
                <a:ext uri="{FF2B5EF4-FFF2-40B4-BE49-F238E27FC236}">
                  <a16:creationId xmlns:a16="http://schemas.microsoft.com/office/drawing/2014/main" id="{19EC5388-C34A-415B-96B2-8061508F103A}"/>
                </a:ext>
              </a:extLst>
            </p:cNvPr>
            <p:cNvSpPr/>
            <p:nvPr/>
          </p:nvSpPr>
          <p:spPr>
            <a:xfrm>
              <a:off x="10448910" y="3702508"/>
              <a:ext cx="1676399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Конкуренты</a:t>
              </a:r>
            </a:p>
          </p:txBody>
        </p:sp>
        <p:sp>
          <p:nvSpPr>
            <p:cNvPr id="55" name="Блок-схема: знак завершения 54">
              <a:extLst>
                <a:ext uri="{FF2B5EF4-FFF2-40B4-BE49-F238E27FC236}">
                  <a16:creationId xmlns:a16="http://schemas.microsoft.com/office/drawing/2014/main" id="{830C5AB9-EFDF-D4F1-376E-91FCAE0031AA}"/>
                </a:ext>
              </a:extLst>
            </p:cNvPr>
            <p:cNvSpPr/>
            <p:nvPr/>
          </p:nvSpPr>
          <p:spPr>
            <a:xfrm>
              <a:off x="10448910" y="4738195"/>
              <a:ext cx="1676399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Монетизация </a:t>
              </a:r>
            </a:p>
          </p:txBody>
        </p:sp>
        <p:sp>
          <p:nvSpPr>
            <p:cNvPr id="56" name="Блок-схема: знак завершения 55">
              <a:extLst>
                <a:ext uri="{FF2B5EF4-FFF2-40B4-BE49-F238E27FC236}">
                  <a16:creationId xmlns:a16="http://schemas.microsoft.com/office/drawing/2014/main" id="{AB97E3EC-FF7B-22B4-979F-3F2EE9400AD0}"/>
                </a:ext>
              </a:extLst>
            </p:cNvPr>
            <p:cNvSpPr/>
            <p:nvPr/>
          </p:nvSpPr>
          <p:spPr>
            <a:xfrm>
              <a:off x="10448911" y="5778408"/>
              <a:ext cx="1676399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Планы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9297248-E943-7636-BCB8-9E9EFC20A31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 t="10148" r="17728" b="33568"/>
          <a:stretch/>
        </p:blipFill>
        <p:spPr>
          <a:xfrm>
            <a:off x="0" y="6215538"/>
            <a:ext cx="828121" cy="59578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D0317EA-4CEE-4B92-3317-45E7BAF8E2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04" r="-152"/>
          <a:stretch/>
        </p:blipFill>
        <p:spPr>
          <a:xfrm>
            <a:off x="599882" y="6334029"/>
            <a:ext cx="2069903" cy="59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8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A836DDE-CA09-4FCA-8194-7FB6ECCCA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59" y="3614212"/>
            <a:ext cx="3128291" cy="2119829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5FD6550-3329-D45E-B563-A0810517DE91}"/>
              </a:ext>
            </a:extLst>
          </p:cNvPr>
          <p:cNvSpPr/>
          <p:nvPr/>
        </p:nvSpPr>
        <p:spPr>
          <a:xfrm>
            <a:off x="642446" y="742950"/>
            <a:ext cx="2324098" cy="947264"/>
          </a:xfrm>
          <a:prstGeom prst="roundRect">
            <a:avLst/>
          </a:prstGeom>
          <a:solidFill>
            <a:srgbClr val="EAEAE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</a:rPr>
              <a:t>Система связи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E5E2810-062B-828F-20E3-20A6203E8D2F}"/>
              </a:ext>
            </a:extLst>
          </p:cNvPr>
          <p:cNvSpPr/>
          <p:nvPr/>
        </p:nvSpPr>
        <p:spPr>
          <a:xfrm>
            <a:off x="3957637" y="742950"/>
            <a:ext cx="2324099" cy="947264"/>
          </a:xfrm>
          <a:prstGeom prst="roundRect">
            <a:avLst/>
          </a:prstGeom>
          <a:solidFill>
            <a:srgbClr val="EAEAE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</a:rPr>
              <a:t>Информационная система управления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79914A2-2C56-7FD2-1632-7D395F686DF1}"/>
              </a:ext>
            </a:extLst>
          </p:cNvPr>
          <p:cNvSpPr/>
          <p:nvPr/>
        </p:nvSpPr>
        <p:spPr>
          <a:xfrm>
            <a:off x="7272830" y="762315"/>
            <a:ext cx="2324099" cy="947264"/>
          </a:xfrm>
          <a:prstGeom prst="roundRect">
            <a:avLst/>
          </a:prstGeom>
          <a:solidFill>
            <a:srgbClr val="EAEAE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</a:rPr>
              <a:t>Исполнительная система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A965345-559C-3ACE-D076-AE7620EB6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6" y="1999245"/>
            <a:ext cx="373800" cy="3738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70739A8-ADCA-7C95-CD1A-A35BBECB5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37" y="1999245"/>
            <a:ext cx="373800" cy="373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C67150E-DF0B-C21C-F32A-E3504384A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28" y="1999245"/>
            <a:ext cx="373800" cy="3738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5F59D90-1792-B1DD-7DA3-E8F84F376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28" y="2456446"/>
            <a:ext cx="373800" cy="3738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164378F-FF79-335C-D83F-9E90867F4310}"/>
              </a:ext>
            </a:extLst>
          </p:cNvPr>
          <p:cNvSpPr txBox="1"/>
          <p:nvPr/>
        </p:nvSpPr>
        <p:spPr>
          <a:xfrm>
            <a:off x="829346" y="2032254"/>
            <a:ext cx="2465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Приемник (передатчик)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4700E29-0753-B1C7-1E10-0E77ECA0C1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 t="10148" r="17728" b="33568"/>
          <a:stretch/>
        </p:blipFill>
        <p:spPr>
          <a:xfrm>
            <a:off x="0" y="6215538"/>
            <a:ext cx="828121" cy="59578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50639B-AB6E-B363-DA73-85750695E1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04" r="-152"/>
          <a:stretch/>
        </p:blipFill>
        <p:spPr>
          <a:xfrm>
            <a:off x="599882" y="6334029"/>
            <a:ext cx="2069903" cy="59578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D54F9E3-9F9C-1B49-49B2-AC381812B9DE}"/>
              </a:ext>
            </a:extLst>
          </p:cNvPr>
          <p:cNvSpPr txBox="1"/>
          <p:nvPr/>
        </p:nvSpPr>
        <p:spPr>
          <a:xfrm>
            <a:off x="4144537" y="2032255"/>
            <a:ext cx="2465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tserrat" panose="00000500000000000000" pitchFamily="2" charset="-52"/>
              </a:rPr>
              <a:t>Arduino NANO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A48559-9780-2523-586D-EA3F603306B3}"/>
              </a:ext>
            </a:extLst>
          </p:cNvPr>
          <p:cNvSpPr txBox="1"/>
          <p:nvPr/>
        </p:nvSpPr>
        <p:spPr>
          <a:xfrm>
            <a:off x="7459728" y="2032255"/>
            <a:ext cx="2465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Светодиоды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397942-57E3-61FD-AC06-6EBF71A13010}"/>
              </a:ext>
            </a:extLst>
          </p:cNvPr>
          <p:cNvSpPr txBox="1"/>
          <p:nvPr/>
        </p:nvSpPr>
        <p:spPr>
          <a:xfrm>
            <a:off x="7459728" y="2489457"/>
            <a:ext cx="2465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tserrat" panose="00000500000000000000" pitchFamily="2" charset="-52"/>
              </a:rPr>
              <a:t>Buzzer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67381F9-6073-A7EF-F558-04D84C58F5E0}"/>
              </a:ext>
            </a:extLst>
          </p:cNvPr>
          <p:cNvGrpSpPr/>
          <p:nvPr/>
        </p:nvGrpSpPr>
        <p:grpSpPr>
          <a:xfrm>
            <a:off x="511425" y="3286740"/>
            <a:ext cx="3571839" cy="2295654"/>
            <a:chOff x="6096000" y="3166395"/>
            <a:chExt cx="3571839" cy="2295654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47FB82C5-785D-253B-116C-319AB9290C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36" r="-1"/>
            <a:stretch/>
          </p:blipFill>
          <p:spPr>
            <a:xfrm>
              <a:off x="8906218" y="3166395"/>
              <a:ext cx="761621" cy="2295654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CA279AC-2191-8EF6-E824-6020B8FB9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166395"/>
              <a:ext cx="2933336" cy="2295654"/>
            </a:xfrm>
            <a:prstGeom prst="rect">
              <a:avLst/>
            </a:prstGeom>
          </p:spPr>
        </p:pic>
      </p:grp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207CD760-3F4F-2C63-3892-60F8BF2EA1E7}"/>
              </a:ext>
            </a:extLst>
          </p:cNvPr>
          <p:cNvCxnSpPr>
            <a:cxnSpLocks/>
          </p:cNvCxnSpPr>
          <p:nvPr/>
        </p:nvCxnSpPr>
        <p:spPr>
          <a:xfrm>
            <a:off x="558664" y="5559746"/>
            <a:ext cx="345612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DB5EA9B1-A457-2A90-CEDC-46720064DFA3}"/>
              </a:ext>
            </a:extLst>
          </p:cNvPr>
          <p:cNvCxnSpPr>
            <a:cxnSpLocks/>
          </p:cNvCxnSpPr>
          <p:nvPr/>
        </p:nvCxnSpPr>
        <p:spPr>
          <a:xfrm>
            <a:off x="4144537" y="4887244"/>
            <a:ext cx="0" cy="4824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840E5A0-34FA-6673-AD31-B89CEA17A790}"/>
              </a:ext>
            </a:extLst>
          </p:cNvPr>
          <p:cNvSpPr txBox="1"/>
          <p:nvPr/>
        </p:nvSpPr>
        <p:spPr>
          <a:xfrm>
            <a:off x="1365180" y="5637676"/>
            <a:ext cx="184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150 мм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88C7B6-6BBB-C7D6-F686-892702C700F6}"/>
              </a:ext>
            </a:extLst>
          </p:cNvPr>
          <p:cNvSpPr txBox="1"/>
          <p:nvPr/>
        </p:nvSpPr>
        <p:spPr>
          <a:xfrm>
            <a:off x="4149588" y="4979220"/>
            <a:ext cx="895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25 мм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CABCEF-65E6-997D-DAB2-5E355BFA05B6}"/>
              </a:ext>
            </a:extLst>
          </p:cNvPr>
          <p:cNvSpPr txBox="1"/>
          <p:nvPr/>
        </p:nvSpPr>
        <p:spPr>
          <a:xfrm>
            <a:off x="6214823" y="5617605"/>
            <a:ext cx="304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Закрытый вид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87DE4F-AFD4-311F-86D9-14FBED3576E8}"/>
              </a:ext>
            </a:extLst>
          </p:cNvPr>
          <p:cNvSpPr txBox="1"/>
          <p:nvPr/>
        </p:nvSpPr>
        <p:spPr>
          <a:xfrm>
            <a:off x="1770749" y="3568750"/>
            <a:ext cx="304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Открытый вид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A07CB2A-D462-322C-B385-9DB6B2647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28" y="2912940"/>
            <a:ext cx="373800" cy="3738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E7A9C0F-75A7-B5B6-8E33-732890C694B7}"/>
              </a:ext>
            </a:extLst>
          </p:cNvPr>
          <p:cNvSpPr txBox="1"/>
          <p:nvPr/>
        </p:nvSpPr>
        <p:spPr>
          <a:xfrm>
            <a:off x="7459728" y="2916255"/>
            <a:ext cx="2465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Кнопка </a:t>
            </a:r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8845C269-7BD7-F7E8-9657-08F3D6D0800B}"/>
              </a:ext>
            </a:extLst>
          </p:cNvPr>
          <p:cNvGrpSpPr/>
          <p:nvPr/>
        </p:nvGrpSpPr>
        <p:grpSpPr>
          <a:xfrm>
            <a:off x="10448909" y="622391"/>
            <a:ext cx="1676402" cy="5613218"/>
            <a:chOff x="10448909" y="622391"/>
            <a:chExt cx="1676402" cy="5613218"/>
          </a:xfrm>
        </p:grpSpPr>
        <p:sp>
          <p:nvSpPr>
            <p:cNvPr id="51" name="Блок-схема: знак завершения 50">
              <a:extLst>
                <a:ext uri="{FF2B5EF4-FFF2-40B4-BE49-F238E27FC236}">
                  <a16:creationId xmlns:a16="http://schemas.microsoft.com/office/drawing/2014/main" id="{1ADBDE13-3CC4-CBEC-E72D-0F98ACCC3AB4}"/>
                </a:ext>
              </a:extLst>
            </p:cNvPr>
            <p:cNvSpPr/>
            <p:nvPr/>
          </p:nvSpPr>
          <p:spPr>
            <a:xfrm>
              <a:off x="10448911" y="622391"/>
              <a:ext cx="1676400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Проблема</a:t>
              </a:r>
            </a:p>
          </p:txBody>
        </p:sp>
        <p:sp>
          <p:nvSpPr>
            <p:cNvPr id="52" name="Блок-схема: знак завершения 51">
              <a:extLst>
                <a:ext uri="{FF2B5EF4-FFF2-40B4-BE49-F238E27FC236}">
                  <a16:creationId xmlns:a16="http://schemas.microsoft.com/office/drawing/2014/main" id="{91A11AD0-8A6D-E8C5-54FF-AADB497F09C3}"/>
                </a:ext>
              </a:extLst>
            </p:cNvPr>
            <p:cNvSpPr/>
            <p:nvPr/>
          </p:nvSpPr>
          <p:spPr>
            <a:xfrm>
              <a:off x="10448909" y="1641445"/>
              <a:ext cx="1676398" cy="457201"/>
            </a:xfrm>
            <a:prstGeom prst="flowChartTerminator">
              <a:avLst/>
            </a:prstGeom>
            <a:solidFill>
              <a:srgbClr val="9966FF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Montserrat "/>
                </a:rPr>
                <a:t>Решение</a:t>
              </a:r>
            </a:p>
          </p:txBody>
        </p:sp>
        <p:sp>
          <p:nvSpPr>
            <p:cNvPr id="53" name="Блок-схема: знак завершения 52">
              <a:extLst>
                <a:ext uri="{FF2B5EF4-FFF2-40B4-BE49-F238E27FC236}">
                  <a16:creationId xmlns:a16="http://schemas.microsoft.com/office/drawing/2014/main" id="{80969AA6-4600-7CC2-1774-1B04064EFC7B}"/>
                </a:ext>
              </a:extLst>
            </p:cNvPr>
            <p:cNvSpPr/>
            <p:nvPr/>
          </p:nvSpPr>
          <p:spPr>
            <a:xfrm>
              <a:off x="10448909" y="2679395"/>
              <a:ext cx="1676400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Аудитория</a:t>
              </a:r>
            </a:p>
          </p:txBody>
        </p:sp>
        <p:sp>
          <p:nvSpPr>
            <p:cNvPr id="54" name="Блок-схема: знак завершения 53">
              <a:extLst>
                <a:ext uri="{FF2B5EF4-FFF2-40B4-BE49-F238E27FC236}">
                  <a16:creationId xmlns:a16="http://schemas.microsoft.com/office/drawing/2014/main" id="{545FE970-D864-74FF-7807-20F61553C402}"/>
                </a:ext>
              </a:extLst>
            </p:cNvPr>
            <p:cNvSpPr/>
            <p:nvPr/>
          </p:nvSpPr>
          <p:spPr>
            <a:xfrm>
              <a:off x="10448910" y="3702508"/>
              <a:ext cx="1676399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Конкуренты</a:t>
              </a:r>
            </a:p>
          </p:txBody>
        </p:sp>
        <p:sp>
          <p:nvSpPr>
            <p:cNvPr id="55" name="Блок-схема: знак завершения 54">
              <a:extLst>
                <a:ext uri="{FF2B5EF4-FFF2-40B4-BE49-F238E27FC236}">
                  <a16:creationId xmlns:a16="http://schemas.microsoft.com/office/drawing/2014/main" id="{6EB1C4A4-2C9C-7C7D-4735-6B4418919443}"/>
                </a:ext>
              </a:extLst>
            </p:cNvPr>
            <p:cNvSpPr/>
            <p:nvPr/>
          </p:nvSpPr>
          <p:spPr>
            <a:xfrm>
              <a:off x="10448910" y="4738195"/>
              <a:ext cx="1676399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Монетизация </a:t>
              </a:r>
            </a:p>
          </p:txBody>
        </p:sp>
        <p:sp>
          <p:nvSpPr>
            <p:cNvPr id="56" name="Блок-схема: знак завершения 55">
              <a:extLst>
                <a:ext uri="{FF2B5EF4-FFF2-40B4-BE49-F238E27FC236}">
                  <a16:creationId xmlns:a16="http://schemas.microsoft.com/office/drawing/2014/main" id="{A67CDD27-46FF-B344-6092-E2A2AEB1DB30}"/>
                </a:ext>
              </a:extLst>
            </p:cNvPr>
            <p:cNvSpPr/>
            <p:nvPr/>
          </p:nvSpPr>
          <p:spPr>
            <a:xfrm>
              <a:off x="10448911" y="5778408"/>
              <a:ext cx="1676399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Планы</a:t>
              </a:r>
            </a:p>
          </p:txBody>
        </p:sp>
      </p:grp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43E30536-144D-AB57-1611-3A5C67BF61FE}"/>
              </a:ext>
            </a:extLst>
          </p:cNvPr>
          <p:cNvCxnSpPr>
            <a:cxnSpLocks/>
          </p:cNvCxnSpPr>
          <p:nvPr/>
        </p:nvCxnSpPr>
        <p:spPr>
          <a:xfrm>
            <a:off x="4003348" y="4208365"/>
            <a:ext cx="208821" cy="5838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74195D8-79E3-C273-A1D4-21410130916C}"/>
              </a:ext>
            </a:extLst>
          </p:cNvPr>
          <p:cNvSpPr txBox="1"/>
          <p:nvPr/>
        </p:nvSpPr>
        <p:spPr>
          <a:xfrm>
            <a:off x="4107758" y="4266628"/>
            <a:ext cx="895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50 мм</a:t>
            </a: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623F0964-F805-41B0-D479-B3327654C95D}"/>
              </a:ext>
            </a:extLst>
          </p:cNvPr>
          <p:cNvCxnSpPr>
            <a:cxnSpLocks/>
          </p:cNvCxnSpPr>
          <p:nvPr/>
        </p:nvCxnSpPr>
        <p:spPr>
          <a:xfrm>
            <a:off x="558664" y="5369659"/>
            <a:ext cx="0" cy="380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EF2A25CD-26E2-09B2-81B2-40B0C416EFB5}"/>
              </a:ext>
            </a:extLst>
          </p:cNvPr>
          <p:cNvCxnSpPr>
            <a:cxnSpLocks/>
          </p:cNvCxnSpPr>
          <p:nvPr/>
        </p:nvCxnSpPr>
        <p:spPr>
          <a:xfrm>
            <a:off x="4014787" y="5375374"/>
            <a:ext cx="0" cy="380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3D3D9A6D-5A41-1B62-2BBD-003F6324E4C6}"/>
              </a:ext>
            </a:extLst>
          </p:cNvPr>
          <p:cNvCxnSpPr>
            <a:cxnSpLocks/>
          </p:cNvCxnSpPr>
          <p:nvPr/>
        </p:nvCxnSpPr>
        <p:spPr>
          <a:xfrm flipV="1">
            <a:off x="4014787" y="5369659"/>
            <a:ext cx="336233" cy="3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DD629AE5-5D04-E5DE-6D4F-6610B4E9FFC3}"/>
              </a:ext>
            </a:extLst>
          </p:cNvPr>
          <p:cNvCxnSpPr>
            <a:cxnSpLocks/>
          </p:cNvCxnSpPr>
          <p:nvPr/>
        </p:nvCxnSpPr>
        <p:spPr>
          <a:xfrm>
            <a:off x="4014786" y="4887244"/>
            <a:ext cx="336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BD012822-6E2A-2F18-707D-825784BA3804}"/>
              </a:ext>
            </a:extLst>
          </p:cNvPr>
          <p:cNvCxnSpPr>
            <a:cxnSpLocks/>
          </p:cNvCxnSpPr>
          <p:nvPr/>
        </p:nvCxnSpPr>
        <p:spPr>
          <a:xfrm flipV="1">
            <a:off x="3846669" y="4159709"/>
            <a:ext cx="336234" cy="9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B25DA542-BAB6-6011-A854-1E592C86EC33}"/>
              </a:ext>
            </a:extLst>
          </p:cNvPr>
          <p:cNvCxnSpPr>
            <a:cxnSpLocks/>
          </p:cNvCxnSpPr>
          <p:nvPr/>
        </p:nvCxnSpPr>
        <p:spPr>
          <a:xfrm flipV="1">
            <a:off x="4008780" y="4743545"/>
            <a:ext cx="360068" cy="9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97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E4E883C8-895E-EB44-5978-634C1DDDF233}"/>
              </a:ext>
            </a:extLst>
          </p:cNvPr>
          <p:cNvSpPr txBox="1"/>
          <p:nvPr/>
        </p:nvSpPr>
        <p:spPr>
          <a:xfrm>
            <a:off x="5537697" y="2195111"/>
            <a:ext cx="199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Montserrat" panose="00000500000000000000" pitchFamily="2" charset="-52"/>
              </a:rPr>
              <a:t>Функции</a:t>
            </a:r>
            <a:r>
              <a:rPr lang="ru-RU" sz="2400" i="1" dirty="0"/>
              <a:t> 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52EBB1A-AF78-6F67-9D09-059BE5551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52" y="2856455"/>
            <a:ext cx="377546" cy="37754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83E2E3B-4791-1933-973C-6BDD403076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6" y="3691201"/>
            <a:ext cx="377547" cy="37754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9FDBDC1-C82A-AED9-A52C-37172EF02B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5" y="4525948"/>
            <a:ext cx="377547" cy="37754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1550725-AAE8-B77A-2948-954EC21F5F2A}"/>
              </a:ext>
            </a:extLst>
          </p:cNvPr>
          <p:cNvSpPr txBox="1"/>
          <p:nvPr/>
        </p:nvSpPr>
        <p:spPr>
          <a:xfrm>
            <a:off x="6085673" y="2864669"/>
            <a:ext cx="3411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Настройка времени приемов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14EC3D-4027-646E-B101-6E8A90DE67B7}"/>
              </a:ext>
            </a:extLst>
          </p:cNvPr>
          <p:cNvSpPr txBox="1"/>
          <p:nvPr/>
        </p:nvSpPr>
        <p:spPr>
          <a:xfrm>
            <a:off x="6085673" y="3691201"/>
            <a:ext cx="395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Контроль за приемами лекарств близкими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CB0DED-A8BB-E8D4-A580-FF195D84B81C}"/>
              </a:ext>
            </a:extLst>
          </p:cNvPr>
          <p:cNvSpPr txBox="1"/>
          <p:nvPr/>
        </p:nvSpPr>
        <p:spPr>
          <a:xfrm>
            <a:off x="6085673" y="4517733"/>
            <a:ext cx="3642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Определение местонахождения </a:t>
            </a:r>
            <a:r>
              <a:rPr lang="ru-RU" sz="1600" dirty="0" err="1">
                <a:latin typeface="Montserrat" panose="00000500000000000000" pitchFamily="2" charset="-52"/>
              </a:rPr>
              <a:t>таблетницы</a:t>
            </a:r>
            <a:endParaRPr lang="ru-RU" sz="1600" dirty="0">
              <a:latin typeface="Montserrat" panose="00000500000000000000" pitchFamily="2" charset="-52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E211E02-6E99-A6BA-B583-7FA15B8683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48" y="5360695"/>
            <a:ext cx="377547" cy="37754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1B29E88-C63A-6DA4-5474-175BE7E2DC74}"/>
              </a:ext>
            </a:extLst>
          </p:cNvPr>
          <p:cNvSpPr txBox="1"/>
          <p:nvPr/>
        </p:nvSpPr>
        <p:spPr>
          <a:xfrm>
            <a:off x="6085672" y="5344265"/>
            <a:ext cx="4172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Отслеживание оставшихся таблеток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692E412-090A-BF0D-3A90-9197C6172B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 t="10148" r="17728" b="33568"/>
          <a:stretch/>
        </p:blipFill>
        <p:spPr>
          <a:xfrm>
            <a:off x="0" y="6215538"/>
            <a:ext cx="828121" cy="59578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C879CDE-77B5-13B2-0EF1-D8ADB5DFC0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04" r="-152"/>
          <a:stretch/>
        </p:blipFill>
        <p:spPr>
          <a:xfrm>
            <a:off x="599882" y="6334029"/>
            <a:ext cx="2069903" cy="595788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6F782164-4BED-F383-E7E0-07D4996090E7}"/>
              </a:ext>
            </a:extLst>
          </p:cNvPr>
          <p:cNvGrpSpPr/>
          <p:nvPr/>
        </p:nvGrpSpPr>
        <p:grpSpPr>
          <a:xfrm>
            <a:off x="10448909" y="622391"/>
            <a:ext cx="1676402" cy="5613218"/>
            <a:chOff x="10448909" y="622391"/>
            <a:chExt cx="1676402" cy="5613218"/>
          </a:xfrm>
        </p:grpSpPr>
        <p:sp>
          <p:nvSpPr>
            <p:cNvPr id="52" name="Блок-схема: знак завершения 51">
              <a:extLst>
                <a:ext uri="{FF2B5EF4-FFF2-40B4-BE49-F238E27FC236}">
                  <a16:creationId xmlns:a16="http://schemas.microsoft.com/office/drawing/2014/main" id="{20CAEECE-6C3E-C168-A029-889F08372B37}"/>
                </a:ext>
              </a:extLst>
            </p:cNvPr>
            <p:cNvSpPr/>
            <p:nvPr/>
          </p:nvSpPr>
          <p:spPr>
            <a:xfrm>
              <a:off x="10448911" y="622391"/>
              <a:ext cx="1676400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Проблема</a:t>
              </a:r>
            </a:p>
          </p:txBody>
        </p:sp>
        <p:sp>
          <p:nvSpPr>
            <p:cNvPr id="53" name="Блок-схема: знак завершения 52">
              <a:extLst>
                <a:ext uri="{FF2B5EF4-FFF2-40B4-BE49-F238E27FC236}">
                  <a16:creationId xmlns:a16="http://schemas.microsoft.com/office/drawing/2014/main" id="{357B2E0F-B79F-89A4-C1FB-ED966FF11A42}"/>
                </a:ext>
              </a:extLst>
            </p:cNvPr>
            <p:cNvSpPr/>
            <p:nvPr/>
          </p:nvSpPr>
          <p:spPr>
            <a:xfrm>
              <a:off x="10448909" y="1641445"/>
              <a:ext cx="1676398" cy="457201"/>
            </a:xfrm>
            <a:prstGeom prst="flowChartTerminator">
              <a:avLst/>
            </a:prstGeom>
            <a:solidFill>
              <a:srgbClr val="9966FF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Montserrat "/>
                </a:rPr>
                <a:t>Решение</a:t>
              </a:r>
            </a:p>
          </p:txBody>
        </p:sp>
        <p:sp>
          <p:nvSpPr>
            <p:cNvPr id="54" name="Блок-схема: знак завершения 53">
              <a:extLst>
                <a:ext uri="{FF2B5EF4-FFF2-40B4-BE49-F238E27FC236}">
                  <a16:creationId xmlns:a16="http://schemas.microsoft.com/office/drawing/2014/main" id="{B5CB4FE5-BC51-87AA-F480-81765C1ACBC2}"/>
                </a:ext>
              </a:extLst>
            </p:cNvPr>
            <p:cNvSpPr/>
            <p:nvPr/>
          </p:nvSpPr>
          <p:spPr>
            <a:xfrm>
              <a:off x="10448909" y="2679395"/>
              <a:ext cx="1676400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Аудитория</a:t>
              </a:r>
            </a:p>
          </p:txBody>
        </p:sp>
        <p:sp>
          <p:nvSpPr>
            <p:cNvPr id="55" name="Блок-схема: знак завершения 54">
              <a:extLst>
                <a:ext uri="{FF2B5EF4-FFF2-40B4-BE49-F238E27FC236}">
                  <a16:creationId xmlns:a16="http://schemas.microsoft.com/office/drawing/2014/main" id="{9E628676-34B6-48FD-DBA2-BC6D80DD6E38}"/>
                </a:ext>
              </a:extLst>
            </p:cNvPr>
            <p:cNvSpPr/>
            <p:nvPr/>
          </p:nvSpPr>
          <p:spPr>
            <a:xfrm>
              <a:off x="10448910" y="3702508"/>
              <a:ext cx="1676399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Конкуренты</a:t>
              </a:r>
            </a:p>
          </p:txBody>
        </p:sp>
        <p:sp>
          <p:nvSpPr>
            <p:cNvPr id="56" name="Блок-схема: знак завершения 55">
              <a:extLst>
                <a:ext uri="{FF2B5EF4-FFF2-40B4-BE49-F238E27FC236}">
                  <a16:creationId xmlns:a16="http://schemas.microsoft.com/office/drawing/2014/main" id="{0C97C2B5-3CCC-5E7A-B9EE-782DEF69FC4C}"/>
                </a:ext>
              </a:extLst>
            </p:cNvPr>
            <p:cNvSpPr/>
            <p:nvPr/>
          </p:nvSpPr>
          <p:spPr>
            <a:xfrm>
              <a:off x="10448910" y="4738195"/>
              <a:ext cx="1676399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Монетизация </a:t>
              </a:r>
            </a:p>
          </p:txBody>
        </p:sp>
        <p:sp>
          <p:nvSpPr>
            <p:cNvPr id="57" name="Блок-схема: знак завершения 56">
              <a:extLst>
                <a:ext uri="{FF2B5EF4-FFF2-40B4-BE49-F238E27FC236}">
                  <a16:creationId xmlns:a16="http://schemas.microsoft.com/office/drawing/2014/main" id="{CD929469-9F55-D36F-4886-F0E1E59518E3}"/>
                </a:ext>
              </a:extLst>
            </p:cNvPr>
            <p:cNvSpPr/>
            <p:nvPr/>
          </p:nvSpPr>
          <p:spPr>
            <a:xfrm>
              <a:off x="10448911" y="5778408"/>
              <a:ext cx="1676399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Планы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3322" y="-189880"/>
            <a:ext cx="7457198" cy="61968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56C201-04BB-F7E3-5A07-CB072A2CA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51" y="147815"/>
            <a:ext cx="1696062" cy="1696062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B4F2D04-E4FC-9743-04A0-4020AE9C8485}"/>
              </a:ext>
            </a:extLst>
          </p:cNvPr>
          <p:cNvGrpSpPr/>
          <p:nvPr/>
        </p:nvGrpSpPr>
        <p:grpSpPr>
          <a:xfrm>
            <a:off x="2227208" y="625624"/>
            <a:ext cx="3028338" cy="4620509"/>
            <a:chOff x="2147941" y="723691"/>
            <a:chExt cx="3028338" cy="462050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E517BCE-ADE0-6C39-8E81-05E3C4052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941" y="723691"/>
              <a:ext cx="3028338" cy="4620509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35370AE-9493-DC69-E3D6-8ADD9FF96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54716" y="3078526"/>
              <a:ext cx="249393" cy="249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251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4A25CF5-E659-3CB5-712B-B541EAC578C2}"/>
              </a:ext>
            </a:extLst>
          </p:cNvPr>
          <p:cNvSpPr txBox="1"/>
          <p:nvPr/>
        </p:nvSpPr>
        <p:spPr>
          <a:xfrm>
            <a:off x="1473232" y="2329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9966FF"/>
                </a:solidFill>
                <a:latin typeface="Montserrat" panose="00000500000000000000" pitchFamily="2" charset="-52"/>
              </a:rPr>
              <a:t>Сегмент рынка: </a:t>
            </a:r>
            <a:r>
              <a:rPr lang="en-US" sz="1800" b="1" dirty="0">
                <a:solidFill>
                  <a:srgbClr val="9966FF"/>
                </a:solidFill>
                <a:latin typeface="Montserrat" panose="00000500000000000000" pitchFamily="2" charset="-52"/>
              </a:rPr>
              <a:t>B2C</a:t>
            </a:r>
            <a:endParaRPr lang="ru-RU" sz="1800" b="1" dirty="0">
              <a:solidFill>
                <a:srgbClr val="9966FF"/>
              </a:solidFill>
              <a:latin typeface="Montserrat" panose="00000500000000000000" pitchFamily="2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359422C-CEF6-A1C4-7C4D-B2C564EAC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583" y="1120332"/>
            <a:ext cx="1399834" cy="13998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BBBB38-DDF9-CBD7-6B6F-E59818E92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915" y="1258932"/>
            <a:ext cx="1122634" cy="112263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E684B6-39A2-AB29-2568-506D100F8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83369" y="4132175"/>
            <a:ext cx="1399834" cy="139983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402FDB8-E228-59BB-0868-D2615D513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751" y="4132175"/>
            <a:ext cx="1188328" cy="118832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6F95695-4E32-7A79-CA49-D181E9ECB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2079" y="4132175"/>
            <a:ext cx="1122633" cy="11226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102022B-3325-11D0-E3AF-C2508845BB8E}"/>
              </a:ext>
            </a:extLst>
          </p:cNvPr>
          <p:cNvSpPr txBox="1"/>
          <p:nvPr/>
        </p:nvSpPr>
        <p:spPr>
          <a:xfrm>
            <a:off x="803521" y="2591504"/>
            <a:ext cx="5003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Возраст: </a:t>
            </a:r>
            <a:r>
              <a:rPr lang="ru-RU" sz="1200" dirty="0">
                <a:latin typeface="Montserrat" panose="00000500000000000000" pitchFamily="2" charset="-52"/>
              </a:rPr>
              <a:t>старше 60</a:t>
            </a:r>
            <a:endParaRPr lang="ru-RU" sz="1200" b="1" dirty="0">
              <a:latin typeface="Montserrat" panose="00000500000000000000" pitchFamily="2" charset="-52"/>
            </a:endParaRPr>
          </a:p>
          <a:p>
            <a:r>
              <a:rPr lang="ru-RU" sz="1200" b="1" dirty="0">
                <a:latin typeface="Montserrat" panose="00000500000000000000" pitchFamily="2" charset="-52"/>
              </a:rPr>
              <a:t>Род занятости: </a:t>
            </a:r>
            <a:r>
              <a:rPr lang="ru-RU" sz="1200" dirty="0">
                <a:latin typeface="Montserrat" panose="00000500000000000000" pitchFamily="2" charset="-52"/>
              </a:rPr>
              <a:t>работающие/неработающие пенсионеры</a:t>
            </a:r>
          </a:p>
          <a:p>
            <a:r>
              <a:rPr lang="ru-RU" sz="1200" b="1" dirty="0">
                <a:latin typeface="Montserrat" panose="00000500000000000000" pitchFamily="2" charset="-52"/>
              </a:rPr>
              <a:t>Уровень дохода: </a:t>
            </a:r>
            <a:r>
              <a:rPr lang="ru-RU" sz="1200" dirty="0">
                <a:latin typeface="Montserrat" panose="00000500000000000000" pitchFamily="2" charset="-52"/>
              </a:rPr>
              <a:t>средний/низкий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6C9BBF-0910-91C7-507E-AAF1D8BE3818}"/>
              </a:ext>
            </a:extLst>
          </p:cNvPr>
          <p:cNvSpPr txBox="1"/>
          <p:nvPr/>
        </p:nvSpPr>
        <p:spPr>
          <a:xfrm>
            <a:off x="803521" y="5569206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Возраст:</a:t>
            </a:r>
            <a:r>
              <a:rPr lang="ru-RU" sz="1200" dirty="0">
                <a:latin typeface="Montserrat" panose="00000500000000000000" pitchFamily="2" charset="-52"/>
              </a:rPr>
              <a:t> 18-29 лет</a:t>
            </a:r>
          </a:p>
          <a:p>
            <a:r>
              <a:rPr lang="ru-RU" sz="1200" b="1" dirty="0">
                <a:latin typeface="Montserrat" panose="00000500000000000000" pitchFamily="2" charset="-52"/>
              </a:rPr>
              <a:t>Род занятости</a:t>
            </a:r>
            <a:r>
              <a:rPr lang="ru-RU" sz="1200" dirty="0">
                <a:latin typeface="Montserrat" panose="00000500000000000000" pitchFamily="2" charset="-52"/>
              </a:rPr>
              <a:t>: студенты, подработка</a:t>
            </a:r>
          </a:p>
          <a:p>
            <a:r>
              <a:rPr lang="ru-RU" sz="1200" b="1" dirty="0">
                <a:latin typeface="Montserrat" panose="00000500000000000000" pitchFamily="2" charset="-52"/>
              </a:rPr>
              <a:t>Уровень дохода</a:t>
            </a:r>
            <a:r>
              <a:rPr lang="ru-RU" sz="1200" dirty="0">
                <a:latin typeface="Montserrat" panose="00000500000000000000" pitchFamily="2" charset="-52"/>
              </a:rPr>
              <a:t>: средний/низкий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5C8A89-64A3-15A5-E24D-E1A3C4264D8F}"/>
              </a:ext>
            </a:extLst>
          </p:cNvPr>
          <p:cNvSpPr txBox="1"/>
          <p:nvPr/>
        </p:nvSpPr>
        <p:spPr>
          <a:xfrm>
            <a:off x="6058853" y="5569205"/>
            <a:ext cx="4143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latin typeface="Montserrat" panose="00000500000000000000" pitchFamily="2" charset="-52"/>
              </a:rPr>
              <a:t>Возраст: </a:t>
            </a:r>
            <a:r>
              <a:rPr lang="ru-RU" sz="1200" dirty="0">
                <a:latin typeface="Montserrat" panose="00000500000000000000" pitchFamily="2" charset="-52"/>
              </a:rPr>
              <a:t>30-55 лет </a:t>
            </a:r>
          </a:p>
          <a:p>
            <a:pPr algn="just"/>
            <a:r>
              <a:rPr lang="ru-RU" sz="1200" b="1" dirty="0">
                <a:latin typeface="Montserrat" panose="00000500000000000000" pitchFamily="2" charset="-52"/>
              </a:rPr>
              <a:t>Род занятости: </a:t>
            </a:r>
            <a:r>
              <a:rPr lang="ru-RU" sz="1200" dirty="0">
                <a:latin typeface="Montserrat" panose="00000500000000000000" pitchFamily="2" charset="-52"/>
              </a:rPr>
              <a:t>домохозяйка/работающая мама</a:t>
            </a:r>
          </a:p>
          <a:p>
            <a:pPr algn="just"/>
            <a:r>
              <a:rPr lang="ru-RU" sz="1200" b="1" dirty="0">
                <a:latin typeface="Montserrat" panose="00000500000000000000" pitchFamily="2" charset="-52"/>
              </a:rPr>
              <a:t>Уровень дохода: </a:t>
            </a:r>
            <a:r>
              <a:rPr lang="ru-RU" sz="1200" dirty="0">
                <a:latin typeface="Montserrat" panose="00000500000000000000" pitchFamily="2" charset="-52"/>
              </a:rPr>
              <a:t>средний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02629D-955A-E99E-39C6-1AAF33B7D387}"/>
              </a:ext>
            </a:extLst>
          </p:cNvPr>
          <p:cNvSpPr txBox="1"/>
          <p:nvPr/>
        </p:nvSpPr>
        <p:spPr>
          <a:xfrm>
            <a:off x="6096000" y="2610539"/>
            <a:ext cx="341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latin typeface="Montserrat" panose="00000500000000000000" pitchFamily="2" charset="-52"/>
              </a:rPr>
              <a:t>Возраст: </a:t>
            </a:r>
            <a:r>
              <a:rPr lang="ru-RU" sz="1200" dirty="0">
                <a:latin typeface="Montserrat" panose="00000500000000000000" pitchFamily="2" charset="-52"/>
              </a:rPr>
              <a:t>30-55 лет </a:t>
            </a:r>
          </a:p>
          <a:p>
            <a:pPr algn="just"/>
            <a:r>
              <a:rPr lang="ru-RU" sz="1200" b="1" dirty="0">
                <a:latin typeface="Montserrat" panose="00000500000000000000" pitchFamily="2" charset="-52"/>
              </a:rPr>
              <a:t>Род занятости</a:t>
            </a:r>
            <a:r>
              <a:rPr lang="ru-RU" sz="1200" dirty="0">
                <a:latin typeface="Montserrat" panose="00000500000000000000" pitchFamily="2" charset="-52"/>
              </a:rPr>
              <a:t>: постоянная работа</a:t>
            </a:r>
          </a:p>
          <a:p>
            <a:pPr algn="just"/>
            <a:r>
              <a:rPr lang="ru-RU" sz="1200" b="1" dirty="0">
                <a:latin typeface="Montserrat" panose="00000500000000000000" pitchFamily="2" charset="-52"/>
              </a:rPr>
              <a:t>Уровень дохода</a:t>
            </a:r>
            <a:r>
              <a:rPr lang="ru-RU" sz="1200" dirty="0">
                <a:latin typeface="Montserrat" panose="00000500000000000000" pitchFamily="2" charset="-52"/>
              </a:rPr>
              <a:t>: высокий/средний </a:t>
            </a:r>
          </a:p>
        </p:txBody>
      </p:sp>
      <p:pic>
        <p:nvPicPr>
          <p:cNvPr id="23" name="Google Shape;226;p11">
            <a:extLst>
              <a:ext uri="{FF2B5EF4-FFF2-40B4-BE49-F238E27FC236}">
                <a16:creationId xmlns:a16="http://schemas.microsoft.com/office/drawing/2014/main" id="{1B21AD7A-0AA2-A295-C543-34F4CC5C0774}"/>
              </a:ext>
            </a:extLst>
          </p:cNvPr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03521" y="147281"/>
            <a:ext cx="584440" cy="543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3F4CBD-ADD5-CBAB-C6B6-AE3A12800C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 t="10148" r="17728" b="33568"/>
          <a:stretch/>
        </p:blipFill>
        <p:spPr>
          <a:xfrm>
            <a:off x="0" y="6215538"/>
            <a:ext cx="828121" cy="59578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85A3AE-81C1-3FD4-F763-D9DC55688D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04" r="-152"/>
          <a:stretch/>
        </p:blipFill>
        <p:spPr>
          <a:xfrm>
            <a:off x="599882" y="6334029"/>
            <a:ext cx="2069903" cy="595788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25F1568E-0FB2-D48A-C7E3-89E2C5797F93}"/>
              </a:ext>
            </a:extLst>
          </p:cNvPr>
          <p:cNvGrpSpPr/>
          <p:nvPr/>
        </p:nvGrpSpPr>
        <p:grpSpPr>
          <a:xfrm>
            <a:off x="10448909" y="622391"/>
            <a:ext cx="1676402" cy="5613218"/>
            <a:chOff x="10448909" y="622391"/>
            <a:chExt cx="1676402" cy="5613218"/>
          </a:xfrm>
        </p:grpSpPr>
        <p:sp>
          <p:nvSpPr>
            <p:cNvPr id="37" name="Блок-схема: знак завершения 36">
              <a:extLst>
                <a:ext uri="{FF2B5EF4-FFF2-40B4-BE49-F238E27FC236}">
                  <a16:creationId xmlns:a16="http://schemas.microsoft.com/office/drawing/2014/main" id="{A351194F-4457-FAC2-4976-827DEC8AE429}"/>
                </a:ext>
              </a:extLst>
            </p:cNvPr>
            <p:cNvSpPr/>
            <p:nvPr/>
          </p:nvSpPr>
          <p:spPr>
            <a:xfrm>
              <a:off x="10448911" y="622391"/>
              <a:ext cx="1676400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Проблема</a:t>
              </a:r>
            </a:p>
          </p:txBody>
        </p:sp>
        <p:sp>
          <p:nvSpPr>
            <p:cNvPr id="38" name="Блок-схема: знак завершения 37">
              <a:extLst>
                <a:ext uri="{FF2B5EF4-FFF2-40B4-BE49-F238E27FC236}">
                  <a16:creationId xmlns:a16="http://schemas.microsoft.com/office/drawing/2014/main" id="{180C7AFD-24C2-85B3-3BF6-90E2A74EA121}"/>
                </a:ext>
              </a:extLst>
            </p:cNvPr>
            <p:cNvSpPr/>
            <p:nvPr/>
          </p:nvSpPr>
          <p:spPr>
            <a:xfrm>
              <a:off x="10448909" y="1641445"/>
              <a:ext cx="1676398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Решение</a:t>
              </a:r>
            </a:p>
          </p:txBody>
        </p:sp>
        <p:sp>
          <p:nvSpPr>
            <p:cNvPr id="39" name="Блок-схема: знак завершения 38">
              <a:extLst>
                <a:ext uri="{FF2B5EF4-FFF2-40B4-BE49-F238E27FC236}">
                  <a16:creationId xmlns:a16="http://schemas.microsoft.com/office/drawing/2014/main" id="{5ABE3333-FE83-04D9-A560-9F014EB4B537}"/>
                </a:ext>
              </a:extLst>
            </p:cNvPr>
            <p:cNvSpPr/>
            <p:nvPr/>
          </p:nvSpPr>
          <p:spPr>
            <a:xfrm>
              <a:off x="10448909" y="2679395"/>
              <a:ext cx="1676400" cy="457201"/>
            </a:xfrm>
            <a:prstGeom prst="flowChartTerminator">
              <a:avLst/>
            </a:prstGeom>
            <a:solidFill>
              <a:srgbClr val="9966FF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Montserrat "/>
                </a:rPr>
                <a:t>Аудитория</a:t>
              </a:r>
            </a:p>
          </p:txBody>
        </p:sp>
        <p:sp>
          <p:nvSpPr>
            <p:cNvPr id="40" name="Блок-схема: знак завершения 39">
              <a:extLst>
                <a:ext uri="{FF2B5EF4-FFF2-40B4-BE49-F238E27FC236}">
                  <a16:creationId xmlns:a16="http://schemas.microsoft.com/office/drawing/2014/main" id="{D789EC2F-D787-8BAC-A2E8-9A4CE42EE45D}"/>
                </a:ext>
              </a:extLst>
            </p:cNvPr>
            <p:cNvSpPr/>
            <p:nvPr/>
          </p:nvSpPr>
          <p:spPr>
            <a:xfrm>
              <a:off x="10448910" y="3702508"/>
              <a:ext cx="1676399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Конкуренты</a:t>
              </a:r>
            </a:p>
          </p:txBody>
        </p:sp>
        <p:sp>
          <p:nvSpPr>
            <p:cNvPr id="41" name="Блок-схема: знак завершения 40">
              <a:extLst>
                <a:ext uri="{FF2B5EF4-FFF2-40B4-BE49-F238E27FC236}">
                  <a16:creationId xmlns:a16="http://schemas.microsoft.com/office/drawing/2014/main" id="{12A2032A-8A3E-DF90-3A85-B80D4E27BE37}"/>
                </a:ext>
              </a:extLst>
            </p:cNvPr>
            <p:cNvSpPr/>
            <p:nvPr/>
          </p:nvSpPr>
          <p:spPr>
            <a:xfrm>
              <a:off x="10448910" y="4738195"/>
              <a:ext cx="1676399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Монетизация </a:t>
              </a:r>
            </a:p>
          </p:txBody>
        </p:sp>
        <p:sp>
          <p:nvSpPr>
            <p:cNvPr id="42" name="Блок-схема: знак завершения 41">
              <a:extLst>
                <a:ext uri="{FF2B5EF4-FFF2-40B4-BE49-F238E27FC236}">
                  <a16:creationId xmlns:a16="http://schemas.microsoft.com/office/drawing/2014/main" id="{08144B9F-7145-C482-F3E5-01EBEBC603D6}"/>
                </a:ext>
              </a:extLst>
            </p:cNvPr>
            <p:cNvSpPr/>
            <p:nvPr/>
          </p:nvSpPr>
          <p:spPr>
            <a:xfrm>
              <a:off x="10448911" y="5778408"/>
              <a:ext cx="1676399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Планы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151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DE6F97-0284-8014-4916-1C5D29830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 t="10148" r="17728" b="33568"/>
          <a:stretch/>
        </p:blipFill>
        <p:spPr>
          <a:xfrm>
            <a:off x="0" y="6215538"/>
            <a:ext cx="828121" cy="5957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F7BEA44-5B35-95DF-E724-A17A863EA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04" r="-152"/>
          <a:stretch/>
        </p:blipFill>
        <p:spPr>
          <a:xfrm>
            <a:off x="599882" y="6334029"/>
            <a:ext cx="2069903" cy="595788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D270592-BE10-5ED9-0526-D5F84DACD406}"/>
              </a:ext>
            </a:extLst>
          </p:cNvPr>
          <p:cNvGrpSpPr/>
          <p:nvPr/>
        </p:nvGrpSpPr>
        <p:grpSpPr>
          <a:xfrm>
            <a:off x="10448909" y="622391"/>
            <a:ext cx="1676402" cy="5613218"/>
            <a:chOff x="10448909" y="622391"/>
            <a:chExt cx="1676402" cy="5613218"/>
          </a:xfrm>
        </p:grpSpPr>
        <p:sp>
          <p:nvSpPr>
            <p:cNvPr id="15" name="Блок-схема: знак завершения 14">
              <a:extLst>
                <a:ext uri="{FF2B5EF4-FFF2-40B4-BE49-F238E27FC236}">
                  <a16:creationId xmlns:a16="http://schemas.microsoft.com/office/drawing/2014/main" id="{552A6655-2ADB-E45F-976A-43EF369CAB66}"/>
                </a:ext>
              </a:extLst>
            </p:cNvPr>
            <p:cNvSpPr/>
            <p:nvPr/>
          </p:nvSpPr>
          <p:spPr>
            <a:xfrm>
              <a:off x="10448911" y="622391"/>
              <a:ext cx="1676400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Проблема</a:t>
              </a:r>
            </a:p>
          </p:txBody>
        </p:sp>
        <p:sp>
          <p:nvSpPr>
            <p:cNvPr id="16" name="Блок-схема: знак завершения 15">
              <a:extLst>
                <a:ext uri="{FF2B5EF4-FFF2-40B4-BE49-F238E27FC236}">
                  <a16:creationId xmlns:a16="http://schemas.microsoft.com/office/drawing/2014/main" id="{B475D2CC-F42A-2B74-D6FC-DACCBFA56410}"/>
                </a:ext>
              </a:extLst>
            </p:cNvPr>
            <p:cNvSpPr/>
            <p:nvPr/>
          </p:nvSpPr>
          <p:spPr>
            <a:xfrm>
              <a:off x="10448909" y="1641445"/>
              <a:ext cx="1676398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Решение</a:t>
              </a:r>
            </a:p>
          </p:txBody>
        </p:sp>
        <p:sp>
          <p:nvSpPr>
            <p:cNvPr id="17" name="Блок-схема: знак завершения 16">
              <a:extLst>
                <a:ext uri="{FF2B5EF4-FFF2-40B4-BE49-F238E27FC236}">
                  <a16:creationId xmlns:a16="http://schemas.microsoft.com/office/drawing/2014/main" id="{3BF9B471-1BD9-AF53-7947-BDDC6C4BB051}"/>
                </a:ext>
              </a:extLst>
            </p:cNvPr>
            <p:cNvSpPr/>
            <p:nvPr/>
          </p:nvSpPr>
          <p:spPr>
            <a:xfrm>
              <a:off x="10448909" y="2679395"/>
              <a:ext cx="1676400" cy="457201"/>
            </a:xfrm>
            <a:prstGeom prst="flowChartTerminator">
              <a:avLst/>
            </a:prstGeom>
            <a:solidFill>
              <a:srgbClr val="9966FF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Montserrat "/>
                </a:rPr>
                <a:t>Аудитория</a:t>
              </a:r>
            </a:p>
          </p:txBody>
        </p:sp>
        <p:sp>
          <p:nvSpPr>
            <p:cNvPr id="18" name="Блок-схема: знак завершения 17">
              <a:extLst>
                <a:ext uri="{FF2B5EF4-FFF2-40B4-BE49-F238E27FC236}">
                  <a16:creationId xmlns:a16="http://schemas.microsoft.com/office/drawing/2014/main" id="{5BC2FECB-D669-CD46-9C65-0C51F76B7BF9}"/>
                </a:ext>
              </a:extLst>
            </p:cNvPr>
            <p:cNvSpPr/>
            <p:nvPr/>
          </p:nvSpPr>
          <p:spPr>
            <a:xfrm>
              <a:off x="10448910" y="3702508"/>
              <a:ext cx="1676399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Конкуренты</a:t>
              </a:r>
            </a:p>
          </p:txBody>
        </p:sp>
        <p:sp>
          <p:nvSpPr>
            <p:cNvPr id="19" name="Блок-схема: знак завершения 18">
              <a:extLst>
                <a:ext uri="{FF2B5EF4-FFF2-40B4-BE49-F238E27FC236}">
                  <a16:creationId xmlns:a16="http://schemas.microsoft.com/office/drawing/2014/main" id="{DE7A8BA2-4EAB-49C2-6E50-D3CB3C3DC200}"/>
                </a:ext>
              </a:extLst>
            </p:cNvPr>
            <p:cNvSpPr/>
            <p:nvPr/>
          </p:nvSpPr>
          <p:spPr>
            <a:xfrm>
              <a:off x="10448910" y="4738195"/>
              <a:ext cx="1676399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Монетизация </a:t>
              </a:r>
            </a:p>
          </p:txBody>
        </p:sp>
        <p:sp>
          <p:nvSpPr>
            <p:cNvPr id="20" name="Блок-схема: знак завершения 19">
              <a:extLst>
                <a:ext uri="{FF2B5EF4-FFF2-40B4-BE49-F238E27FC236}">
                  <a16:creationId xmlns:a16="http://schemas.microsoft.com/office/drawing/2014/main" id="{B034C436-B893-9DA3-7A97-42E27372D4AE}"/>
                </a:ext>
              </a:extLst>
            </p:cNvPr>
            <p:cNvSpPr/>
            <p:nvPr/>
          </p:nvSpPr>
          <p:spPr>
            <a:xfrm>
              <a:off x="10448911" y="5778408"/>
              <a:ext cx="1676399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Планы</a:t>
              </a:r>
            </a:p>
          </p:txBody>
        </p:sp>
      </p:grp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679D8F5-991D-E8D5-8BA7-79047306E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2140522"/>
              </p:ext>
            </p:extLst>
          </p:nvPr>
        </p:nvGraphicFramePr>
        <p:xfrm>
          <a:off x="-554833" y="1971598"/>
          <a:ext cx="3924517" cy="234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6E59477-1D5B-5B4A-977C-620F0AB1C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09" y="622391"/>
            <a:ext cx="1399834" cy="139983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CC059F1-DFF0-17BE-0505-A2238A330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643" y="781099"/>
            <a:ext cx="1122634" cy="1122634"/>
          </a:xfrm>
          <a:prstGeom prst="rect">
            <a:avLst/>
          </a:prstGeom>
        </p:spPr>
      </p:pic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9D823155-1362-18C7-F84F-B8C4E85E8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947157"/>
              </p:ext>
            </p:extLst>
          </p:nvPr>
        </p:nvGraphicFramePr>
        <p:xfrm>
          <a:off x="4188326" y="2028630"/>
          <a:ext cx="3924516" cy="234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5F81622-9214-3F83-F06E-92406B56C5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1044" y="3141191"/>
            <a:ext cx="1188328" cy="118832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8A06858-4F95-EE8C-0195-895E038610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9372" y="3141191"/>
            <a:ext cx="1122633" cy="1122633"/>
          </a:xfrm>
          <a:prstGeom prst="rect">
            <a:avLst/>
          </a:prstGeom>
        </p:spPr>
      </p:pic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DEE34F29-0DF9-76C8-4588-CF7952B569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4351237"/>
              </p:ext>
            </p:extLst>
          </p:nvPr>
        </p:nvGraphicFramePr>
        <p:xfrm>
          <a:off x="1813226" y="4373007"/>
          <a:ext cx="3924516" cy="22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F7572DA-6F51-C4E4-9441-D146FAF8D9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735574" y="2863339"/>
            <a:ext cx="1399834" cy="1399834"/>
          </a:xfrm>
          <a:prstGeom prst="rect">
            <a:avLst/>
          </a:prstGeom>
        </p:spPr>
      </p:pic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7992245F-9A1A-472E-629F-69B698E8C4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080251"/>
              </p:ext>
            </p:extLst>
          </p:nvPr>
        </p:nvGraphicFramePr>
        <p:xfrm>
          <a:off x="6556384" y="4159709"/>
          <a:ext cx="4029999" cy="252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576632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9A424317-E4AB-A4E1-1B36-B61860B17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768551"/>
              </p:ext>
            </p:extLst>
          </p:nvPr>
        </p:nvGraphicFramePr>
        <p:xfrm>
          <a:off x="781050" y="2186145"/>
          <a:ext cx="9398004" cy="4153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450">
                  <a:extLst>
                    <a:ext uri="{9D8B030D-6E8A-4147-A177-3AD203B41FA5}">
                      <a16:colId xmlns:a16="http://schemas.microsoft.com/office/drawing/2014/main" val="633424993"/>
                    </a:ext>
                  </a:extLst>
                </a:gridCol>
                <a:gridCol w="1475318">
                  <a:extLst>
                    <a:ext uri="{9D8B030D-6E8A-4147-A177-3AD203B41FA5}">
                      <a16:colId xmlns:a16="http://schemas.microsoft.com/office/drawing/2014/main" val="2305795432"/>
                    </a:ext>
                  </a:extLst>
                </a:gridCol>
                <a:gridCol w="1556809">
                  <a:extLst>
                    <a:ext uri="{9D8B030D-6E8A-4147-A177-3AD203B41FA5}">
                      <a16:colId xmlns:a16="http://schemas.microsoft.com/office/drawing/2014/main" val="3658221096"/>
                    </a:ext>
                  </a:extLst>
                </a:gridCol>
                <a:gridCol w="1556809">
                  <a:extLst>
                    <a:ext uri="{9D8B030D-6E8A-4147-A177-3AD203B41FA5}">
                      <a16:colId xmlns:a16="http://schemas.microsoft.com/office/drawing/2014/main" val="2208146078"/>
                    </a:ext>
                  </a:extLst>
                </a:gridCol>
                <a:gridCol w="1556809">
                  <a:extLst>
                    <a:ext uri="{9D8B030D-6E8A-4147-A177-3AD203B41FA5}">
                      <a16:colId xmlns:a16="http://schemas.microsoft.com/office/drawing/2014/main" val="2176121834"/>
                    </a:ext>
                  </a:extLst>
                </a:gridCol>
                <a:gridCol w="1556809">
                  <a:extLst>
                    <a:ext uri="{9D8B030D-6E8A-4147-A177-3AD203B41FA5}">
                      <a16:colId xmlns:a16="http://schemas.microsoft.com/office/drawing/2014/main" val="2890141131"/>
                    </a:ext>
                  </a:extLst>
                </a:gridCol>
              </a:tblGrid>
              <a:tr h="5569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ontserrat "/>
                        </a:rPr>
                        <a:t>Обычная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Montserrat "/>
                        </a:rPr>
                        <a:t>таблетница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Montserrat "/>
                        </a:rPr>
                        <a:t>таблетница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ontserrat "/>
                        </a:rPr>
                        <a:t> неделька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Montserrat "/>
                        </a:rPr>
                        <a:t>Таблетница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ontserrat "/>
                        </a:rPr>
                        <a:t> с таймером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ontserrat "/>
                        </a:rPr>
                        <a:t>Xiaomi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Montserrat "/>
                        </a:rPr>
                        <a:t>таблетница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ontserrat "/>
                        </a:rPr>
                        <a:t>Smart pillbox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2647"/>
                  </a:ext>
                </a:extLst>
              </a:tr>
              <a:tr h="57299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 "/>
                        </a:rPr>
                        <a:t>Компактность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241685"/>
                  </a:ext>
                </a:extLst>
              </a:tr>
              <a:tr h="57299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 "/>
                        </a:rPr>
                        <a:t>Простота и удобство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574246"/>
                  </a:ext>
                </a:extLst>
              </a:tr>
              <a:tr h="57299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 "/>
                        </a:rPr>
                        <a:t>Контроль за близкими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256141"/>
                  </a:ext>
                </a:extLst>
              </a:tr>
              <a:tr h="57299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 "/>
                        </a:rPr>
                        <a:t>Отслеживание оставшихся таблеток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766799"/>
                  </a:ext>
                </a:extLst>
              </a:tr>
              <a:tr h="57299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 "/>
                        </a:rPr>
                        <a:t>Настраиваемые напоминания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297384"/>
                  </a:ext>
                </a:extLst>
              </a:tr>
              <a:tr h="57299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 "/>
                        </a:rPr>
                        <a:t>Удобная зарядка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Montserrat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10659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0B76AA7-EFA5-A287-CF39-57715A976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18" y="2186145"/>
            <a:ext cx="542708" cy="5427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281C450-DA01-197A-339D-3AD933965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268" y="1595902"/>
            <a:ext cx="737641" cy="73764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F05F98E-6DE1-CDA8-74C0-4C7EF09E9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708" y="2765605"/>
            <a:ext cx="499136" cy="4991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1F9D159-DC7A-5DC5-F79A-0694B1A7B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261" y="3364943"/>
            <a:ext cx="493151" cy="49315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9E8FBB-0089-E315-C1D6-DE724B2CC4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2276" y="5809092"/>
            <a:ext cx="499136" cy="4991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26E766E-3F8C-093A-226C-6D499277D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276" y="3925353"/>
            <a:ext cx="499136" cy="49913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E28069-EC67-9288-8A6C-F54B33F64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276" y="4595490"/>
            <a:ext cx="499136" cy="49913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30C9B8E-28CC-B912-3C87-9B4906347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276" y="5225322"/>
            <a:ext cx="499136" cy="49913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2894446-FA5F-7D5C-5DFC-308DA8148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836" y="2769671"/>
            <a:ext cx="493151" cy="49315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ECE73D0-84A9-5139-D0E7-864D02599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833" y="4595490"/>
            <a:ext cx="499136" cy="49913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9D95-1FF3-FE03-6F4F-D112785A1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793" y="3923019"/>
            <a:ext cx="499136" cy="49913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CA665CE-86B8-32DE-5D1C-57D0F070B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833" y="5225322"/>
            <a:ext cx="499136" cy="49913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A5D4B8E-E77D-E9F4-718A-BB9A4DCBA5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8331" y="5809092"/>
            <a:ext cx="499136" cy="49913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B242E8D-03AC-1FBB-A514-E3CFE8443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386" y="5809092"/>
            <a:ext cx="499136" cy="49913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C32CC03-9041-321C-CFD1-C66DA814C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495" y="4595490"/>
            <a:ext cx="499136" cy="49913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8015AD8-2FB1-D6CC-2083-7348A5243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495" y="3923019"/>
            <a:ext cx="499136" cy="49913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09EB799-C69D-5901-7FD1-1C8AEA652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110" y="3923019"/>
            <a:ext cx="499136" cy="49913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17C98BB-2B0C-0792-499E-D8083F69C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480" y="2765605"/>
            <a:ext cx="493151" cy="49315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A77BADC-910A-AF40-501B-38BB21957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378" y="3346287"/>
            <a:ext cx="493151" cy="49315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75DA595-EA5D-4815-AB1F-BCF8582D8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3" y="3346287"/>
            <a:ext cx="493151" cy="49315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212991E-E641-00EA-E8B8-56ADB223B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480" y="5231307"/>
            <a:ext cx="493151" cy="49315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888A31A-D2E8-2D1F-3B24-DF0D2F020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616" y="5231307"/>
            <a:ext cx="493151" cy="49315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859F776-5EAF-43B7-A72B-638682CC3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110" y="3364943"/>
            <a:ext cx="493151" cy="49315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823D1D6-31A9-7789-DD8B-DFB594D12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095" y="2766074"/>
            <a:ext cx="493151" cy="49315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62B9E29-21FB-1BF5-3C47-9A89C7968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616" y="5814943"/>
            <a:ext cx="493151" cy="49315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D78C555-CE86-AE80-B99A-A0117A584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775" y="3346287"/>
            <a:ext cx="493151" cy="49315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7325156-4DC3-EA4E-6AFB-D29CCAAF3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776" y="3926011"/>
            <a:ext cx="493151" cy="49315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06A1F19-C7D9-F301-B6E9-9B18D8EB4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776" y="4595490"/>
            <a:ext cx="493151" cy="49315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CEEF4E8-9150-5035-230B-79384E2D3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776" y="5225322"/>
            <a:ext cx="493151" cy="49315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CC8F9-7DB4-CF92-B9F3-8E2CF170E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777" y="5814943"/>
            <a:ext cx="493151" cy="49315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3980F3C-81ED-E890-1BC8-48B8E930F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774" y="2765605"/>
            <a:ext cx="493151" cy="49315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6A02543-7BCB-84C6-BA3C-22314AFA9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353" y="2765604"/>
            <a:ext cx="493151" cy="49315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53375E2-9B1B-E17E-CBC3-78176C2B1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763" y="2775494"/>
            <a:ext cx="499136" cy="49913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4709E81-EF27-133C-B830-ED8D58F62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125" y="4595490"/>
            <a:ext cx="499136" cy="499136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C9070938-DB32-D14C-9810-AAA1C9044E83}"/>
              </a:ext>
            </a:extLst>
          </p:cNvPr>
          <p:cNvSpPr txBox="1"/>
          <p:nvPr/>
        </p:nvSpPr>
        <p:spPr>
          <a:xfrm>
            <a:off x="3192679" y="1607060"/>
            <a:ext cx="405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Montserrat "/>
              </a:rPr>
              <a:t>Конкуренты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43775C-5BAE-BF3D-E2C4-39C342B103D6}"/>
              </a:ext>
            </a:extLst>
          </p:cNvPr>
          <p:cNvSpPr txBox="1"/>
          <p:nvPr/>
        </p:nvSpPr>
        <p:spPr>
          <a:xfrm rot="16200000">
            <a:off x="-1626268" y="3901875"/>
            <a:ext cx="405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Montserrat "/>
              </a:rPr>
              <a:t>Критерии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B67E3F-DC91-008B-C7DE-F18E9961A94B}"/>
              </a:ext>
            </a:extLst>
          </p:cNvPr>
          <p:cNvSpPr txBox="1"/>
          <p:nvPr/>
        </p:nvSpPr>
        <p:spPr>
          <a:xfrm>
            <a:off x="587223" y="207146"/>
            <a:ext cx="268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 "/>
              </a:rPr>
              <a:t>Преимущества </a:t>
            </a:r>
            <a:r>
              <a:rPr lang="en-US" b="1" dirty="0">
                <a:latin typeface="Montserrat "/>
              </a:rPr>
              <a:t>Smart pillbox</a:t>
            </a:r>
            <a:endParaRPr lang="ru-RU" b="1" dirty="0">
              <a:latin typeface="Montserrat 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D2812E65-E385-4C88-C788-1A709F10C3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7363" y="184941"/>
            <a:ext cx="833874" cy="83387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F46510A-3012-1B1E-0172-19F73F5CF4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34" y="207146"/>
            <a:ext cx="789465" cy="789465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130A786C-A995-448A-B0F9-C5F4731D1C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20" y="71920"/>
            <a:ext cx="1061622" cy="106162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5095D47-0142-565F-52CC-833FF7D1B67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 t="10148" r="17728" b="33568"/>
          <a:stretch/>
        </p:blipFill>
        <p:spPr>
          <a:xfrm>
            <a:off x="0" y="6215538"/>
            <a:ext cx="828121" cy="59578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D2803399-FC12-33AB-F723-DF2BFC7854F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04" r="-152"/>
          <a:stretch/>
        </p:blipFill>
        <p:spPr>
          <a:xfrm>
            <a:off x="599882" y="6334029"/>
            <a:ext cx="2069903" cy="595788"/>
          </a:xfrm>
          <a:prstGeom prst="rect">
            <a:avLst/>
          </a:prstGeom>
        </p:spPr>
      </p:pic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B6D77D8A-1B00-F5CF-01DC-8D6C1BB9B821}"/>
              </a:ext>
            </a:extLst>
          </p:cNvPr>
          <p:cNvGrpSpPr/>
          <p:nvPr/>
        </p:nvGrpSpPr>
        <p:grpSpPr>
          <a:xfrm>
            <a:off x="10448909" y="622391"/>
            <a:ext cx="1676402" cy="5613218"/>
            <a:chOff x="10448909" y="622391"/>
            <a:chExt cx="1676402" cy="5613218"/>
          </a:xfrm>
        </p:grpSpPr>
        <p:sp>
          <p:nvSpPr>
            <p:cNvPr id="85" name="Блок-схема: знак завершения 84">
              <a:extLst>
                <a:ext uri="{FF2B5EF4-FFF2-40B4-BE49-F238E27FC236}">
                  <a16:creationId xmlns:a16="http://schemas.microsoft.com/office/drawing/2014/main" id="{EDF272E5-2EBB-B57B-1441-96E0BF4C2C62}"/>
                </a:ext>
              </a:extLst>
            </p:cNvPr>
            <p:cNvSpPr/>
            <p:nvPr/>
          </p:nvSpPr>
          <p:spPr>
            <a:xfrm>
              <a:off x="10448911" y="622391"/>
              <a:ext cx="1676400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Проблема</a:t>
              </a:r>
            </a:p>
          </p:txBody>
        </p:sp>
        <p:sp>
          <p:nvSpPr>
            <p:cNvPr id="86" name="Блок-схема: знак завершения 85">
              <a:extLst>
                <a:ext uri="{FF2B5EF4-FFF2-40B4-BE49-F238E27FC236}">
                  <a16:creationId xmlns:a16="http://schemas.microsoft.com/office/drawing/2014/main" id="{9F0E6F17-5A30-1C68-E207-26151A62E886}"/>
                </a:ext>
              </a:extLst>
            </p:cNvPr>
            <p:cNvSpPr/>
            <p:nvPr/>
          </p:nvSpPr>
          <p:spPr>
            <a:xfrm>
              <a:off x="10448909" y="1641445"/>
              <a:ext cx="1676398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Решение</a:t>
              </a:r>
            </a:p>
          </p:txBody>
        </p:sp>
        <p:sp>
          <p:nvSpPr>
            <p:cNvPr id="87" name="Блок-схема: знак завершения 86">
              <a:extLst>
                <a:ext uri="{FF2B5EF4-FFF2-40B4-BE49-F238E27FC236}">
                  <a16:creationId xmlns:a16="http://schemas.microsoft.com/office/drawing/2014/main" id="{7EC58DD6-5550-5DEC-6AE9-22FF6A3E15C3}"/>
                </a:ext>
              </a:extLst>
            </p:cNvPr>
            <p:cNvSpPr/>
            <p:nvPr/>
          </p:nvSpPr>
          <p:spPr>
            <a:xfrm>
              <a:off x="10448909" y="2679395"/>
              <a:ext cx="1676400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Аудитория</a:t>
              </a:r>
            </a:p>
          </p:txBody>
        </p:sp>
        <p:sp>
          <p:nvSpPr>
            <p:cNvPr id="88" name="Блок-схема: знак завершения 87">
              <a:extLst>
                <a:ext uri="{FF2B5EF4-FFF2-40B4-BE49-F238E27FC236}">
                  <a16:creationId xmlns:a16="http://schemas.microsoft.com/office/drawing/2014/main" id="{C8C7FEA5-10FC-15A6-BF63-4CF0A350C7AC}"/>
                </a:ext>
              </a:extLst>
            </p:cNvPr>
            <p:cNvSpPr/>
            <p:nvPr/>
          </p:nvSpPr>
          <p:spPr>
            <a:xfrm>
              <a:off x="10448910" y="3702508"/>
              <a:ext cx="1676399" cy="457201"/>
            </a:xfrm>
            <a:prstGeom prst="flowChartTerminator">
              <a:avLst/>
            </a:prstGeom>
            <a:solidFill>
              <a:srgbClr val="9966FF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Montserrat "/>
                </a:rPr>
                <a:t>Конкуренты</a:t>
              </a:r>
            </a:p>
          </p:txBody>
        </p:sp>
        <p:sp>
          <p:nvSpPr>
            <p:cNvPr id="89" name="Блок-схема: знак завершения 88">
              <a:extLst>
                <a:ext uri="{FF2B5EF4-FFF2-40B4-BE49-F238E27FC236}">
                  <a16:creationId xmlns:a16="http://schemas.microsoft.com/office/drawing/2014/main" id="{A54FCC96-A717-25B8-8529-3F64BBBE145D}"/>
                </a:ext>
              </a:extLst>
            </p:cNvPr>
            <p:cNvSpPr/>
            <p:nvPr/>
          </p:nvSpPr>
          <p:spPr>
            <a:xfrm>
              <a:off x="10448910" y="4738195"/>
              <a:ext cx="1676399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Монетизация </a:t>
              </a:r>
            </a:p>
          </p:txBody>
        </p:sp>
        <p:sp>
          <p:nvSpPr>
            <p:cNvPr id="90" name="Блок-схема: знак завершения 89">
              <a:extLst>
                <a:ext uri="{FF2B5EF4-FFF2-40B4-BE49-F238E27FC236}">
                  <a16:creationId xmlns:a16="http://schemas.microsoft.com/office/drawing/2014/main" id="{64AA2ACD-9CAB-6982-F792-8CCC1457D263}"/>
                </a:ext>
              </a:extLst>
            </p:cNvPr>
            <p:cNvSpPr/>
            <p:nvPr/>
          </p:nvSpPr>
          <p:spPr>
            <a:xfrm>
              <a:off x="10448911" y="5778408"/>
              <a:ext cx="1676399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Планы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531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34B8D85-27C6-0A7A-853E-DA63C24109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 t="10148" r="17728" b="33568"/>
          <a:stretch/>
        </p:blipFill>
        <p:spPr>
          <a:xfrm>
            <a:off x="0" y="6215538"/>
            <a:ext cx="828121" cy="5957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EBE3959-1600-754A-54ED-06C69BC976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04" r="-152"/>
          <a:stretch/>
        </p:blipFill>
        <p:spPr>
          <a:xfrm>
            <a:off x="599882" y="6334029"/>
            <a:ext cx="2069903" cy="595788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2F7BAB58-9CA6-7C50-15C1-3F556C9FE1A6}"/>
              </a:ext>
            </a:extLst>
          </p:cNvPr>
          <p:cNvGrpSpPr/>
          <p:nvPr/>
        </p:nvGrpSpPr>
        <p:grpSpPr>
          <a:xfrm>
            <a:off x="10448909" y="622391"/>
            <a:ext cx="1676402" cy="5613218"/>
            <a:chOff x="10448909" y="622391"/>
            <a:chExt cx="1676402" cy="5613218"/>
          </a:xfrm>
        </p:grpSpPr>
        <p:sp>
          <p:nvSpPr>
            <p:cNvPr id="30" name="Блок-схема: знак завершения 29">
              <a:extLst>
                <a:ext uri="{FF2B5EF4-FFF2-40B4-BE49-F238E27FC236}">
                  <a16:creationId xmlns:a16="http://schemas.microsoft.com/office/drawing/2014/main" id="{8D659F7F-5103-6782-3B38-829745579407}"/>
                </a:ext>
              </a:extLst>
            </p:cNvPr>
            <p:cNvSpPr/>
            <p:nvPr/>
          </p:nvSpPr>
          <p:spPr>
            <a:xfrm>
              <a:off x="10448911" y="622391"/>
              <a:ext cx="1676400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Проблема</a:t>
              </a:r>
            </a:p>
          </p:txBody>
        </p:sp>
        <p:sp>
          <p:nvSpPr>
            <p:cNvPr id="31" name="Блок-схема: знак завершения 30">
              <a:extLst>
                <a:ext uri="{FF2B5EF4-FFF2-40B4-BE49-F238E27FC236}">
                  <a16:creationId xmlns:a16="http://schemas.microsoft.com/office/drawing/2014/main" id="{24A37355-3B93-5E9F-2DD9-5CCB33846F80}"/>
                </a:ext>
              </a:extLst>
            </p:cNvPr>
            <p:cNvSpPr/>
            <p:nvPr/>
          </p:nvSpPr>
          <p:spPr>
            <a:xfrm>
              <a:off x="10448909" y="1641445"/>
              <a:ext cx="1676398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Решение</a:t>
              </a:r>
            </a:p>
          </p:txBody>
        </p:sp>
        <p:sp>
          <p:nvSpPr>
            <p:cNvPr id="32" name="Блок-схема: знак завершения 31">
              <a:extLst>
                <a:ext uri="{FF2B5EF4-FFF2-40B4-BE49-F238E27FC236}">
                  <a16:creationId xmlns:a16="http://schemas.microsoft.com/office/drawing/2014/main" id="{12ED1446-BC13-6A3B-90F3-DEC659559D54}"/>
                </a:ext>
              </a:extLst>
            </p:cNvPr>
            <p:cNvSpPr/>
            <p:nvPr/>
          </p:nvSpPr>
          <p:spPr>
            <a:xfrm>
              <a:off x="10448909" y="2679395"/>
              <a:ext cx="1676400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Аудитория</a:t>
              </a:r>
            </a:p>
          </p:txBody>
        </p:sp>
        <p:sp>
          <p:nvSpPr>
            <p:cNvPr id="33" name="Блок-схема: знак завершения 32">
              <a:extLst>
                <a:ext uri="{FF2B5EF4-FFF2-40B4-BE49-F238E27FC236}">
                  <a16:creationId xmlns:a16="http://schemas.microsoft.com/office/drawing/2014/main" id="{A6AF9162-5282-DBDC-9916-E4329E5DECCA}"/>
                </a:ext>
              </a:extLst>
            </p:cNvPr>
            <p:cNvSpPr/>
            <p:nvPr/>
          </p:nvSpPr>
          <p:spPr>
            <a:xfrm>
              <a:off x="10448910" y="3702508"/>
              <a:ext cx="1676399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Конкуренты</a:t>
              </a:r>
            </a:p>
          </p:txBody>
        </p:sp>
        <p:sp>
          <p:nvSpPr>
            <p:cNvPr id="34" name="Блок-схема: знак завершения 33">
              <a:extLst>
                <a:ext uri="{FF2B5EF4-FFF2-40B4-BE49-F238E27FC236}">
                  <a16:creationId xmlns:a16="http://schemas.microsoft.com/office/drawing/2014/main" id="{B342CB91-E0EE-BDBE-B516-047BDA86FF32}"/>
                </a:ext>
              </a:extLst>
            </p:cNvPr>
            <p:cNvSpPr/>
            <p:nvPr/>
          </p:nvSpPr>
          <p:spPr>
            <a:xfrm>
              <a:off x="10448910" y="4738195"/>
              <a:ext cx="1676399" cy="457201"/>
            </a:xfrm>
            <a:prstGeom prst="flowChartTerminator">
              <a:avLst/>
            </a:prstGeom>
            <a:solidFill>
              <a:srgbClr val="9966FF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Montserrat "/>
                </a:rPr>
                <a:t>Монетизация </a:t>
              </a:r>
            </a:p>
          </p:txBody>
        </p:sp>
        <p:sp>
          <p:nvSpPr>
            <p:cNvPr id="35" name="Блок-схема: знак завершения 34">
              <a:extLst>
                <a:ext uri="{FF2B5EF4-FFF2-40B4-BE49-F238E27FC236}">
                  <a16:creationId xmlns:a16="http://schemas.microsoft.com/office/drawing/2014/main" id="{C21A017D-153B-03C7-AE5F-D35D4DBD0AF4}"/>
                </a:ext>
              </a:extLst>
            </p:cNvPr>
            <p:cNvSpPr/>
            <p:nvPr/>
          </p:nvSpPr>
          <p:spPr>
            <a:xfrm>
              <a:off x="10448911" y="5778408"/>
              <a:ext cx="1676399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Планы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0381FD0-2592-78B5-6F51-A2BC50582888}"/>
              </a:ext>
            </a:extLst>
          </p:cNvPr>
          <p:cNvSpPr txBox="1"/>
          <p:nvPr/>
        </p:nvSpPr>
        <p:spPr>
          <a:xfrm>
            <a:off x="4030460" y="622391"/>
            <a:ext cx="3302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Montserrat Black" panose="00000A00000000000000" pitchFamily="2" charset="-52"/>
              </a:rPr>
              <a:t>Бизнес-модель</a:t>
            </a:r>
            <a:r>
              <a:rPr lang="ru-RU" dirty="0"/>
              <a:t> 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AA59711-12B6-618A-076E-6A169CFB3652}"/>
              </a:ext>
            </a:extLst>
          </p:cNvPr>
          <p:cNvGrpSpPr/>
          <p:nvPr/>
        </p:nvGrpSpPr>
        <p:grpSpPr>
          <a:xfrm>
            <a:off x="1420426" y="1449279"/>
            <a:ext cx="8522564" cy="3959441"/>
            <a:chOff x="1420426" y="1449279"/>
            <a:chExt cx="8522564" cy="3959441"/>
          </a:xfrm>
        </p:grpSpPr>
        <p:pic>
          <p:nvPicPr>
            <p:cNvPr id="44" name="Объект 4">
              <a:extLst>
                <a:ext uri="{FF2B5EF4-FFF2-40B4-BE49-F238E27FC236}">
                  <a16:creationId xmlns:a16="http://schemas.microsoft.com/office/drawing/2014/main" id="{B2EFF2DB-4B23-8AC2-84B4-6DCDC6A8E9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6" t="21617" r="19320" b="20648"/>
            <a:stretch/>
          </p:blipFill>
          <p:spPr>
            <a:xfrm>
              <a:off x="1420426" y="1449279"/>
              <a:ext cx="8522564" cy="3959441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9AF3F8-3C83-BC58-9EAD-ADC439373900}"/>
                </a:ext>
              </a:extLst>
            </p:cNvPr>
            <p:cNvSpPr txBox="1"/>
            <p:nvPr/>
          </p:nvSpPr>
          <p:spPr>
            <a:xfrm>
              <a:off x="4625264" y="1870045"/>
              <a:ext cx="21128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Montserrat "/>
                </a:rPr>
                <a:t>Freemium</a:t>
              </a:r>
              <a:endParaRPr lang="ru-RU" b="1" dirty="0">
                <a:latin typeface="Montserrat "/>
              </a:endParaRPr>
            </a:p>
            <a:p>
              <a:pPr algn="ctr"/>
              <a:endParaRPr lang="en-US" b="1" dirty="0">
                <a:latin typeface="Montserrat "/>
              </a:endParaRPr>
            </a:p>
            <a:p>
              <a:pPr algn="ctr"/>
              <a:r>
                <a:rPr lang="ru-RU" dirty="0">
                  <a:latin typeface="Montserrat "/>
                </a:rPr>
                <a:t>Подписка </a:t>
              </a:r>
            </a:p>
            <a:p>
              <a:pPr algn="ctr"/>
              <a:r>
                <a:rPr lang="ru-RU" dirty="0">
                  <a:solidFill>
                    <a:srgbClr val="9966FF"/>
                  </a:solidFill>
                  <a:latin typeface="Montserrat "/>
                </a:rPr>
                <a:t>300 </a:t>
              </a:r>
              <a:r>
                <a:rPr lang="ru-RU" i="0" dirty="0">
                  <a:solidFill>
                    <a:srgbClr val="9966FF"/>
                  </a:solidFill>
                  <a:effectLst/>
                  <a:latin typeface="Montserrat "/>
                </a:rPr>
                <a:t>₽</a:t>
              </a:r>
              <a:r>
                <a:rPr lang="ru-RU" dirty="0">
                  <a:solidFill>
                    <a:srgbClr val="9966FF"/>
                  </a:solidFill>
                  <a:latin typeface="Montserrat "/>
                </a:rPr>
                <a:t>/ 3 месяца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BD09E17-C3F1-DD47-58B9-05B313B57445}"/>
                </a:ext>
              </a:extLst>
            </p:cNvPr>
            <p:cNvSpPr txBox="1"/>
            <p:nvPr/>
          </p:nvSpPr>
          <p:spPr>
            <a:xfrm>
              <a:off x="1726761" y="1870045"/>
              <a:ext cx="21128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Montserrat "/>
                </a:rPr>
                <a:t>Продажи</a:t>
              </a:r>
            </a:p>
            <a:p>
              <a:pPr algn="ctr"/>
              <a:endParaRPr lang="ru-RU" b="1" dirty="0">
                <a:latin typeface="Montserrat "/>
              </a:endParaRPr>
            </a:p>
            <a:p>
              <a:pPr algn="ctr"/>
              <a:r>
                <a:rPr lang="ru-RU" dirty="0" err="1">
                  <a:latin typeface="Montserrat "/>
                </a:rPr>
                <a:t>Таблетница</a:t>
              </a:r>
              <a:r>
                <a:rPr lang="ru-RU" dirty="0">
                  <a:latin typeface="Montserrat "/>
                </a:rPr>
                <a:t> </a:t>
              </a:r>
            </a:p>
            <a:p>
              <a:pPr algn="ctr"/>
              <a:r>
                <a:rPr lang="ru-RU" dirty="0">
                  <a:solidFill>
                    <a:srgbClr val="9966FF"/>
                  </a:solidFill>
                  <a:latin typeface="Montserrat "/>
                </a:rPr>
                <a:t>2300 </a:t>
              </a:r>
              <a:r>
                <a:rPr lang="ru-RU" i="0" dirty="0">
                  <a:solidFill>
                    <a:srgbClr val="9966FF"/>
                  </a:solidFill>
                  <a:effectLst/>
                  <a:latin typeface="Montserrat "/>
                </a:rPr>
                <a:t>₽</a:t>
              </a:r>
              <a:endParaRPr lang="ru-RU" dirty="0">
                <a:latin typeface="Montserrat 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8B6688A-B2F3-21BA-C0A0-C7E4A0643A65}"/>
                </a:ext>
              </a:extLst>
            </p:cNvPr>
            <p:cNvSpPr txBox="1"/>
            <p:nvPr/>
          </p:nvSpPr>
          <p:spPr>
            <a:xfrm>
              <a:off x="7332953" y="1870045"/>
              <a:ext cx="21128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Montserrat "/>
                </a:rPr>
                <a:t>Сервис</a:t>
              </a:r>
            </a:p>
            <a:p>
              <a:pPr algn="ctr"/>
              <a:endParaRPr lang="ru-RU" b="1" dirty="0">
                <a:latin typeface="Montserrat "/>
              </a:endParaRPr>
            </a:p>
            <a:p>
              <a:pPr algn="ctr"/>
              <a:r>
                <a:rPr lang="ru-RU" dirty="0">
                  <a:latin typeface="Montserrat "/>
                </a:rPr>
                <a:t>Гарантия </a:t>
              </a:r>
            </a:p>
            <a:p>
              <a:pPr algn="ctr"/>
              <a:r>
                <a:rPr lang="ru-RU" dirty="0">
                  <a:solidFill>
                    <a:srgbClr val="9966FF"/>
                  </a:solidFill>
                  <a:latin typeface="Montserrat "/>
                </a:rPr>
                <a:t>1 год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F15DC2B-9D63-D9F4-C737-8553C34FBBD4}"/>
                </a:ext>
              </a:extLst>
            </p:cNvPr>
            <p:cNvSpPr txBox="1"/>
            <p:nvPr/>
          </p:nvSpPr>
          <p:spPr>
            <a:xfrm>
              <a:off x="6738148" y="3916381"/>
              <a:ext cx="21128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Montserrat "/>
                </a:rPr>
                <a:t>Окупаемость через </a:t>
              </a:r>
              <a:r>
                <a:rPr lang="ru-RU" dirty="0">
                  <a:solidFill>
                    <a:srgbClr val="9966FF"/>
                  </a:solidFill>
                  <a:latin typeface="Montserrat "/>
                </a:rPr>
                <a:t>1 год</a:t>
              </a:r>
              <a:endParaRPr lang="en-US" dirty="0">
                <a:solidFill>
                  <a:srgbClr val="9966FF"/>
                </a:solidFill>
                <a:latin typeface="Montserrat 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7BD96F0-28A9-4AED-9630-5727EB8E13E5}"/>
                </a:ext>
              </a:extLst>
            </p:cNvPr>
            <p:cNvSpPr txBox="1"/>
            <p:nvPr/>
          </p:nvSpPr>
          <p:spPr>
            <a:xfrm>
              <a:off x="1902604" y="3722532"/>
              <a:ext cx="15343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b="1" dirty="0">
                  <a:solidFill>
                    <a:srgbClr val="9966FF"/>
                  </a:solidFill>
                  <a:latin typeface="Montserrat "/>
                </a:rPr>
                <a:t>1,5</a:t>
              </a:r>
              <a:r>
                <a:rPr lang="ru-RU" sz="6000" dirty="0">
                  <a:solidFill>
                    <a:srgbClr val="9966FF"/>
                  </a:solidFill>
                  <a:latin typeface="Montserrat "/>
                </a:rPr>
                <a:t> </a:t>
              </a:r>
              <a:endParaRPr lang="en-US" sz="6000" dirty="0">
                <a:solidFill>
                  <a:srgbClr val="9966FF"/>
                </a:solidFill>
                <a:latin typeface="Montserrat 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03F214C-5F24-3FE5-9E23-B77AD0AA3366}"/>
                </a:ext>
              </a:extLst>
            </p:cNvPr>
            <p:cNvSpPr txBox="1"/>
            <p:nvPr/>
          </p:nvSpPr>
          <p:spPr>
            <a:xfrm>
              <a:off x="3488916" y="3787627"/>
              <a:ext cx="21128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9966FF"/>
                  </a:solidFill>
                  <a:latin typeface="Montserrat "/>
                </a:rPr>
                <a:t>млн </a:t>
              </a:r>
              <a:r>
                <a:rPr lang="ru-RU" i="0" dirty="0">
                  <a:solidFill>
                    <a:srgbClr val="9966FF"/>
                  </a:solidFill>
                  <a:effectLst/>
                  <a:latin typeface="Montserrat "/>
                </a:rPr>
                <a:t>₽</a:t>
              </a:r>
              <a:r>
                <a:rPr lang="ru-RU" dirty="0">
                  <a:solidFill>
                    <a:srgbClr val="9966FF"/>
                  </a:solidFill>
                  <a:latin typeface="Montserrat "/>
                </a:rPr>
                <a:t> </a:t>
              </a:r>
            </a:p>
            <a:p>
              <a:r>
                <a:rPr lang="ru-RU" dirty="0">
                  <a:latin typeface="Montserrat "/>
                </a:rPr>
                <a:t>Чистый доход</a:t>
              </a:r>
            </a:p>
            <a:p>
              <a:r>
                <a:rPr lang="ru-RU" dirty="0">
                  <a:solidFill>
                    <a:srgbClr val="9966FF"/>
                  </a:solidFill>
                  <a:latin typeface="Montserrat "/>
                </a:rPr>
                <a:t>через 3 года </a:t>
              </a:r>
              <a:endParaRPr lang="en-US" dirty="0">
                <a:solidFill>
                  <a:srgbClr val="9966FF"/>
                </a:solidFill>
                <a:latin typeface="Montserrat 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007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DD2DFA0-924A-F5EE-BE6C-9ABBF595807D}"/>
              </a:ext>
            </a:extLst>
          </p:cNvPr>
          <p:cNvGrpSpPr/>
          <p:nvPr/>
        </p:nvGrpSpPr>
        <p:grpSpPr>
          <a:xfrm>
            <a:off x="10448909" y="622391"/>
            <a:ext cx="1676402" cy="5613218"/>
            <a:chOff x="10448909" y="622391"/>
            <a:chExt cx="1676402" cy="5613218"/>
          </a:xfrm>
        </p:grpSpPr>
        <p:sp>
          <p:nvSpPr>
            <p:cNvPr id="5" name="Блок-схема: знак завершения 4">
              <a:extLst>
                <a:ext uri="{FF2B5EF4-FFF2-40B4-BE49-F238E27FC236}">
                  <a16:creationId xmlns:a16="http://schemas.microsoft.com/office/drawing/2014/main" id="{A1DEDD38-3963-2EED-1332-AB7F25DA091E}"/>
                </a:ext>
              </a:extLst>
            </p:cNvPr>
            <p:cNvSpPr/>
            <p:nvPr/>
          </p:nvSpPr>
          <p:spPr>
            <a:xfrm>
              <a:off x="10448911" y="622391"/>
              <a:ext cx="1676400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Проблема</a:t>
              </a:r>
            </a:p>
          </p:txBody>
        </p:sp>
        <p:sp>
          <p:nvSpPr>
            <p:cNvPr id="6" name="Блок-схема: знак завершения 5">
              <a:extLst>
                <a:ext uri="{FF2B5EF4-FFF2-40B4-BE49-F238E27FC236}">
                  <a16:creationId xmlns:a16="http://schemas.microsoft.com/office/drawing/2014/main" id="{223D3D39-4396-28A9-6D2F-7AE98CAE30C4}"/>
                </a:ext>
              </a:extLst>
            </p:cNvPr>
            <p:cNvSpPr/>
            <p:nvPr/>
          </p:nvSpPr>
          <p:spPr>
            <a:xfrm>
              <a:off x="10448909" y="1641445"/>
              <a:ext cx="1676398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Решение</a:t>
              </a:r>
            </a:p>
          </p:txBody>
        </p:sp>
        <p:sp>
          <p:nvSpPr>
            <p:cNvPr id="7" name="Блок-схема: знак завершения 6">
              <a:extLst>
                <a:ext uri="{FF2B5EF4-FFF2-40B4-BE49-F238E27FC236}">
                  <a16:creationId xmlns:a16="http://schemas.microsoft.com/office/drawing/2014/main" id="{7AFBC3C4-F79F-92D4-18EE-8AA94DBF1628}"/>
                </a:ext>
              </a:extLst>
            </p:cNvPr>
            <p:cNvSpPr/>
            <p:nvPr/>
          </p:nvSpPr>
          <p:spPr>
            <a:xfrm>
              <a:off x="10448909" y="2679395"/>
              <a:ext cx="1676400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Аудитория</a:t>
              </a:r>
            </a:p>
          </p:txBody>
        </p:sp>
        <p:sp>
          <p:nvSpPr>
            <p:cNvPr id="8" name="Блок-схема: знак завершения 7">
              <a:extLst>
                <a:ext uri="{FF2B5EF4-FFF2-40B4-BE49-F238E27FC236}">
                  <a16:creationId xmlns:a16="http://schemas.microsoft.com/office/drawing/2014/main" id="{9F6DDDBE-93A6-F200-9F70-6F38FDF393C2}"/>
                </a:ext>
              </a:extLst>
            </p:cNvPr>
            <p:cNvSpPr/>
            <p:nvPr/>
          </p:nvSpPr>
          <p:spPr>
            <a:xfrm>
              <a:off x="10448910" y="3702508"/>
              <a:ext cx="1676399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Конкуренты</a:t>
              </a:r>
            </a:p>
          </p:txBody>
        </p:sp>
        <p:sp>
          <p:nvSpPr>
            <p:cNvPr id="9" name="Блок-схема: знак завершения 8">
              <a:extLst>
                <a:ext uri="{FF2B5EF4-FFF2-40B4-BE49-F238E27FC236}">
                  <a16:creationId xmlns:a16="http://schemas.microsoft.com/office/drawing/2014/main" id="{5266556E-24FF-D3BC-56F0-FDA5AFC6F487}"/>
                </a:ext>
              </a:extLst>
            </p:cNvPr>
            <p:cNvSpPr/>
            <p:nvPr/>
          </p:nvSpPr>
          <p:spPr>
            <a:xfrm>
              <a:off x="10448910" y="4738195"/>
              <a:ext cx="1676399" cy="457201"/>
            </a:xfrm>
            <a:prstGeom prst="flowChartTerminator">
              <a:avLst/>
            </a:prstGeom>
            <a:solidFill>
              <a:srgbClr val="9966FF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Montserrat "/>
                </a:rPr>
                <a:t>Монетизация </a:t>
              </a:r>
            </a:p>
          </p:txBody>
        </p:sp>
        <p:sp>
          <p:nvSpPr>
            <p:cNvPr id="10" name="Блок-схема: знак завершения 9">
              <a:extLst>
                <a:ext uri="{FF2B5EF4-FFF2-40B4-BE49-F238E27FC236}">
                  <a16:creationId xmlns:a16="http://schemas.microsoft.com/office/drawing/2014/main" id="{26098E20-4D89-FF20-69E8-0E95D7641067}"/>
                </a:ext>
              </a:extLst>
            </p:cNvPr>
            <p:cNvSpPr/>
            <p:nvPr/>
          </p:nvSpPr>
          <p:spPr>
            <a:xfrm>
              <a:off x="10448911" y="5778408"/>
              <a:ext cx="1676399" cy="457201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Montserrat "/>
                </a:rPr>
                <a:t>Планы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EEC100-2EA0-5C5F-B0FD-3869C7B1A7E7}"/>
              </a:ext>
            </a:extLst>
          </p:cNvPr>
          <p:cNvSpPr txBox="1"/>
          <p:nvPr/>
        </p:nvSpPr>
        <p:spPr>
          <a:xfrm>
            <a:off x="4030460" y="622391"/>
            <a:ext cx="3302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Montserrat Black" panose="00000A00000000000000" pitchFamily="2" charset="-52"/>
              </a:rPr>
              <a:t>Целевой рынок</a:t>
            </a:r>
            <a:r>
              <a:rPr lang="ru-RU" dirty="0"/>
              <a:t>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00511DC-76D3-32B1-91FD-68FFD71C0595}"/>
              </a:ext>
            </a:extLst>
          </p:cNvPr>
          <p:cNvSpPr/>
          <p:nvPr/>
        </p:nvSpPr>
        <p:spPr>
          <a:xfrm>
            <a:off x="3853673" y="4196279"/>
            <a:ext cx="3656065" cy="1600386"/>
          </a:xfrm>
          <a:prstGeom prst="roundRect">
            <a:avLst/>
          </a:prstGeom>
          <a:solidFill>
            <a:srgbClr val="99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DC1B817-0623-0984-2B2C-B2A3987F49BA}"/>
              </a:ext>
            </a:extLst>
          </p:cNvPr>
          <p:cNvSpPr/>
          <p:nvPr/>
        </p:nvSpPr>
        <p:spPr>
          <a:xfrm>
            <a:off x="6377899" y="1870045"/>
            <a:ext cx="3656065" cy="1600386"/>
          </a:xfrm>
          <a:prstGeom prst="round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13DB8E-DDAC-34AB-2C1A-D55A1942A769}"/>
              </a:ext>
            </a:extLst>
          </p:cNvPr>
          <p:cNvSpPr/>
          <p:nvPr/>
        </p:nvSpPr>
        <p:spPr>
          <a:xfrm>
            <a:off x="1306549" y="1879202"/>
            <a:ext cx="3656065" cy="1600386"/>
          </a:xfrm>
          <a:prstGeom prst="roundRect">
            <a:avLst/>
          </a:prstGeom>
          <a:solidFill>
            <a:srgbClr val="9933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18CEDB-AC5E-5B39-A486-D3BFE0CDC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 t="10148" r="17728" b="33568"/>
          <a:stretch/>
        </p:blipFill>
        <p:spPr>
          <a:xfrm>
            <a:off x="0" y="6215538"/>
            <a:ext cx="828121" cy="5957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2142573-4D42-9E60-C685-DD96E2CA50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04" r="-152"/>
          <a:stretch/>
        </p:blipFill>
        <p:spPr>
          <a:xfrm>
            <a:off x="599882" y="6334029"/>
            <a:ext cx="2069903" cy="5957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FB90762-224C-19DE-DE73-B60CBB8E8E68}"/>
              </a:ext>
            </a:extLst>
          </p:cNvPr>
          <p:cNvSpPr txBox="1"/>
          <p:nvPr/>
        </p:nvSpPr>
        <p:spPr>
          <a:xfrm>
            <a:off x="1438946" y="1879202"/>
            <a:ext cx="33912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Montserrat "/>
              </a:rPr>
              <a:t>TAM</a:t>
            </a:r>
            <a:r>
              <a:rPr lang="en-US" b="0" i="0" dirty="0">
                <a:solidFill>
                  <a:srgbClr val="000000"/>
                </a:solidFill>
                <a:effectLst/>
                <a:latin typeface="Montserrat 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Montserrat "/>
            </a:endParaRPr>
          </a:p>
          <a:p>
            <a:r>
              <a:rPr lang="en-US" sz="1400" b="0" i="0" dirty="0">
                <a:solidFill>
                  <a:srgbClr val="000000"/>
                </a:solidFill>
                <a:effectLst/>
                <a:latin typeface="Montserrat "/>
              </a:rPr>
              <a:t>(Total Addressable Market)</a:t>
            </a:r>
            <a:endParaRPr lang="ru-RU" sz="1400" b="0" i="0" dirty="0">
              <a:solidFill>
                <a:srgbClr val="000000"/>
              </a:solidFill>
              <a:effectLst/>
              <a:latin typeface="Montserrat "/>
            </a:endParaRPr>
          </a:p>
          <a:p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C47544-A034-B3D2-8F78-F3C4D4428EA5}"/>
              </a:ext>
            </a:extLst>
          </p:cNvPr>
          <p:cNvSpPr txBox="1"/>
          <p:nvPr/>
        </p:nvSpPr>
        <p:spPr>
          <a:xfrm>
            <a:off x="6510298" y="1879202"/>
            <a:ext cx="35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Montserrat "/>
              </a:rPr>
              <a:t>SAM</a:t>
            </a:r>
            <a:endParaRPr lang="ru-RU" b="1" i="0" dirty="0">
              <a:solidFill>
                <a:srgbClr val="000000"/>
              </a:solidFill>
              <a:effectLst/>
              <a:latin typeface="Montserrat "/>
            </a:endParaRPr>
          </a:p>
          <a:p>
            <a:r>
              <a:rPr lang="en-US" sz="1400" b="0" i="0" dirty="0">
                <a:solidFill>
                  <a:srgbClr val="000000"/>
                </a:solidFill>
                <a:effectLst/>
                <a:latin typeface="Montserrat "/>
              </a:rPr>
              <a:t>(Serviceable Available Market)</a:t>
            </a:r>
            <a:endParaRPr lang="ru-RU" sz="1400" dirty="0">
              <a:latin typeface="Montserrat 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B780AD-27FF-AE06-4F69-5FB71A9FD429}"/>
              </a:ext>
            </a:extLst>
          </p:cNvPr>
          <p:cNvSpPr txBox="1"/>
          <p:nvPr/>
        </p:nvSpPr>
        <p:spPr>
          <a:xfrm>
            <a:off x="3986070" y="4205436"/>
            <a:ext cx="3391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Montserrat "/>
              </a:rPr>
              <a:t>SOM</a:t>
            </a:r>
            <a:endParaRPr lang="ru-RU" b="1" i="0" dirty="0">
              <a:solidFill>
                <a:srgbClr val="000000"/>
              </a:solidFill>
              <a:effectLst/>
              <a:latin typeface="Montserrat "/>
            </a:endParaRPr>
          </a:p>
          <a:p>
            <a:r>
              <a:rPr lang="en-US" sz="1400" b="0" i="0" dirty="0">
                <a:solidFill>
                  <a:srgbClr val="000000"/>
                </a:solidFill>
                <a:effectLst/>
                <a:latin typeface="Montserrat "/>
              </a:rPr>
              <a:t>(Serviceable &amp; Obtainable Market)</a:t>
            </a:r>
            <a:endParaRPr lang="ru-RU" sz="1400" dirty="0">
              <a:latin typeface="Montserrat 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FEC51C-4477-45E5-BFBE-E7A335577B43}"/>
              </a:ext>
            </a:extLst>
          </p:cNvPr>
          <p:cNvSpPr txBox="1"/>
          <p:nvPr/>
        </p:nvSpPr>
        <p:spPr>
          <a:xfrm>
            <a:off x="1743006" y="2686611"/>
            <a:ext cx="2783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 "/>
              </a:rPr>
              <a:t>209 000 000 000 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Montserrat "/>
              </a:rPr>
              <a:t>₽</a:t>
            </a:r>
            <a:endParaRPr lang="ru-RU" sz="2000" b="1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1C52A-D910-5712-DD25-A3C497DE4CC0}"/>
              </a:ext>
            </a:extLst>
          </p:cNvPr>
          <p:cNvSpPr txBox="1"/>
          <p:nvPr/>
        </p:nvSpPr>
        <p:spPr>
          <a:xfrm>
            <a:off x="7011160" y="2686611"/>
            <a:ext cx="2521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 "/>
              </a:rPr>
              <a:t>1 630 000 000 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Montserrat "/>
              </a:rPr>
              <a:t>₽</a:t>
            </a:r>
            <a:endParaRPr lang="ru-RU" sz="2000" b="1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54C46F-B914-7643-30F8-29CCBC29A204}"/>
              </a:ext>
            </a:extLst>
          </p:cNvPr>
          <p:cNvSpPr txBox="1"/>
          <p:nvPr/>
        </p:nvSpPr>
        <p:spPr>
          <a:xfrm>
            <a:off x="4591231" y="4996472"/>
            <a:ext cx="2180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 "/>
              </a:rPr>
              <a:t>160 000 000 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Montserrat "/>
              </a:rPr>
              <a:t>₽</a:t>
            </a:r>
            <a:endParaRPr lang="ru-RU" sz="2000" b="1" dirty="0">
              <a:solidFill>
                <a:schemeClr val="bg1"/>
              </a:solidFill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3378962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9305</TotalTime>
  <Words>373</Words>
  <Application>Microsoft Office PowerPoint</Application>
  <PresentationFormat>Широкоэкранный</PresentationFormat>
  <Paragraphs>161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Montserrat </vt:lpstr>
      <vt:lpstr>Montserrat Black</vt:lpstr>
      <vt:lpstr>Тема Office</vt:lpstr>
      <vt:lpstr>Smart pillbox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pillbox</dc:title>
  <dc:creator>Елизавета</dc:creator>
  <cp:lastModifiedBy>Елизавета</cp:lastModifiedBy>
  <cp:revision>54</cp:revision>
  <dcterms:created xsi:type="dcterms:W3CDTF">2023-01-16T08:46:42Z</dcterms:created>
  <dcterms:modified xsi:type="dcterms:W3CDTF">2023-03-10T10:47:29Z</dcterms:modified>
</cp:coreProperties>
</file>