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62" r:id="rId6"/>
    <p:sldId id="265" r:id="rId7"/>
    <p:sldId id="257" r:id="rId8"/>
    <p:sldId id="259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BDAD3-CE67-45D2-859F-45DC89992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144C76-A1D1-4763-976B-C2366F078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4D057E-6F78-4D9B-8904-04CB851B9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6F1A-86EE-4AE0-8699-9A95C045E4E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2DFD6-992E-462C-B98C-7E522F63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F5942D-9E91-40D4-8C7D-49CE30CF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424A-8783-4C75-A91E-6C8DAE4D5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619DC-C91B-4ACD-BB79-7035D120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1213A0-482E-4690-A5D9-D579638F0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234FA-8C14-4B0E-B438-E489EF7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6F1A-86EE-4AE0-8699-9A95C045E4E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38FF2E-6B68-46FE-9A63-D0888372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E7D6C-7510-4B50-9438-55996526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424A-8783-4C75-A91E-6C8DAE4D5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8B341D-D934-4DF8-85F3-8480C6586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CBB0C8-4603-4462-921B-1313388E7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DC2DB-1F13-4CE1-91C0-703D0BBC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6F1A-86EE-4AE0-8699-9A95C045E4E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CAE76-DD55-4AD3-B992-81AF1985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F7E59A-4BC2-4854-B290-99E96E8F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424A-8783-4C75-A91E-6C8DAE4D5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4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9A250-F040-40A0-9EC4-71250879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25F35-421A-47CF-8C92-B20E95A28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3F749-01EF-40F7-AA59-09FAA396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6F1A-86EE-4AE0-8699-9A95C045E4E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664D4-5C5D-4443-9429-A98CEB03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2907E2-0F19-4BFF-AC61-538FE146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424A-8783-4C75-A91E-6C8DAE4D5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30500-4632-4543-9703-98740350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B367BD-79D1-4AD4-9270-40F27073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CC852-8919-4F30-9510-FA7061B6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6F1A-86EE-4AE0-8699-9A95C045E4E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5C9E2B-FFFF-4D27-A328-CBF3A813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5CB3C-A5CD-4049-B203-BDB45273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424A-8783-4C75-A91E-6C8DAE4D5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0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1D402-2393-418E-B36F-24AB0C53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0F06B-42D5-4B24-9B81-19D272458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7DC08A-2CD3-4D97-BAD6-869DA26E6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8DC368-32A0-4AC3-83DA-4CA29CF1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6F1A-86EE-4AE0-8699-9A95C045E4E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8D3C72-4046-497A-B8EA-2E383965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89F793-3D8D-415D-B0C1-D1576F43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424A-8783-4C75-A91E-6C8DAE4D5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9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11319-91D0-4AE7-9A0C-BEDDF8A6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9B0602-58AE-4F52-8FA7-79D5CD96A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058DEB-BC66-4DF4-9263-DF465BB42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A78547-157F-4732-8A47-8C1F75727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760376-07F2-4B08-B9D4-06A2D93E2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BB6026-CCB0-4698-ACA6-8070717A1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6F1A-86EE-4AE0-8699-9A95C045E4E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19AE28-C447-4B49-99BE-2237A60E2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6FA71-CBD0-4342-BDA5-41600BDF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424A-8783-4C75-A91E-6C8DAE4D5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0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6C4DF-AE13-4ADA-A12D-A2AF713D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1008F6-8DDC-4E65-AA32-40C588A2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6F1A-86EE-4AE0-8699-9A95C045E4E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6202EE-B866-43F0-B1F8-9AC0F7E4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8E7C1F-3F4E-4DBC-A4D5-EF47804D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424A-8783-4C75-A91E-6C8DAE4D5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9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4D3EE4-0809-434B-A408-F164EB56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6F1A-86EE-4AE0-8699-9A95C045E4E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02D8B-117C-451E-A00C-E904D644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898A0D-4774-4F07-99E1-31DC62C2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424A-8783-4C75-A91E-6C8DAE4D5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8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A00E8-EF58-41BF-BE34-5752D857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C2899-49AA-4771-B0A5-DFD63B8FB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B0C2F-5C8F-48E6-AD91-03C3B2CE5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1EA52C-C7AA-416B-99E6-CC0797FD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6F1A-86EE-4AE0-8699-9A95C045E4E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A026E2-65ED-4F98-A913-A217D68C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A0184-44E4-4DFC-9AEF-5EBBA945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424A-8783-4C75-A91E-6C8DAE4D5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0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BE3C6-637D-4B5D-8EF5-E1F51920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17421B-D600-4C48-A282-1171485D4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3357E8-7037-4BCF-86E9-7E6847DBD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B7071F-E227-4976-8581-EE15C515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6F1A-86EE-4AE0-8699-9A95C045E4E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946683-05C5-448C-9E7F-E6E3FF3F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C6877-774A-41A9-A442-6C4D2793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424A-8783-4C75-A91E-6C8DAE4D5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9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7AFE3-77D6-4DEA-8E65-E018B55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760C88-8D05-490F-A092-BEF0CADB1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4ECEB-43FB-4AE2-8A29-FDFD15246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56F1A-86EE-4AE0-8699-9A95C045E4E2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69FF3C-AFA2-4D3F-B714-0E945F810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0F825-6273-4A95-8854-8C548DD6B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424A-8783-4C75-A91E-6C8DAE4D5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099CAF-D813-408F-8FEB-F5CFC3AB1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699" y="1114425"/>
            <a:ext cx="9563101" cy="5267325"/>
          </a:xfrm>
        </p:spPr>
        <p:txBody>
          <a:bodyPr>
            <a:normAutofit/>
          </a:bodyPr>
          <a:lstStyle/>
          <a:p>
            <a:pPr rtl="0"/>
            <a:r>
              <a:rPr lang="ru-RU" sz="26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Проект беспилотного грузового турбовинтового регионального самолёта Ладога</a:t>
            </a:r>
          </a:p>
          <a:p>
            <a:pPr algn="l" rtl="0"/>
            <a:endParaRPr lang="ru-RU" sz="2600" b="1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l" rtl="0"/>
            <a:endParaRPr lang="ru-RU" sz="2000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ru-RU" sz="2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Команда проекта:</a:t>
            </a:r>
            <a:endParaRPr lang="en-US" sz="2000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l" rtl="0"/>
            <a:br>
              <a:rPr lang="ru-RU" sz="2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</a:br>
            <a:r>
              <a:rPr lang="ru-RU" sz="2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Участник:</a:t>
            </a:r>
            <a:br>
              <a:rPr lang="ru-RU" sz="2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</a:br>
            <a:r>
              <a:rPr lang="ru-RU" sz="2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Таничев Валерий г. Санкт-Петербург,  ГБОУ лицей 470</a:t>
            </a:r>
            <a:br>
              <a:rPr lang="ru-RU" sz="2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</a:br>
            <a:r>
              <a:rPr lang="ru-RU" sz="2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Руководители:</a:t>
            </a:r>
            <a:br>
              <a:rPr lang="ru-RU" sz="2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</a:br>
            <a:r>
              <a:rPr lang="ru-RU" sz="2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Малышев Юрий Владимирович ГБУ ДО ДТ "Измайловский"</a:t>
            </a:r>
            <a:br>
              <a:rPr lang="ru-RU" sz="2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</a:br>
            <a:r>
              <a:rPr lang="ru-RU" sz="2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Овчинникова Вера Сергеевна ГБОУ лицей 470</a:t>
            </a:r>
            <a:br>
              <a:rPr lang="ru-RU" sz="24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</a:br>
            <a:endParaRPr lang="ru-RU" sz="2400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l" rtl="0"/>
            <a:endParaRPr lang="ru-RU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rtl="0"/>
            <a:r>
              <a:rPr lang="ru-RU" sz="2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Санкт-Петербург</a:t>
            </a:r>
          </a:p>
          <a:p>
            <a:pPr algn="l"/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ru-RU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algn="l"/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CEE719-4623-45B0-88B1-B8016A794C1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A938C2-6410-4515-B26C-4B86603F5EE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Unrestricted</a:t>
            </a:r>
            <a:endParaRPr lang="ru-RU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CEE719-4623-45B0-88B1-B8016A794C1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A938C2-6410-4515-B26C-4B86603F5EE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Unrestricted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BC56DC02-D869-4FFC-81F7-90DF9A0FD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277" y="1278383"/>
            <a:ext cx="9744723" cy="5375671"/>
          </a:xfrm>
        </p:spPr>
        <p:txBody>
          <a:bodyPr>
            <a:normAutofit/>
          </a:bodyPr>
          <a:lstStyle/>
          <a:p>
            <a:pPr algn="just"/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4. После второго перекрёстка самолёт едет прямо до третьего перекрёстка со скоростью 50 (имитация полета).</a:t>
            </a:r>
          </a:p>
          <a:p>
            <a:pPr algn="just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5. После  третьего перекрёстка самолёт едет со скоростью 40 (торможение после посадки).</a:t>
            </a:r>
          </a:p>
          <a:p>
            <a:pPr algn="just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6. После четвертого перекрёстка скорость изменяется на 25 (руление к месту разгрузки).</a:t>
            </a:r>
          </a:p>
          <a:p>
            <a:pPr algn="just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7. На пятом перекрёстке самолёт стоит и ожидает разгрузки.</a:t>
            </a:r>
          </a:p>
          <a:p>
            <a:pPr algn="just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8. После разгрузки самолёт едет прямо до </a:t>
            </a:r>
            <a:r>
              <a:rPr lang="ru-RU" b="0" i="0" dirty="0" err="1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щестого</a:t>
            </a: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перекрёстка и снова ждёт погрузки.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69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CEE719-4623-45B0-88B1-B8016A794C1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A938C2-6410-4515-B26C-4B86603F5EE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Unrestricted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BC56DC02-D869-4FFC-81F7-90DF9A0FD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277" y="1278383"/>
            <a:ext cx="9744723" cy="5375671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2C2D2E"/>
                </a:solidFill>
                <a:latin typeface="Arial" panose="020B0604020202020204" pitchFamily="34" charset="0"/>
              </a:rPr>
              <a:t>4</a:t>
            </a:r>
            <a:r>
              <a:rPr lang="ru-RU" sz="24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. Сопутствующие материалы. Полигон, декорации</a:t>
            </a:r>
            <a:r>
              <a:rPr lang="en-US" sz="24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ru-RU" sz="24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  кран</a:t>
            </a:r>
            <a:r>
              <a:rPr lang="en-US" sz="24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ru-RU" dirty="0"/>
            </a:br>
            <a:endParaRPr lang="ru-RU" b="1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Для того, чтобы показать выполнение программы моим роботом, я подготовил баннер с изображением грузовых терминалов аэропорта погрузки и разгрузки, взлетно-посадочных полос и части, где будет показан полёт. Сначала я нарисовал баннер, как я его представлял. </a:t>
            </a:r>
            <a:endParaRPr lang="en-US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8117FE-3127-4A67-6F69-B7F582174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99" y="3821986"/>
            <a:ext cx="5671336" cy="28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6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CEE719-4623-45B0-88B1-B8016A794C1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A938C2-6410-4515-B26C-4B86603F5EE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Unrestricted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BC56DC02-D869-4FFC-81F7-90DF9A0FD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1278384"/>
            <a:ext cx="9744723" cy="537567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Потом в программе </a:t>
            </a:r>
            <a:r>
              <a:rPr lang="ru-RU" b="0" i="0" dirty="0" err="1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CorelDRAW</a:t>
            </a: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нарисовал элементы баннера.</a:t>
            </a:r>
            <a:endParaRPr lang="en-US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US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algn="just"/>
            <a:endParaRPr lang="en-US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algn="just"/>
            <a:endParaRPr lang="en-US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algn="just"/>
            <a:endParaRPr lang="en-US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algn="just"/>
            <a:endParaRPr lang="en-US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algn="just"/>
            <a:endParaRPr lang="en-US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algn="just"/>
            <a:endParaRPr lang="en-US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algn="just"/>
            <a:br>
              <a:rPr lang="ru-RU" dirty="0"/>
            </a:b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Ещё для наглядности я построил кран для погрузки и разгрузки самолёта.  Я хочу и дальше работать над этим проектом, например улучшить его автономность, запустить в работу кран для погрузки и разгрузки.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94FAA1-56DB-26F1-6191-75EA5C620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003461"/>
            <a:ext cx="9744723" cy="26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3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CEE719-4623-45B0-88B1-B8016A794C1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A938C2-6410-4515-B26C-4B86603F5EE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Unrestricted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5C98D64B-897D-4A71-9D8F-3E1FB31F8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77" y="837830"/>
            <a:ext cx="9144000" cy="5182339"/>
          </a:xfrm>
        </p:spPr>
        <p:txBody>
          <a:bodyPr>
            <a:noAutofit/>
          </a:bodyPr>
          <a:lstStyle/>
          <a:p>
            <a:pPr algn="l"/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28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План</a:t>
            </a:r>
            <a:endParaRPr lang="en-US" sz="2800" b="1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l"/>
            <a:br>
              <a:rPr lang="ru-RU" sz="2800" b="1" dirty="0"/>
            </a:br>
            <a:r>
              <a:rPr lang="ru-RU" sz="28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1. Актуальность (предпосылки создания, назначение)</a:t>
            </a:r>
            <a:r>
              <a:rPr lang="en-US" sz="2800" b="1" dirty="0">
                <a:solidFill>
                  <a:srgbClr val="2C2D2E"/>
                </a:solidFill>
                <a:latin typeface="Arial" panose="020B0604020202020204" pitchFamily="34" charset="0"/>
              </a:rPr>
              <a:t>.</a:t>
            </a:r>
            <a:br>
              <a:rPr lang="ru-RU" sz="2800" b="1" dirty="0"/>
            </a:br>
            <a:r>
              <a:rPr lang="ru-RU" sz="28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2. Модель и её описание. Груз для перевозки</a:t>
            </a:r>
            <a:r>
              <a:rPr lang="en-US" sz="28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ru-RU" sz="2800" b="1" dirty="0"/>
            </a:br>
            <a:r>
              <a:rPr lang="ru-RU" sz="28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3. Описание программы</a:t>
            </a:r>
            <a:r>
              <a:rPr lang="en-US" sz="28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ru-RU" sz="2800" b="1" dirty="0"/>
            </a:br>
            <a:r>
              <a:rPr lang="ru-RU" sz="28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4. Сопутствующие материалы. Полигон, декорации</a:t>
            </a:r>
            <a:r>
              <a:rPr lang="en-US" sz="28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ru-RU" sz="28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  кран</a:t>
            </a:r>
            <a:r>
              <a:rPr lang="en-US" sz="28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ru-RU" dirty="0"/>
            </a:br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0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CEE719-4623-45B0-88B1-B8016A794C1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A938C2-6410-4515-B26C-4B86603F5EE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Unrestricted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5C98D64B-897D-4A71-9D8F-3E1FB31F8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77" y="837830"/>
            <a:ext cx="9144000" cy="5182339"/>
          </a:xfrm>
        </p:spPr>
        <p:txBody>
          <a:bodyPr>
            <a:noAutofit/>
          </a:bodyPr>
          <a:lstStyle/>
          <a:p>
            <a:pPr algn="r" rtl="0"/>
            <a:r>
              <a:rPr lang="ru-RU" sz="2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«Нет такой сферы деятельности, где невозможно было бы применять беспилотники»</a:t>
            </a:r>
            <a:br>
              <a:rPr lang="ru-RU" sz="2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</a:br>
            <a:r>
              <a:rPr lang="ru-RU" sz="20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В. В. Путин (28.04.2023, Индустриальный парк Руднево)</a:t>
            </a:r>
          </a:p>
          <a:p>
            <a:pPr algn="l" rtl="0"/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ru-RU" sz="24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1. Актуальность (предпосылки создания, назначение) </a:t>
            </a:r>
          </a:p>
          <a:p>
            <a:pPr algn="l" rtl="0"/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just" rtl="0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На совещании по развитию беспилотной авиации в Индустриальном парке Руднево Владимир Владимирович Путин объяснил, что «это важнейшее направление деятельности страны, очень перспективное. Нет такой  сферы  деятельности и отрасли экономики,  где невозможно было применять беспилотники».</a:t>
            </a:r>
          </a:p>
        </p:txBody>
      </p:sp>
    </p:spTree>
    <p:extLst>
      <p:ext uri="{BB962C8B-B14F-4D97-AF65-F5344CB8AC3E}">
        <p14:creationId xmlns:p14="http://schemas.microsoft.com/office/powerpoint/2010/main" val="420327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CEE719-4623-45B0-88B1-B8016A794C1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A938C2-6410-4515-B26C-4B86603F5EE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Unrestricted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5C98D64B-897D-4A71-9D8F-3E1FB31F8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77" y="837830"/>
            <a:ext cx="9144000" cy="5182339"/>
          </a:xfrm>
        </p:spPr>
        <p:txBody>
          <a:bodyPr>
            <a:noAutofit/>
          </a:bodyPr>
          <a:lstStyle/>
          <a:p>
            <a:pPr algn="just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Владимир Владимирович Путин также поддержал предложение, чтобы уже со школы ребята могли учиться управлять, собирать, конструировать беспилотники.</a:t>
            </a:r>
          </a:p>
          <a:p>
            <a:pPr algn="just" rtl="0"/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just" rtl="0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Над созданием самолета я начал работу уже достаточно давно, но я понял, что важно создать беспилотник, так как это очень важное направление в развитии нашей страны.</a:t>
            </a:r>
            <a:b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Очень важно перевозить быстро и недорого грузы внутри регионов России,  поэтому я создал модель регионального грузового беспилотника на основе разрабатываемого на Смоленском авиационном заводе самолёта Ладога.</a:t>
            </a:r>
          </a:p>
        </p:txBody>
      </p:sp>
    </p:spTree>
    <p:extLst>
      <p:ext uri="{BB962C8B-B14F-4D97-AF65-F5344CB8AC3E}">
        <p14:creationId xmlns:p14="http://schemas.microsoft.com/office/powerpoint/2010/main" val="235747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CEE719-4623-45B0-88B1-B8016A794C1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A938C2-6410-4515-B26C-4B86603F5EE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Unrestricted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5C98D64B-897D-4A71-9D8F-3E1FB31F8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77" y="837830"/>
            <a:ext cx="9144000" cy="5182339"/>
          </a:xfrm>
        </p:spPr>
        <p:txBody>
          <a:bodyPr>
            <a:noAutofit/>
          </a:bodyPr>
          <a:lstStyle/>
          <a:p>
            <a:pPr algn="l"/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24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2. Модель и её описание. Груз для перевозки.</a:t>
            </a:r>
            <a:br>
              <a:rPr lang="ru-RU" sz="2400" b="1" dirty="0"/>
            </a:b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Я создал модель турбовинтового грузового​ беспилотника для региональных грузоперевозок. </a:t>
            </a:r>
          </a:p>
          <a:p>
            <a:pPr algn="l">
              <a:lnSpc>
                <a:spcPct val="100000"/>
              </a:lnSpc>
            </a:pPr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0025CE-D7D7-F5D5-E258-3FCF14AA0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30" y="2989781"/>
            <a:ext cx="5845997" cy="36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1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CEE719-4623-45B0-88B1-B8016A794C1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A938C2-6410-4515-B26C-4B86603F5EE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Unrestricted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5C98D64B-897D-4A71-9D8F-3E1FB31F8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76" y="837830"/>
            <a:ext cx="10528445" cy="5182339"/>
          </a:xfrm>
        </p:spPr>
        <p:txBody>
          <a:bodyPr>
            <a:noAutofit/>
          </a:bodyPr>
          <a:lstStyle/>
          <a:p>
            <a:pPr algn="just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За основу я взял находящийся в разработке на Смоленском авиационном заводе турбовинтовой самолёт для региональных перевозок Ладога. В моей модели я предлагаю следующие изменения: сделать грузовой вариант самолёта, сделать его беспилотником, сделать двойной киль для повышения безопасности.</a:t>
            </a:r>
          </a:p>
          <a:p>
            <a:pPr algn="just"/>
            <a:br>
              <a:rPr lang="ru-RU" dirty="0"/>
            </a:br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6318E8-D9FA-93BA-4AB4-9236FDB0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26" y="2897312"/>
            <a:ext cx="4931597" cy="35394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25DA83-4DB0-5C43-EA81-D913F7F2F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8" y="2897312"/>
            <a:ext cx="5109682" cy="35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CEE719-4623-45B0-88B1-B8016A794C1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A938C2-6410-4515-B26C-4B86603F5EE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Unrestricted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BC56DC02-D869-4FFC-81F7-90DF9A0FD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593" y="1278383"/>
            <a:ext cx="9671407" cy="5375671"/>
          </a:xfrm>
        </p:spPr>
        <p:txBody>
          <a:bodyPr>
            <a:normAutofit/>
          </a:bodyPr>
          <a:lstStyle/>
          <a:p>
            <a:pPr algn="l"/>
            <a:endParaRPr lang="ru-RU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Для создания робота я взял пластины </a:t>
            </a:r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Lego</a:t>
            </a: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и сделал крылья. После этого я сделал также из пластин </a:t>
            </a:r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Lego</a:t>
            </a: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переднюю часть фюзеляжа, где находится грузовой отсек, и заднюю часть фюзеляжа с крышей. На задней части я сделал крепления для хвостовой части. В передней части я установил датчик касания, над ним установил ось, на которой закрепил балку на 9. Эта балка нажимает на датчик касания при помещении груза в грузовой отсек. В середине я установил хаб </a:t>
            </a:r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Spike Prime</a:t>
            </a: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. Под крыльями я установил два L-мотора </a:t>
            </a:r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Lego Technics</a:t>
            </a: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Contro</a:t>
            </a:r>
            <a:r>
              <a:rPr lang="en-US" dirty="0">
                <a:solidFill>
                  <a:srgbClr val="2C2D2E"/>
                </a:solidFill>
                <a:latin typeface="Arial" panose="020B0604020202020204" pitchFamily="34" charset="0"/>
              </a:rPr>
              <a:t>l+</a:t>
            </a: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. Эти моторы служат д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л</a:t>
            </a: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я вращения шасси. Перед моторами я установил балку, на которой разместил датчики цвета, служащие для перемещения по линии. 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5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CEE719-4623-45B0-88B1-B8016A794C1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A938C2-6410-4515-B26C-4B86603F5EE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Unrestricted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BC56DC02-D869-4FFC-81F7-90DF9A0FD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277" y="1278383"/>
            <a:ext cx="9744723" cy="5375671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После этого на крыло самолёта я установил двигатель </a:t>
            </a:r>
            <a:r>
              <a:rPr lang="en-US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Spike Prime </a:t>
            </a: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 L, и с помощью зубчатой передачи передал тягу на второй винт на противоположной части крыла. Оба винта вращаются от одного двигателя, так как мне не хватало входов в хаб.</a:t>
            </a:r>
            <a:br>
              <a:rPr lang="ru-RU" dirty="0"/>
            </a:b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После этого я собрал хвостовую часть, закрепил кабину и робот был готов.</a:t>
            </a:r>
            <a:endParaRPr lang="en-US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pPr algn="just"/>
            <a:br>
              <a:rPr lang="ru-RU" dirty="0"/>
            </a:br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Грузовой контейнер, который перевозит самолёт, я напечатал из фанеры по размерам отсека и склеил три таких контейнера. Они удобно складываются друг на друга при помощи специальной прорези. Контейнер нажимает на балку, которая нажимает на датчик касания, после чего через 4 секунды самолёт начинает движение.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7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CEE719-4623-45B0-88B1-B8016A794C1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A938C2-6410-4515-B26C-4B86603F5EEE}"/>
              </a:ext>
            </a:extLst>
          </p:cNvPr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Unrestricted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BC56DC02-D869-4FFC-81F7-90DF9A0FD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277" y="1278383"/>
            <a:ext cx="9744723" cy="5375671"/>
          </a:xfrm>
        </p:spPr>
        <p:txBody>
          <a:bodyPr>
            <a:normAutofit/>
          </a:bodyPr>
          <a:lstStyle/>
          <a:p>
            <a:pPr algn="just"/>
            <a:r>
              <a:rPr lang="ru-RU" sz="24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3. Описание программы</a:t>
            </a:r>
          </a:p>
          <a:p>
            <a:pPr algn="just"/>
            <a:endParaRPr lang="ru-RU" b="1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1. Самолёт ждёт погрузки. После опускания груза в грузовой отсек срабатывает датчик касания, который посылает сигнал в хаб, что самолёт загружен и можно начинать движение.</a:t>
            </a:r>
          </a:p>
          <a:p>
            <a:pPr algn="just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2. У самолёта включаются винты и через 4 секунды самолёт начинает движение со скоростью 40 (руление на взлетно- посадочную полосу).</a:t>
            </a:r>
          </a:p>
          <a:p>
            <a:pPr algn="just"/>
            <a:r>
              <a:rPr lang="ru-RU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3. После первого перекрёстка скорость меняется на 60 и самолёт идёт на взлёт</a:t>
            </a:r>
          </a:p>
        </p:txBody>
      </p:sp>
    </p:spTree>
    <p:extLst>
      <p:ext uri="{BB962C8B-B14F-4D97-AF65-F5344CB8AC3E}">
        <p14:creationId xmlns:p14="http://schemas.microsoft.com/office/powerpoint/2010/main" val="185119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796</Words>
  <Application>Microsoft Office PowerPoint</Application>
  <PresentationFormat>Широкоэкранный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Транспортная компания Домовичок </dc:title>
  <dc:creator>Tanitschew, Alexander (SE GP I SV EU CE RU)</dc:creator>
  <cp:keywords>C_Unrestricted</cp:keywords>
  <cp:lastModifiedBy>Tanitschew, Alexander (RU)</cp:lastModifiedBy>
  <cp:revision>38</cp:revision>
  <dcterms:created xsi:type="dcterms:W3CDTF">2021-12-18T17:34:01Z</dcterms:created>
  <dcterms:modified xsi:type="dcterms:W3CDTF">2023-04-30T18:28:29Z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Unrestricted</vt:lpwstr>
  </property>
  <property fmtid="{D5CDD505-2E9C-101B-9397-08002B2CF9AE}" pid="3" name="Document_Confidentiality">
    <vt:lpwstr>Unrestricted</vt:lpwstr>
  </property>
  <property fmtid="{D5CDD505-2E9C-101B-9397-08002B2CF9AE}" pid="4" name="sodocoClasLang">
    <vt:lpwstr>Unrestricted</vt:lpwstr>
  </property>
  <property fmtid="{D5CDD505-2E9C-101B-9397-08002B2CF9AE}" pid="5" name="sodocoClasLangId">
    <vt:i4>0</vt:i4>
  </property>
  <property fmtid="{D5CDD505-2E9C-101B-9397-08002B2CF9AE}" pid="6" name="sodocoClasId">
    <vt:i4>0</vt:i4>
  </property>
</Properties>
</file>