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9"/>
  </p:notesMasterIdLst>
  <p:sldIdLst>
    <p:sldId id="266" r:id="rId2"/>
    <p:sldId id="257" r:id="rId3"/>
    <p:sldId id="260" r:id="rId4"/>
    <p:sldId id="262" r:id="rId5"/>
    <p:sldId id="263" r:id="rId6"/>
    <p:sldId id="264" r:id="rId7"/>
    <p:sldId id="265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59">
          <p15:clr>
            <a:srgbClr val="A4A3A4"/>
          </p15:clr>
        </p15:guide>
        <p15:guide id="2" pos="2835">
          <p15:clr>
            <a:srgbClr val="A4A3A4"/>
          </p15:clr>
        </p15:guide>
        <p15:guide id="3" pos="1429" userDrawn="1">
          <p15:clr>
            <a:srgbClr val="9AA0A6"/>
          </p15:clr>
        </p15:guide>
        <p15:guide id="4" pos="42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2859"/>
        <p:guide pos="2835"/>
        <p:guide pos="1429"/>
        <p:guide pos="4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377c36d2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377c36d2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bb2e0830d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bb2e0830d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bb2e083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bb2e0830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b2e0830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b2e0830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bb2e0830d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bb2e0830d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77c36d2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77c36d2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CUSTOM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тельный материал урока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None/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281100" y="1095050"/>
            <a:ext cx="4621500" cy="3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eorgia"/>
              <a:buNone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FF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75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0F38B7B-A460-4569-BEB6-A2D8BC58DEF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4CFF-2296-41A2-B36D-76770282E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33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 b="60202"/>
          <a:stretch/>
        </p:blipFill>
        <p:spPr>
          <a:xfrm>
            <a:off x="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 flipH="1">
            <a:off x="4487638" y="490187"/>
            <a:ext cx="168750" cy="913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5050" y="162050"/>
            <a:ext cx="1221350" cy="3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>
            <a:hlinkClick r:id="rId10" action="ppaction://hlinksldjump"/>
          </p:cNvPr>
          <p:cNvSpPr/>
          <p:nvPr/>
        </p:nvSpPr>
        <p:spPr>
          <a:xfrm rot="-5400000">
            <a:off x="8762300" y="4689075"/>
            <a:ext cx="309900" cy="2079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D4047B-2474-4DF0-882E-CE24D22E387E}"/>
              </a:ext>
            </a:extLst>
          </p:cNvPr>
          <p:cNvSpPr txBox="1"/>
          <p:nvPr/>
        </p:nvSpPr>
        <p:spPr>
          <a:xfrm>
            <a:off x="1645910" y="1501722"/>
            <a:ext cx="585218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НАУЧНО-ТЕХНИЧЕСКОГО ТВОРЧЕСТВА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«ДОРОГА В БУДУЩЕЕ»</a:t>
            </a:r>
          </a:p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«Действующая модель»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мобильная станция двухкомпонентной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лубрикации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«Колобок»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063628-2114-48E9-840F-B34A9B039447}"/>
              </a:ext>
            </a:extLst>
          </p:cNvPr>
          <p:cNvSpPr txBox="1"/>
          <p:nvPr/>
        </p:nvSpPr>
        <p:spPr>
          <a:xfrm>
            <a:off x="177355" y="3279132"/>
            <a:ext cx="4285169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/>
              <a:t>Вишневецкий Андрей Денисович Махаев Алексей Дмитриевич </a:t>
            </a:r>
            <a:br>
              <a:rPr lang="ru-RU" sz="1800" dirty="0" smtClean="0"/>
            </a:br>
            <a:r>
              <a:rPr lang="ru-RU" sz="1800" dirty="0" err="1" smtClean="0"/>
              <a:t>Тюкин</a:t>
            </a:r>
            <a:r>
              <a:rPr lang="ru-RU" sz="1800" dirty="0" smtClean="0"/>
              <a:t> Владислав Васильевич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1592C9-AE19-42E0-90D9-B42A841B1855}"/>
              </a:ext>
            </a:extLst>
          </p:cNvPr>
          <p:cNvSpPr txBox="1"/>
          <p:nvPr/>
        </p:nvSpPr>
        <p:spPr>
          <a:xfrm>
            <a:off x="4907759" y="3597391"/>
            <a:ext cx="398190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Галкин Александр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Вячеславович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Лариса Александровна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32B750B-0826-4A89-AA59-F95D3352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41" y="135275"/>
            <a:ext cx="1572905" cy="937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EB445A-8A5D-4405-8AC9-BE70F3E9719E}"/>
              </a:ext>
            </a:extLst>
          </p:cNvPr>
          <p:cNvSpPr txBox="1"/>
          <p:nvPr/>
        </p:nvSpPr>
        <p:spPr>
          <a:xfrm>
            <a:off x="1425458" y="278310"/>
            <a:ext cx="585218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Росжелдор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«Ростовский государственный университет путей сообщений»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РГУПС</a:t>
            </a:r>
          </a:p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E7366CF-1CDF-4092-BFA7-E245150D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9" y="278310"/>
            <a:ext cx="1175147" cy="59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68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6675C1-EE93-4D13-ABC5-489D95271B53}"/>
              </a:ext>
            </a:extLst>
          </p:cNvPr>
          <p:cNvSpPr/>
          <p:nvPr/>
        </p:nvSpPr>
        <p:spPr>
          <a:xfrm>
            <a:off x="378178" y="682631"/>
            <a:ext cx="846102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проекта: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Выяснить достоинства беспилотной автоматизированной системы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лубрикации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путем внедрения автоматической мобильной станции «КОЛОБОК», для применения в путевом хозяйстве, с последующим снижением бокового износа элементов стрелочных переводов и железнодорожного пути.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D16238-0BA0-4898-AA61-F71580FD744F}"/>
              </a:ext>
            </a:extLst>
          </p:cNvPr>
          <p:cNvSpPr/>
          <p:nvPr/>
        </p:nvSpPr>
        <p:spPr>
          <a:xfrm>
            <a:off x="587022" y="632758"/>
            <a:ext cx="7969955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проекта: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Исследование динамики процессов в системе «колесо-рельс»;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2.Моделирование с использованием теорий механики взаимодействия;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Автоматизация процесса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лубрикации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Управление трением на основе использования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лубрикации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3E31BED-EFCE-4D95-BE86-205305DD5181}"/>
              </a:ext>
            </a:extLst>
          </p:cNvPr>
          <p:cNvSpPr/>
          <p:nvPr/>
        </p:nvSpPr>
        <p:spPr>
          <a:xfrm>
            <a:off x="431359" y="358848"/>
            <a:ext cx="8138407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Эффективность применения </a:t>
            </a:r>
            <a:r>
              <a:rPr lang="ru-RU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лубрикационной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системы в железнодорожном транспорте.</a:t>
            </a:r>
          </a:p>
          <a:p>
            <a:pPr algn="just">
              <a:lnSpc>
                <a:spcPct val="150000"/>
              </a:lnSpc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уменьшение на 80 % износа колес и рельсов;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на 30 % сопротивления движению;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резкое сокращение числа сходов с рельсов;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частичное снижение затрат энергии (на 6 – 10 %) за счет более легкого вписывания тележек подвижного состава в криволинейные участки пути;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улучшение плавности хода.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3081D02-9A54-4F65-9300-C609B7F1EEC6}"/>
              </a:ext>
            </a:extLst>
          </p:cNvPr>
          <p:cNvSpPr/>
          <p:nvPr/>
        </p:nvSpPr>
        <p:spPr>
          <a:xfrm>
            <a:off x="357541" y="421895"/>
            <a:ext cx="8286044" cy="411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рельсосмазыватели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необходимо устанавливать: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в каждой горловине станции однопутных и двухпутных участков, поскольку гребни колес проходящих поездов захватывает смазку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рельсосмазывателей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и разносят ее вдоль рельса в направлении движения поезда,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рельсосмазыватели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устанавливаются вблизи первого стрелочного перевода и с учетом месторасположения магистралей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пневмоочистки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стрелок;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 сортировочной горке перед стрелочным переводом, расположенным в голове горки;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возможна установка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рельсосмазывателей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по двум рельсовым нитям, в зависимости от количества правых и левых кривых;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 эксплуатации стрелочных переводов в кривых участках пути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рельсосмазывателей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устанавливают перед стрелкой на наружном рельсе в конце переходной кривой.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C301D1D-9FFF-47F0-B5CE-30FCEC12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90" y="914400"/>
            <a:ext cx="5834361" cy="3314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F767D38-58C4-4971-8EB5-2DDAD9A82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4" y="146755"/>
            <a:ext cx="1926636" cy="14449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249275F-D3D6-4BB0-B2D5-AFB385C29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49" y="1846260"/>
            <a:ext cx="1926636" cy="1444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996E333-3842-4829-8D89-7640BB0D8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54" y="3463572"/>
            <a:ext cx="1926636" cy="14449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951757-B464-4D5D-896D-A8CEE1CD0D6B}"/>
              </a:ext>
            </a:extLst>
          </p:cNvPr>
          <p:cNvSpPr txBox="1"/>
          <p:nvPr/>
        </p:nvSpPr>
        <p:spPr>
          <a:xfrm>
            <a:off x="293511" y="248356"/>
            <a:ext cx="8105422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Вывод: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Таким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образом, можно выделить следующие достоинства работы системы АМСДЛ «КОЛОБОК»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Экономия трудозатрат;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Экономия энергии;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Экономия места на железнодорожной станции;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Экономия топлива;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безопасности работников железнодорожной станции при выполнении служебных обязанностей;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Удобство в обслуживании автоматизированной системы АМСДЛ «КОЛОБОК».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ЖД">
  <a:themeElements>
    <a:clrScheme name="Simple Light">
      <a:dk1>
        <a:srgbClr val="003353"/>
      </a:dk1>
      <a:lt1>
        <a:srgbClr val="CC0000"/>
      </a:lt1>
      <a:dk2>
        <a:srgbClr val="595959"/>
      </a:dk2>
      <a:lt2>
        <a:srgbClr val="E8EFF5"/>
      </a:lt2>
      <a:accent1>
        <a:srgbClr val="00A3E2"/>
      </a:accent1>
      <a:accent2>
        <a:srgbClr val="F47E56"/>
      </a:accent2>
      <a:accent3>
        <a:srgbClr val="84C54F"/>
      </a:accent3>
      <a:accent4>
        <a:srgbClr val="EF4A44"/>
      </a:accent4>
      <a:accent5>
        <a:srgbClr val="05AD5F"/>
      </a:accent5>
      <a:accent6>
        <a:srgbClr val="176A9C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325</Words>
  <Application>Microsoft Office PowerPoint</Application>
  <PresentationFormat>Экран (16:9)</PresentationFormat>
  <Paragraphs>41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РЖД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Kvantorium</cp:lastModifiedBy>
  <cp:revision>16</cp:revision>
  <dcterms:modified xsi:type="dcterms:W3CDTF">2023-03-16T10:31:45Z</dcterms:modified>
</cp:coreProperties>
</file>