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5" r:id="rId7"/>
    <p:sldId id="264" r:id="rId8"/>
    <p:sldId id="261" r:id="rId9"/>
    <p:sldId id="262" r:id="rId10"/>
    <p:sldId id="263"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72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Microsoft_Excel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ru-RU" dirty="0"/>
              <a:t>Принимаете </a:t>
            </a:r>
            <a:r>
              <a:rPr lang="ru-RU" dirty="0" smtClean="0"/>
              <a:t>лекарства</a:t>
            </a:r>
            <a:r>
              <a:rPr lang="en-US" dirty="0" smtClean="0"/>
              <a:t>/</a:t>
            </a:r>
            <a:r>
              <a:rPr lang="ru-RU" dirty="0" smtClean="0"/>
              <a:t>витамины?</a:t>
            </a:r>
            <a:endParaRPr lang="ru-RU" dirty="0"/>
          </a:p>
        </c:rich>
      </c:tx>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ru-RU"/>
        </a:p>
      </c:txPr>
    </c:title>
    <c:autoTitleDeleted val="0"/>
    <c:plotArea>
      <c:layout>
        <c:manualLayout>
          <c:layoutTarget val="inner"/>
          <c:xMode val="edge"/>
          <c:yMode val="edge"/>
          <c:x val="0.12549088334755948"/>
          <c:y val="8.0400872454345948E-2"/>
          <c:w val="0.70783584173993097"/>
          <c:h val="0.82547268973466947"/>
        </c:manualLayout>
      </c:layout>
      <c:pieChart>
        <c:varyColors val="1"/>
        <c:ser>
          <c:idx val="0"/>
          <c:order val="0"/>
          <c:tx>
            <c:strRef>
              <c:f>Лист1!$B$1</c:f>
              <c:strCache>
                <c:ptCount val="1"/>
                <c:pt idx="0">
                  <c:v>Принимаете лекарства?</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ru-RU"/>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Лист1!$A$2:$A$5</c:f>
              <c:strCache>
                <c:ptCount val="2"/>
                <c:pt idx="0">
                  <c:v>Да</c:v>
                </c:pt>
                <c:pt idx="1">
                  <c:v>Нет</c:v>
                </c:pt>
              </c:strCache>
            </c:strRef>
          </c:cat>
          <c:val>
            <c:numRef>
              <c:f>Лист1!$B$2:$B$5</c:f>
              <c:numCache>
                <c:formatCode>General</c:formatCode>
                <c:ptCount val="4"/>
                <c:pt idx="0">
                  <c:v>6</c:v>
                </c:pt>
                <c:pt idx="1">
                  <c:v>4</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2"/>
        <c:delete val="1"/>
      </c:legendEntry>
      <c:legendEntry>
        <c:idx val="3"/>
        <c:delete val="1"/>
      </c:legendEntry>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ru-RU"/>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8068F98-44AF-401B-926A-DB096F1DCF9C}" type="datetimeFigureOut">
              <a:rPr lang="ru-RU" smtClean="0"/>
              <a:t>15.07.2022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BBB02B4-D134-4976-BD30-24553AE42EA7}" type="slidenum">
              <a:rPr lang="ru-RU" smtClean="0"/>
              <a:t>‹#›</a:t>
            </a:fld>
            <a:endParaRPr lang="ru-RU"/>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4631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fld id="{48068F98-44AF-401B-926A-DB096F1DCF9C}" type="datetimeFigureOut">
              <a:rPr lang="ru-RU" smtClean="0"/>
              <a:t>15.07.2022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BBB02B4-D134-4976-BD30-24553AE42EA7}" type="slidenum">
              <a:rPr lang="ru-RU" smtClean="0"/>
              <a:t>‹#›</a:t>
            </a:fld>
            <a:endParaRPr lang="ru-RU"/>
          </a:p>
        </p:txBody>
      </p:sp>
    </p:spTree>
    <p:extLst>
      <p:ext uri="{BB962C8B-B14F-4D97-AF65-F5344CB8AC3E}">
        <p14:creationId xmlns:p14="http://schemas.microsoft.com/office/powerpoint/2010/main" val="1842237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8068F98-44AF-401B-926A-DB096F1DCF9C}" type="datetimeFigureOut">
              <a:rPr lang="ru-RU" smtClean="0"/>
              <a:t>15.07.2022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BBB02B4-D134-4976-BD30-24553AE42EA7}" type="slidenum">
              <a:rPr lang="ru-RU" smtClean="0"/>
              <a:t>‹#›</a:t>
            </a:fld>
            <a:endParaRPr lang="ru-RU"/>
          </a:p>
        </p:txBody>
      </p:sp>
    </p:spTree>
    <p:extLst>
      <p:ext uri="{BB962C8B-B14F-4D97-AF65-F5344CB8AC3E}">
        <p14:creationId xmlns:p14="http://schemas.microsoft.com/office/powerpoint/2010/main" val="3998332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8068F98-44AF-401B-926A-DB096F1DCF9C}" type="datetimeFigureOut">
              <a:rPr lang="ru-RU" smtClean="0"/>
              <a:t>15.07.2022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BBB02B4-D134-4976-BD30-24553AE42EA7}" type="slidenum">
              <a:rPr lang="ru-RU" smtClean="0"/>
              <a:t>‹#›</a:t>
            </a:fld>
            <a:endParaRPr lang="ru-RU"/>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803909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8068F98-44AF-401B-926A-DB096F1DCF9C}" type="datetimeFigureOut">
              <a:rPr lang="ru-RU" smtClean="0"/>
              <a:t>15.07.2022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BBB02B4-D134-4976-BD30-24553AE42EA7}" type="slidenum">
              <a:rPr lang="ru-RU" smtClean="0"/>
              <a:t>‹#›</a:t>
            </a:fld>
            <a:endParaRPr lang="ru-RU"/>
          </a:p>
        </p:txBody>
      </p:sp>
    </p:spTree>
    <p:extLst>
      <p:ext uri="{BB962C8B-B14F-4D97-AF65-F5344CB8AC3E}">
        <p14:creationId xmlns:p14="http://schemas.microsoft.com/office/powerpoint/2010/main" val="38599962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8068F98-44AF-401B-926A-DB096F1DCF9C}" type="datetimeFigureOut">
              <a:rPr lang="ru-RU" smtClean="0"/>
              <a:t>15.07.2022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BBB02B4-D134-4976-BD30-24553AE42EA7}" type="slidenum">
              <a:rPr lang="ru-RU" smtClean="0"/>
              <a:t>‹#›</a:t>
            </a:fld>
            <a:endParaRPr lang="ru-RU"/>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907778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8068F98-44AF-401B-926A-DB096F1DCF9C}" type="datetimeFigureOut">
              <a:rPr lang="ru-RU" smtClean="0"/>
              <a:t>15.07.2022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BBB02B4-D134-4976-BD30-24553AE42EA7}" type="slidenum">
              <a:rPr lang="ru-RU" smtClean="0"/>
              <a:t>‹#›</a:t>
            </a:fld>
            <a:endParaRPr lang="ru-RU"/>
          </a:p>
        </p:txBody>
      </p:sp>
    </p:spTree>
    <p:extLst>
      <p:ext uri="{BB962C8B-B14F-4D97-AF65-F5344CB8AC3E}">
        <p14:creationId xmlns:p14="http://schemas.microsoft.com/office/powerpoint/2010/main" val="16551193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068F98-44AF-401B-926A-DB096F1DCF9C}" type="datetimeFigureOut">
              <a:rPr lang="ru-RU" smtClean="0"/>
              <a:t>15.07.2022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BBB02B4-D134-4976-BD30-24553AE42EA7}" type="slidenum">
              <a:rPr lang="ru-RU" smtClean="0"/>
              <a:t>‹#›</a:t>
            </a:fld>
            <a:endParaRPr lang="ru-RU"/>
          </a:p>
        </p:txBody>
      </p:sp>
    </p:spTree>
    <p:extLst>
      <p:ext uri="{BB962C8B-B14F-4D97-AF65-F5344CB8AC3E}">
        <p14:creationId xmlns:p14="http://schemas.microsoft.com/office/powerpoint/2010/main" val="12048606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068F98-44AF-401B-926A-DB096F1DCF9C}" type="datetimeFigureOut">
              <a:rPr lang="ru-RU" smtClean="0"/>
              <a:t>15.07.2022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BBB02B4-D134-4976-BD30-24553AE42EA7}" type="slidenum">
              <a:rPr lang="ru-RU" smtClean="0"/>
              <a:t>‹#›</a:t>
            </a:fld>
            <a:endParaRPr lang="ru-RU"/>
          </a:p>
        </p:txBody>
      </p:sp>
    </p:spTree>
    <p:extLst>
      <p:ext uri="{BB962C8B-B14F-4D97-AF65-F5344CB8AC3E}">
        <p14:creationId xmlns:p14="http://schemas.microsoft.com/office/powerpoint/2010/main" val="3895167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068F98-44AF-401B-926A-DB096F1DCF9C}" type="datetimeFigureOut">
              <a:rPr lang="ru-RU" smtClean="0"/>
              <a:t>15.07.2022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BBB02B4-D134-4976-BD30-24553AE42EA7}" type="slidenum">
              <a:rPr lang="ru-RU" smtClean="0"/>
              <a:t>‹#›</a:t>
            </a:fld>
            <a:endParaRPr lang="ru-RU"/>
          </a:p>
        </p:txBody>
      </p:sp>
    </p:spTree>
    <p:extLst>
      <p:ext uri="{BB962C8B-B14F-4D97-AF65-F5344CB8AC3E}">
        <p14:creationId xmlns:p14="http://schemas.microsoft.com/office/powerpoint/2010/main" val="78819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8068F98-44AF-401B-926A-DB096F1DCF9C}" type="datetimeFigureOut">
              <a:rPr lang="ru-RU" smtClean="0"/>
              <a:t>15.07.2022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BBB02B4-D134-4976-BD30-24553AE42EA7}" type="slidenum">
              <a:rPr lang="ru-RU" smtClean="0"/>
              <a:t>‹#›</a:t>
            </a:fld>
            <a:endParaRPr lang="ru-RU"/>
          </a:p>
        </p:txBody>
      </p:sp>
    </p:spTree>
    <p:extLst>
      <p:ext uri="{BB962C8B-B14F-4D97-AF65-F5344CB8AC3E}">
        <p14:creationId xmlns:p14="http://schemas.microsoft.com/office/powerpoint/2010/main" val="2296589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8068F98-44AF-401B-926A-DB096F1DCF9C}" type="datetimeFigureOut">
              <a:rPr lang="ru-RU" smtClean="0"/>
              <a:t>15.07.2022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BBB02B4-D134-4976-BD30-24553AE42EA7}" type="slidenum">
              <a:rPr lang="ru-RU" smtClean="0"/>
              <a:t>‹#›</a:t>
            </a:fld>
            <a:endParaRPr lang="ru-RU"/>
          </a:p>
        </p:txBody>
      </p:sp>
    </p:spTree>
    <p:extLst>
      <p:ext uri="{BB962C8B-B14F-4D97-AF65-F5344CB8AC3E}">
        <p14:creationId xmlns:p14="http://schemas.microsoft.com/office/powerpoint/2010/main" val="1781165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8068F98-44AF-401B-926A-DB096F1DCF9C}" type="datetimeFigureOut">
              <a:rPr lang="ru-RU" smtClean="0"/>
              <a:t>15.07.2022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BBB02B4-D134-4976-BD30-24553AE42EA7}" type="slidenum">
              <a:rPr lang="ru-RU" smtClean="0"/>
              <a:t>‹#›</a:t>
            </a:fld>
            <a:endParaRPr lang="ru-RU"/>
          </a:p>
        </p:txBody>
      </p:sp>
    </p:spTree>
    <p:extLst>
      <p:ext uri="{BB962C8B-B14F-4D97-AF65-F5344CB8AC3E}">
        <p14:creationId xmlns:p14="http://schemas.microsoft.com/office/powerpoint/2010/main" val="281618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8068F98-44AF-401B-926A-DB096F1DCF9C}" type="datetimeFigureOut">
              <a:rPr lang="ru-RU" smtClean="0"/>
              <a:t>15.07.2022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BBB02B4-D134-4976-BD30-24553AE42EA7}" type="slidenum">
              <a:rPr lang="ru-RU" smtClean="0"/>
              <a:t>‹#›</a:t>
            </a:fld>
            <a:endParaRPr lang="ru-RU"/>
          </a:p>
        </p:txBody>
      </p:sp>
    </p:spTree>
    <p:extLst>
      <p:ext uri="{BB962C8B-B14F-4D97-AF65-F5344CB8AC3E}">
        <p14:creationId xmlns:p14="http://schemas.microsoft.com/office/powerpoint/2010/main" val="777633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068F98-44AF-401B-926A-DB096F1DCF9C}" type="datetimeFigureOut">
              <a:rPr lang="ru-RU" smtClean="0"/>
              <a:t>15.07.2022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BBB02B4-D134-4976-BD30-24553AE42EA7}" type="slidenum">
              <a:rPr lang="ru-RU" smtClean="0"/>
              <a:t>‹#›</a:t>
            </a:fld>
            <a:endParaRPr lang="ru-RU"/>
          </a:p>
        </p:txBody>
      </p:sp>
    </p:spTree>
    <p:extLst>
      <p:ext uri="{BB962C8B-B14F-4D97-AF65-F5344CB8AC3E}">
        <p14:creationId xmlns:p14="http://schemas.microsoft.com/office/powerpoint/2010/main" val="3975352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068F98-44AF-401B-926A-DB096F1DCF9C}" type="datetimeFigureOut">
              <a:rPr lang="ru-RU" smtClean="0"/>
              <a:t>15.07.2022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BBB02B4-D134-4976-BD30-24553AE42EA7}" type="slidenum">
              <a:rPr lang="ru-RU" smtClean="0"/>
              <a:t>‹#›</a:t>
            </a:fld>
            <a:endParaRPr lang="ru-RU"/>
          </a:p>
        </p:txBody>
      </p:sp>
    </p:spTree>
    <p:extLst>
      <p:ext uri="{BB962C8B-B14F-4D97-AF65-F5344CB8AC3E}">
        <p14:creationId xmlns:p14="http://schemas.microsoft.com/office/powerpoint/2010/main" val="1663700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068F98-44AF-401B-926A-DB096F1DCF9C}" type="datetimeFigureOut">
              <a:rPr lang="ru-RU" smtClean="0"/>
              <a:t>15.07.2022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BBB02B4-D134-4976-BD30-24553AE42EA7}" type="slidenum">
              <a:rPr lang="ru-RU" smtClean="0"/>
              <a:t>‹#›</a:t>
            </a:fld>
            <a:endParaRPr lang="ru-RU"/>
          </a:p>
        </p:txBody>
      </p:sp>
    </p:spTree>
    <p:extLst>
      <p:ext uri="{BB962C8B-B14F-4D97-AF65-F5344CB8AC3E}">
        <p14:creationId xmlns:p14="http://schemas.microsoft.com/office/powerpoint/2010/main" val="4226441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48068F98-44AF-401B-926A-DB096F1DCF9C}" type="datetimeFigureOut">
              <a:rPr lang="ru-RU" smtClean="0"/>
              <a:t>15.07.2022</a:t>
            </a:fld>
            <a:endParaRPr lang="ru-RU"/>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ru-RU"/>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3BBB02B4-D134-4976-BD30-24553AE42EA7}" type="slidenum">
              <a:rPr lang="ru-RU" smtClean="0"/>
              <a:t>‹#›</a:t>
            </a:fld>
            <a:endParaRPr lang="ru-RU"/>
          </a:p>
        </p:txBody>
      </p:sp>
    </p:spTree>
    <p:extLst>
      <p:ext uri="{BB962C8B-B14F-4D97-AF65-F5344CB8AC3E}">
        <p14:creationId xmlns:p14="http://schemas.microsoft.com/office/powerpoint/2010/main" val="1203452733"/>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450762"/>
            <a:ext cx="9144000" cy="682580"/>
          </a:xfrm>
        </p:spPr>
        <p:txBody>
          <a:bodyPr>
            <a:normAutofit fontScale="90000"/>
          </a:bodyPr>
          <a:lstStyle/>
          <a:p>
            <a:r>
              <a:rPr lang="ru-RU" dirty="0" smtClean="0"/>
              <a:t>Лечебный чемодан</a:t>
            </a:r>
            <a:endParaRPr lang="ru-RU" dirty="0"/>
          </a:p>
        </p:txBody>
      </p:sp>
      <p:sp>
        <p:nvSpPr>
          <p:cNvPr id="3" name="Подзаголовок 2"/>
          <p:cNvSpPr>
            <a:spLocks noGrp="1"/>
          </p:cNvSpPr>
          <p:nvPr>
            <p:ph type="subTitle" idx="1"/>
          </p:nvPr>
        </p:nvSpPr>
        <p:spPr>
          <a:xfrm>
            <a:off x="90151" y="3602037"/>
            <a:ext cx="11372045" cy="2966187"/>
          </a:xfrm>
        </p:spPr>
        <p:txBody>
          <a:bodyPr>
            <a:normAutofit lnSpcReduction="10000"/>
          </a:bodyPr>
          <a:lstStyle/>
          <a:p>
            <a:r>
              <a:rPr lang="ru-RU" dirty="0" smtClean="0"/>
              <a:t>Выполнили:</a:t>
            </a:r>
          </a:p>
          <a:p>
            <a:r>
              <a:rPr lang="ru-RU" dirty="0" smtClean="0"/>
              <a:t>Кузнецова Оливия</a:t>
            </a:r>
          </a:p>
          <a:p>
            <a:r>
              <a:rPr lang="ru-RU" dirty="0" smtClean="0"/>
              <a:t>Гельфанд Елизавета</a:t>
            </a:r>
          </a:p>
          <a:p>
            <a:r>
              <a:rPr lang="ru-RU" dirty="0" err="1" smtClean="0"/>
              <a:t>Скутин</a:t>
            </a:r>
            <a:r>
              <a:rPr lang="ru-RU" dirty="0" smtClean="0"/>
              <a:t> Михаил</a:t>
            </a:r>
          </a:p>
          <a:p>
            <a:r>
              <a:rPr lang="ru-RU" dirty="0" smtClean="0"/>
              <a:t>Руководитель:</a:t>
            </a:r>
          </a:p>
          <a:p>
            <a:r>
              <a:rPr lang="ru-RU" dirty="0" err="1" smtClean="0"/>
              <a:t>Оглезнева</a:t>
            </a:r>
            <a:r>
              <a:rPr lang="ru-RU" dirty="0" smtClean="0"/>
              <a:t> Екатерина Алексеевна    </a:t>
            </a:r>
          </a:p>
          <a:p>
            <a:r>
              <a:rPr lang="ru-RU" dirty="0"/>
              <a:t> </a:t>
            </a:r>
            <a:r>
              <a:rPr lang="ru-RU" dirty="0" smtClean="0"/>
              <a:t>                                                                        </a:t>
            </a:r>
            <a:r>
              <a:rPr lang="ru-RU" dirty="0" err="1" smtClean="0"/>
              <a:t>г.Ижевск</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9611" y="1133342"/>
            <a:ext cx="7405353" cy="4165511"/>
          </a:xfrm>
          <a:prstGeom prst="rect">
            <a:avLst/>
          </a:prstGeom>
          <a:ln>
            <a:noFill/>
          </a:ln>
          <a:effectLst>
            <a:softEdge rad="112500"/>
          </a:effectLst>
        </p:spPr>
      </p:pic>
    </p:spTree>
    <p:extLst>
      <p:ext uri="{BB962C8B-B14F-4D97-AF65-F5344CB8AC3E}">
        <p14:creationId xmlns:p14="http://schemas.microsoft.com/office/powerpoint/2010/main" val="24946435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2" y="452718"/>
            <a:ext cx="9403742" cy="1600200"/>
          </a:xfrm>
        </p:spPr>
        <p:txBody>
          <a:bodyPr>
            <a:normAutofit fontScale="90000"/>
          </a:bodyPr>
          <a:lstStyle/>
          <a:p>
            <a:pPr algn="ctr"/>
            <a:r>
              <a:rPr lang="ru-RU" sz="6000" b="1" dirty="0" smtClean="0"/>
              <a:t>Спасибо за внимание!</a:t>
            </a:r>
            <a:br>
              <a:rPr lang="ru-RU" sz="6000" b="1" dirty="0" smtClean="0"/>
            </a:br>
            <a:r>
              <a:rPr lang="ru-RU" sz="6000" b="1" dirty="0"/>
              <a:t/>
            </a:r>
            <a:br>
              <a:rPr lang="ru-RU" sz="6000" b="1" dirty="0"/>
            </a:br>
            <a:r>
              <a:rPr lang="ru-RU" sz="6000" b="1" dirty="0" smtClean="0"/>
              <a:t>Спасибо за внимание!</a:t>
            </a:r>
            <a:br>
              <a:rPr lang="ru-RU" sz="6000" b="1" dirty="0" smtClean="0"/>
            </a:br>
            <a:r>
              <a:rPr lang="ru-RU" sz="6000" b="1" dirty="0" smtClean="0"/>
              <a:t>Готовы ответить на ваши вопросы!</a:t>
            </a:r>
            <a:endParaRPr lang="ru-RU" sz="6000" b="1"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5352" y="3230161"/>
            <a:ext cx="5790726" cy="34327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1905180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948" y="327546"/>
            <a:ext cx="11844433" cy="2118435"/>
          </a:xfrm>
        </p:spPr>
        <p:txBody>
          <a:bodyPr>
            <a:normAutofit fontScale="90000"/>
          </a:bodyPr>
          <a:lstStyle/>
          <a:p>
            <a:r>
              <a:rPr lang="ru-RU" sz="3200" b="1" dirty="0" smtClean="0"/>
              <a:t>Цель проекта </a:t>
            </a:r>
            <a:r>
              <a:rPr lang="ru-RU" sz="3200" dirty="0" smtClean="0"/>
              <a:t>– создать прототип робота, который указывает время приёма лекарств.</a:t>
            </a:r>
            <a:br>
              <a:rPr lang="ru-RU" sz="3200" dirty="0" smtClean="0"/>
            </a:br>
            <a:r>
              <a:rPr lang="ru-RU" sz="3200" b="1" dirty="0" smtClean="0"/>
              <a:t>Проблема</a:t>
            </a:r>
            <a:r>
              <a:rPr lang="ru-RU" sz="3200" dirty="0" smtClean="0"/>
              <a:t> – некоторые пациенты забывают вовремя принимать медикаменты</a:t>
            </a:r>
            <a:br>
              <a:rPr lang="ru-RU" sz="3200" dirty="0" smtClean="0"/>
            </a:br>
            <a:endParaRPr lang="ru-RU" sz="3200" dirty="0"/>
          </a:p>
        </p:txBody>
      </p:sp>
      <p:sp>
        <p:nvSpPr>
          <p:cNvPr id="3" name="Объект 2"/>
          <p:cNvSpPr>
            <a:spLocks noGrp="1"/>
          </p:cNvSpPr>
          <p:nvPr>
            <p:ph idx="1"/>
          </p:nvPr>
        </p:nvSpPr>
        <p:spPr>
          <a:xfrm>
            <a:off x="151949" y="2019870"/>
            <a:ext cx="9141832" cy="4735582"/>
          </a:xfrm>
        </p:spPr>
        <p:txBody>
          <a:bodyPr>
            <a:normAutofit fontScale="55000" lnSpcReduction="20000"/>
          </a:bodyPr>
          <a:lstStyle/>
          <a:p>
            <a:pPr marL="0" indent="0">
              <a:buNone/>
            </a:pPr>
            <a:r>
              <a:rPr lang="ru-RU" sz="5000" b="1" dirty="0" smtClean="0"/>
              <a:t>Задачи:   </a:t>
            </a:r>
          </a:p>
          <a:p>
            <a:pPr marL="0" indent="0">
              <a:buNone/>
            </a:pPr>
            <a:r>
              <a:rPr lang="ru-RU" sz="5000" dirty="0" smtClean="0"/>
              <a:t>                                                                </a:t>
            </a:r>
          </a:p>
          <a:p>
            <a:pPr marL="0" indent="0">
              <a:buNone/>
            </a:pPr>
            <a:r>
              <a:rPr lang="ru-RU" sz="4800" dirty="0" smtClean="0"/>
              <a:t>1.Проверить актуальность проекта.                                </a:t>
            </a:r>
          </a:p>
          <a:p>
            <a:pPr marL="0" indent="0">
              <a:buNone/>
            </a:pPr>
            <a:r>
              <a:rPr lang="ru-RU" sz="4800" dirty="0" smtClean="0"/>
              <a:t>2.Узнать кто будет нуждаться в нашем проекте.</a:t>
            </a:r>
          </a:p>
          <a:p>
            <a:pPr marL="0" indent="0">
              <a:buNone/>
            </a:pPr>
            <a:r>
              <a:rPr lang="ru-RU" sz="4800" dirty="0" smtClean="0"/>
              <a:t>3.Проанализировать аналоги.</a:t>
            </a:r>
          </a:p>
          <a:p>
            <a:pPr marL="0" indent="0">
              <a:buNone/>
            </a:pPr>
            <a:r>
              <a:rPr lang="ru-RU" sz="4800" dirty="0" smtClean="0"/>
              <a:t>4.Собрать робота на наборе </a:t>
            </a:r>
            <a:r>
              <a:rPr lang="en-US" sz="4800" dirty="0" smtClean="0"/>
              <a:t>LEGO SPIKE PRIME</a:t>
            </a:r>
            <a:r>
              <a:rPr lang="ru-RU" sz="4800" dirty="0" smtClean="0"/>
              <a:t>.</a:t>
            </a:r>
          </a:p>
          <a:p>
            <a:pPr marL="0" indent="0">
              <a:buNone/>
            </a:pPr>
            <a:r>
              <a:rPr lang="ru-RU" sz="4800" dirty="0" smtClean="0"/>
              <a:t>5.Запрограммировать робота.</a:t>
            </a:r>
          </a:p>
          <a:p>
            <a:pPr marL="0" indent="0">
              <a:buNone/>
            </a:pPr>
            <a:r>
              <a:rPr lang="ru-RU" sz="4800" dirty="0" smtClean="0"/>
              <a:t>6.Протестировать робота</a:t>
            </a:r>
          </a:p>
          <a:p>
            <a:pPr marL="0" indent="0">
              <a:buNone/>
            </a:pPr>
            <a:r>
              <a:rPr lang="ru-RU" sz="4800" dirty="0" smtClean="0"/>
              <a:t>7.Исправить недочёты </a:t>
            </a:r>
            <a:endParaRPr lang="en-US" sz="4800" dirty="0" smtClean="0"/>
          </a:p>
        </p:txBody>
      </p:sp>
    </p:spTree>
    <p:extLst>
      <p:ext uri="{BB962C8B-B14F-4D97-AF65-F5344CB8AC3E}">
        <p14:creationId xmlns:p14="http://schemas.microsoft.com/office/powerpoint/2010/main" val="11432934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9" y="0"/>
            <a:ext cx="12603138" cy="8402092"/>
          </a:xfrm>
          <a:prstGeom prst="rect">
            <a:avLst/>
          </a:prstGeom>
        </p:spPr>
      </p:pic>
      <p:sp>
        <p:nvSpPr>
          <p:cNvPr id="2" name="Заголовок 1"/>
          <p:cNvSpPr>
            <a:spLocks noGrp="1"/>
          </p:cNvSpPr>
          <p:nvPr>
            <p:ph type="title"/>
          </p:nvPr>
        </p:nvSpPr>
        <p:spPr>
          <a:xfrm>
            <a:off x="55808" y="229230"/>
            <a:ext cx="8534400" cy="1094603"/>
          </a:xfrm>
        </p:spPr>
        <p:txBody>
          <a:bodyPr/>
          <a:lstStyle/>
          <a:p>
            <a:r>
              <a:rPr lang="ru-RU" dirty="0" smtClean="0">
                <a:effectLst>
                  <a:outerShdw blurRad="38100" dist="38100" dir="2700000" algn="tl">
                    <a:srgbClr val="000000">
                      <a:alpha val="43137"/>
                    </a:srgbClr>
                  </a:outerShdw>
                </a:effectLst>
              </a:rPr>
              <a:t>Актуальность</a:t>
            </a:r>
            <a:endParaRPr lang="ru-RU"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0" y="1050878"/>
            <a:ext cx="8052179" cy="5595967"/>
          </a:xfrm>
        </p:spPr>
        <p:txBody>
          <a:bodyPr/>
          <a:lstStyle/>
          <a:p>
            <a:pPr marL="0" indent="0">
              <a:buNone/>
            </a:pPr>
            <a:r>
              <a:rPr lang="ru-RU" b="1" dirty="0" smtClean="0">
                <a:effectLst>
                  <a:outerShdw blurRad="38100" dist="38100" dir="2700000" algn="tl">
                    <a:srgbClr val="000000">
                      <a:alpha val="43137"/>
                    </a:srgbClr>
                  </a:outerShdw>
                </a:effectLst>
              </a:rPr>
              <a:t>Независимо от того, сколько вам лет, легко забыть о том, что вы ели или пили, когда чувствуете себя больным. Еще труднее бывает вспомнить, когда вы в последний раз принимали лекарства.</a:t>
            </a:r>
          </a:p>
          <a:p>
            <a:pPr marL="0" indent="0">
              <a:buNone/>
            </a:pPr>
            <a:r>
              <a:rPr lang="ru-RU" b="1" dirty="0" smtClean="0">
                <a:effectLst>
                  <a:outerShdw blurRad="38100" dist="38100" dir="2700000" algn="tl">
                    <a:srgbClr val="000000">
                      <a:alpha val="43137"/>
                    </a:srgbClr>
                  </a:outerShdw>
                </a:effectLst>
              </a:rPr>
              <a:t>Один из способов следить за приемом необходимых лекарств – использовать дозатор для таблеток. Автоматический дозатор таблеток – это устройство, которое выпускает лекарство через определенный промежуток времени. Такой автоматический дозатор таблеток создан для того, чтобы челочек или его близкие могли самостоятельно управлять расписанием прима лекарств. Это устройство поможет пожилым родителям или всем, кому требуются лекарства для лечения .</a:t>
            </a:r>
            <a:endParaRPr lang="ru-RU"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075037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950" y="282499"/>
            <a:ext cx="8534400" cy="1507067"/>
          </a:xfrm>
        </p:spPr>
        <p:txBody>
          <a:bodyPr/>
          <a:lstStyle/>
          <a:p>
            <a:r>
              <a:rPr lang="ru-RU" sz="6600" b="1" dirty="0" smtClean="0"/>
              <a:t>Аналоги</a:t>
            </a:r>
            <a:endParaRPr lang="ru-RU" sz="6600" b="1" dirty="0"/>
          </a:p>
        </p:txBody>
      </p:sp>
      <p:sp>
        <p:nvSpPr>
          <p:cNvPr id="3" name="Объект 2"/>
          <p:cNvSpPr>
            <a:spLocks noGrp="1"/>
          </p:cNvSpPr>
          <p:nvPr>
            <p:ph idx="1"/>
          </p:nvPr>
        </p:nvSpPr>
        <p:spPr>
          <a:xfrm>
            <a:off x="289295" y="1647275"/>
            <a:ext cx="9736428" cy="4958366"/>
          </a:xfrm>
        </p:spPr>
        <p:txBody>
          <a:bodyPr>
            <a:normAutofit/>
          </a:bodyPr>
          <a:lstStyle/>
          <a:p>
            <a:pPr marL="0" indent="0">
              <a:buNone/>
            </a:pPr>
            <a:r>
              <a:rPr lang="ru-RU" dirty="0" smtClean="0"/>
              <a:t>Перед </a:t>
            </a:r>
            <a:r>
              <a:rPr lang="ru-RU" dirty="0"/>
              <a:t>тем, как начать разрабатывать конструкцию устройства, мы рассмотрели множество вариантов конструкций обычных </a:t>
            </a:r>
            <a:r>
              <a:rPr lang="ru-RU" dirty="0" err="1"/>
              <a:t>таблетниц</a:t>
            </a:r>
            <a:r>
              <a:rPr lang="ru-RU" dirty="0"/>
              <a:t>.</a:t>
            </a:r>
          </a:p>
          <a:p>
            <a:r>
              <a:rPr lang="ru-RU" b="1" dirty="0"/>
              <a:t>Набор контейнеров </a:t>
            </a:r>
            <a:r>
              <a:rPr lang="ru-RU" dirty="0"/>
              <a:t>— самый популярный тип, модификаций которых несколько десятков, вот один из них. Недостатки: нет напоминания о приеме таблеток, нет контроля приема таблеток, легкий доступ к лекарствам.</a:t>
            </a:r>
          </a:p>
          <a:p>
            <a:r>
              <a:rPr lang="ru-RU" b="1" dirty="0"/>
              <a:t>Карманная </a:t>
            </a:r>
            <a:r>
              <a:rPr lang="en-US" b="1" dirty="0"/>
              <a:t>«</a:t>
            </a:r>
            <a:r>
              <a:rPr lang="ru-RU" b="1" dirty="0"/>
              <a:t>таблетка</a:t>
            </a:r>
            <a:r>
              <a:rPr lang="en-US" b="1" dirty="0"/>
              <a:t>» </a:t>
            </a:r>
            <a:r>
              <a:rPr lang="en-US" dirty="0"/>
              <a:t>— </a:t>
            </a:r>
            <a:r>
              <a:rPr lang="ru-RU" dirty="0"/>
              <a:t>этот тип я назвал так, потому что он округлой формы, с отсеками, расположенными по кругу. В центре есть место для таймера, который может сигнализировать о необходимости принятия лекарств. Недостатки: </a:t>
            </a:r>
            <a:r>
              <a:rPr lang="ru-RU" dirty="0" smtClean="0"/>
              <a:t>слишком маленький </a:t>
            </a:r>
            <a:r>
              <a:rPr lang="ru-RU" dirty="0"/>
              <a:t>отсек для таблеток, </a:t>
            </a:r>
            <a:r>
              <a:rPr lang="ru-RU" dirty="0" smtClean="0"/>
              <a:t>неудобен.</a:t>
            </a:r>
            <a:endParaRPr lang="ru-RU" dirty="0"/>
          </a:p>
          <a:p>
            <a:r>
              <a:rPr lang="ru-RU" b="1" dirty="0"/>
              <a:t>Автоматические </a:t>
            </a:r>
            <a:r>
              <a:rPr lang="ru-RU" b="1" dirty="0" err="1"/>
              <a:t>таблетницы</a:t>
            </a:r>
            <a:r>
              <a:rPr lang="ru-RU" b="1" dirty="0"/>
              <a:t>.</a:t>
            </a:r>
            <a:r>
              <a:rPr lang="ru-RU" dirty="0"/>
              <a:t> Недостатки: дорогие, слишком большие размеры.</a:t>
            </a:r>
          </a:p>
          <a:p>
            <a:endParaRPr lang="ru-RU" dirty="0"/>
          </a:p>
        </p:txBody>
      </p:sp>
    </p:spTree>
    <p:extLst>
      <p:ext uri="{BB962C8B-B14F-4D97-AF65-F5344CB8AC3E}">
        <p14:creationId xmlns:p14="http://schemas.microsoft.com/office/powerpoint/2010/main" val="25502736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996287"/>
          </a:xfrm>
        </p:spPr>
        <p:txBody>
          <a:bodyPr>
            <a:normAutofit/>
          </a:bodyPr>
          <a:lstStyle/>
          <a:p>
            <a:r>
              <a:rPr lang="ru-RU" sz="2600" dirty="0" smtClean="0"/>
              <a:t>Набор контейнеров, Карманные и автоматические </a:t>
            </a:r>
            <a:r>
              <a:rPr lang="ru-RU" sz="2600" dirty="0" err="1" smtClean="0"/>
              <a:t>таблетницы</a:t>
            </a:r>
            <a:endParaRPr lang="ru-RU" sz="26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96287"/>
            <a:ext cx="4000500" cy="2781300"/>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0500" y="2778519"/>
            <a:ext cx="3875731" cy="4039737"/>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3855" y="996287"/>
            <a:ext cx="4718145" cy="3459973"/>
          </a:xfrm>
          <a:prstGeom prst="rect">
            <a:avLst/>
          </a:prstGeom>
        </p:spPr>
      </p:pic>
    </p:spTree>
    <p:extLst>
      <p:ext uri="{BB962C8B-B14F-4D97-AF65-F5344CB8AC3E}">
        <p14:creationId xmlns:p14="http://schemas.microsoft.com/office/powerpoint/2010/main" val="38954396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272955"/>
            <a:ext cx="4558352" cy="6469039"/>
          </a:xfrm>
        </p:spPr>
        <p:txBody>
          <a:bodyPr>
            <a:normAutofit/>
          </a:bodyPr>
          <a:lstStyle/>
          <a:p>
            <a:r>
              <a:rPr lang="ru-RU" dirty="0"/>
              <a:t>Мы проводили опрос, и результаты  показали, что </a:t>
            </a:r>
            <a:r>
              <a:rPr lang="ru-RU" dirty="0" smtClean="0"/>
              <a:t>опрошенные, которые принимают лекарства, зачастую </a:t>
            </a:r>
            <a:r>
              <a:rPr lang="ru-RU" dirty="0"/>
              <a:t>забывают о приеме. Мы рассказали свою идею проекта и всем, кто принимает лекарства, хотелось бы иметь такую </a:t>
            </a:r>
            <a:r>
              <a:rPr lang="ru-RU" dirty="0" err="1"/>
              <a:t>таблетницу</a:t>
            </a:r>
            <a:r>
              <a:rPr lang="ru-RU" dirty="0"/>
              <a:t>. А также 20% опрошенных, которые не принимают лекарства, сообщили, что в будущем приобрели бы такой девайс.</a:t>
            </a:r>
          </a:p>
          <a:p>
            <a:r>
              <a:rPr lang="ru-RU" dirty="0" smtClean="0"/>
              <a:t>Из этих данных можно </a:t>
            </a:r>
            <a:r>
              <a:rPr lang="ru-RU" dirty="0"/>
              <a:t>сделать вывод, что мы двигаемся в верном </a:t>
            </a:r>
            <a:r>
              <a:rPr lang="ru-RU" dirty="0" smtClean="0"/>
              <a:t>направлении и тема актуальна.</a:t>
            </a:r>
          </a:p>
        </p:txBody>
      </p:sp>
      <p:graphicFrame>
        <p:nvGraphicFramePr>
          <p:cNvPr id="19" name="Диаграмма 18"/>
          <p:cNvGraphicFramePr/>
          <p:nvPr>
            <p:extLst>
              <p:ext uri="{D42A27DB-BD31-4B8C-83A1-F6EECF244321}">
                <p14:modId xmlns:p14="http://schemas.microsoft.com/office/powerpoint/2010/main" val="2443069716"/>
              </p:ext>
            </p:extLst>
          </p:nvPr>
        </p:nvGraphicFramePr>
        <p:xfrm>
          <a:off x="4952621" y="624131"/>
          <a:ext cx="6784453" cy="58176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60481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4571999" cy="3428999"/>
          </a:xfrm>
          <a:prstGeom prst="rect">
            <a:avLst/>
          </a:prstGeom>
        </p:spPr>
      </p:pic>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3429001"/>
            <a:ext cx="4571999" cy="3429000"/>
          </a:xfrm>
        </p:spPr>
      </p:pic>
      <p:sp>
        <p:nvSpPr>
          <p:cNvPr id="3" name="TextBox 2"/>
          <p:cNvSpPr txBox="1"/>
          <p:nvPr/>
        </p:nvSpPr>
        <p:spPr>
          <a:xfrm>
            <a:off x="6400800" y="163773"/>
            <a:ext cx="5527343" cy="7201972"/>
          </a:xfrm>
          <a:prstGeom prst="rect">
            <a:avLst/>
          </a:prstGeom>
          <a:noFill/>
        </p:spPr>
        <p:txBody>
          <a:bodyPr wrap="square" rtlCol="0">
            <a:spAutoFit/>
          </a:bodyPr>
          <a:lstStyle/>
          <a:p>
            <a:r>
              <a:rPr lang="ru-RU" sz="2400" dirty="0" smtClean="0"/>
              <a:t>Изучив эту тему, мы сделали вывод, что робот должен:</a:t>
            </a:r>
          </a:p>
          <a:p>
            <a:pPr marL="342900" indent="-342900">
              <a:lnSpc>
                <a:spcPct val="250000"/>
              </a:lnSpc>
              <a:buAutoNum type="arabicPeriod"/>
            </a:pPr>
            <a:r>
              <a:rPr lang="ru-RU" sz="2400" dirty="0" smtClean="0"/>
              <a:t>Иметь небольшой размер;</a:t>
            </a:r>
          </a:p>
          <a:p>
            <a:pPr marL="342900" indent="-342900">
              <a:lnSpc>
                <a:spcPct val="250000"/>
              </a:lnSpc>
              <a:buAutoNum type="arabicPeriod"/>
            </a:pPr>
            <a:r>
              <a:rPr lang="ru-RU" sz="2400" dirty="0" smtClean="0"/>
              <a:t>Автоматически выдавать лекарства;</a:t>
            </a:r>
          </a:p>
          <a:p>
            <a:pPr marL="342900" indent="-342900">
              <a:lnSpc>
                <a:spcPct val="250000"/>
              </a:lnSpc>
              <a:buAutoNum type="arabicPeriod"/>
            </a:pPr>
            <a:r>
              <a:rPr lang="ru-RU" sz="2400" dirty="0" smtClean="0"/>
              <a:t>Звуковой и световой сигнал;</a:t>
            </a:r>
          </a:p>
          <a:p>
            <a:pPr marL="342900" indent="-342900">
              <a:lnSpc>
                <a:spcPct val="250000"/>
              </a:lnSpc>
              <a:buAutoNum type="arabicPeriod"/>
            </a:pPr>
            <a:r>
              <a:rPr lang="ru-RU" sz="2400" dirty="0" smtClean="0"/>
              <a:t>Контроль приема таблеток;</a:t>
            </a:r>
          </a:p>
          <a:p>
            <a:pPr marL="342900" indent="-342900">
              <a:lnSpc>
                <a:spcPct val="250000"/>
              </a:lnSpc>
              <a:buAutoNum type="arabicPeriod"/>
            </a:pPr>
            <a:r>
              <a:rPr lang="ru-RU" sz="2400" dirty="0" smtClean="0"/>
              <a:t>Удобный отсек </a:t>
            </a:r>
            <a:r>
              <a:rPr lang="ru-RU" sz="2400" smtClean="0"/>
              <a:t>для таблеток.</a:t>
            </a:r>
            <a:endParaRPr lang="ru-RU" sz="2400" dirty="0" smtClean="0"/>
          </a:p>
          <a:p>
            <a:pPr marL="342900" indent="-342900">
              <a:buAutoNum type="arabicPeriod"/>
            </a:pPr>
            <a:endParaRPr lang="ru-RU" dirty="0" smtClean="0"/>
          </a:p>
          <a:p>
            <a:pPr marL="342900" indent="-342900">
              <a:buAutoNum type="arabicPeriod"/>
            </a:pPr>
            <a:endParaRPr lang="ru-RU" dirty="0" smtClean="0"/>
          </a:p>
          <a:p>
            <a:pPr marL="342900" indent="-342900">
              <a:buAutoNum type="arabicPeriod"/>
            </a:pPr>
            <a:endParaRPr lang="ru-RU" dirty="0"/>
          </a:p>
        </p:txBody>
      </p:sp>
    </p:spTree>
    <p:extLst>
      <p:ext uri="{BB962C8B-B14F-4D97-AF65-F5344CB8AC3E}">
        <p14:creationId xmlns:p14="http://schemas.microsoft.com/office/powerpoint/2010/main" val="2398622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9817" y="-22658"/>
            <a:ext cx="8534400" cy="1507067"/>
          </a:xfrm>
        </p:spPr>
        <p:txBody>
          <a:bodyPr/>
          <a:lstStyle/>
          <a:p>
            <a:r>
              <a:rPr lang="ru-RU" dirty="0" smtClean="0"/>
              <a:t>Создание робота</a:t>
            </a:r>
            <a:endParaRPr lang="ru-RU" dirty="0"/>
          </a:p>
        </p:txBody>
      </p:sp>
      <p:sp>
        <p:nvSpPr>
          <p:cNvPr id="3" name="Объект 2"/>
          <p:cNvSpPr>
            <a:spLocks noGrp="1"/>
          </p:cNvSpPr>
          <p:nvPr>
            <p:ph idx="1"/>
          </p:nvPr>
        </p:nvSpPr>
        <p:spPr>
          <a:xfrm>
            <a:off x="209818" y="915193"/>
            <a:ext cx="5797088" cy="5037785"/>
          </a:xfrm>
        </p:spPr>
        <p:txBody>
          <a:bodyPr/>
          <a:lstStyle/>
          <a:p>
            <a:r>
              <a:rPr lang="ru-RU" sz="2400" dirty="0"/>
              <a:t>В разработке робота мы использовали набор </a:t>
            </a:r>
            <a:r>
              <a:rPr lang="en-US" sz="2400" dirty="0"/>
              <a:t>LEGO SPIKE PRIME</a:t>
            </a:r>
            <a:r>
              <a:rPr lang="ru-RU" sz="2400" dirty="0"/>
              <a:t>.</a:t>
            </a:r>
          </a:p>
          <a:p>
            <a:pPr marL="0" indent="0">
              <a:buNone/>
            </a:pPr>
            <a:r>
              <a:rPr lang="ru-RU" sz="2400" dirty="0"/>
              <a:t>В роботе используется</a:t>
            </a:r>
            <a:r>
              <a:rPr lang="ru-RU" sz="2400" dirty="0" smtClean="0"/>
              <a:t>: один средний моторчик для движения </a:t>
            </a:r>
            <a:r>
              <a:rPr lang="ru-RU" sz="2400" dirty="0" err="1" smtClean="0"/>
              <a:t>конвеера</a:t>
            </a:r>
            <a:r>
              <a:rPr lang="ru-RU" sz="2400" dirty="0" smtClean="0"/>
              <a:t>, датчик расстояния и </a:t>
            </a:r>
            <a:r>
              <a:rPr lang="ru-RU" sz="2400" dirty="0" err="1" smtClean="0"/>
              <a:t>хаб</a:t>
            </a:r>
            <a:r>
              <a:rPr lang="ru-RU" sz="2400" dirty="0" smtClean="0"/>
              <a:t>.</a:t>
            </a:r>
          </a:p>
          <a:p>
            <a:r>
              <a:rPr lang="ru-RU" sz="2400" dirty="0" smtClean="0"/>
              <a:t>Механизмы: ременная передача.</a:t>
            </a:r>
            <a:endParaRPr lang="ru-RU" sz="2400" dirty="0"/>
          </a:p>
          <a:p>
            <a:pPr marL="0" indent="0">
              <a:buNone/>
            </a:pPr>
            <a:endParaRPr lang="ru-RU" dirty="0" smtClean="0"/>
          </a:p>
          <a:p>
            <a:pPr marL="0" indent="0">
              <a:buNone/>
            </a:pPr>
            <a:endParaRPr lang="ru-RU" dirty="0" smtClean="0"/>
          </a:p>
          <a:p>
            <a:pPr marL="0" indent="0">
              <a:buNone/>
            </a:pPr>
            <a:endParaRPr lang="ru-RU" dirty="0" smtClean="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0426" y="-171916"/>
            <a:ext cx="5772643" cy="3606001"/>
          </a:xfrm>
          <a:prstGeom prst="rect">
            <a:avLst/>
          </a:prstGeom>
          <a:ln>
            <a:noFill/>
          </a:ln>
          <a:effectLst>
            <a:softEdge rad="112500"/>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86" y="3349235"/>
            <a:ext cx="4678353" cy="3508765"/>
          </a:xfrm>
          <a:prstGeom prst="rect">
            <a:avLst/>
          </a:prstGeom>
          <a:ln>
            <a:noFill/>
          </a:ln>
          <a:effectLst>
            <a:softEdge rad="112500"/>
          </a:effectLst>
        </p:spPr>
      </p:pic>
    </p:spTree>
    <p:extLst>
      <p:ext uri="{BB962C8B-B14F-4D97-AF65-F5344CB8AC3E}">
        <p14:creationId xmlns:p14="http://schemas.microsoft.com/office/powerpoint/2010/main" val="25099643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0188" y="180065"/>
            <a:ext cx="8534400" cy="1507067"/>
          </a:xfrm>
        </p:spPr>
        <p:txBody>
          <a:bodyPr/>
          <a:lstStyle/>
          <a:p>
            <a:r>
              <a:rPr lang="ru-RU" sz="7200" b="1" dirty="0" smtClean="0"/>
              <a:t>Результат</a:t>
            </a:r>
            <a:endParaRPr lang="ru-RU" sz="7200" b="1" dirty="0"/>
          </a:p>
        </p:txBody>
      </p:sp>
      <p:sp>
        <p:nvSpPr>
          <p:cNvPr id="3" name="Объект 2"/>
          <p:cNvSpPr>
            <a:spLocks noGrp="1"/>
          </p:cNvSpPr>
          <p:nvPr>
            <p:ph idx="1"/>
          </p:nvPr>
        </p:nvSpPr>
        <p:spPr>
          <a:xfrm>
            <a:off x="646112" y="1687132"/>
            <a:ext cx="9403742" cy="4561267"/>
          </a:xfrm>
        </p:spPr>
        <p:txBody>
          <a:bodyPr/>
          <a:lstStyle/>
          <a:p>
            <a:r>
              <a:rPr lang="ru-RU" sz="2400" dirty="0"/>
              <a:t>Мы можем с уверенностью сказать, что нам удалось достичь цели проекта. Наша модель робота </a:t>
            </a:r>
            <a:r>
              <a:rPr lang="en-US" sz="2400" dirty="0"/>
              <a:t>«</a:t>
            </a:r>
            <a:r>
              <a:rPr lang="ru-RU" sz="2400" dirty="0"/>
              <a:t>лечебный чемодан</a:t>
            </a:r>
            <a:r>
              <a:rPr lang="en-US" sz="2400" dirty="0"/>
              <a:t>» </a:t>
            </a:r>
            <a:r>
              <a:rPr lang="ru-RU" sz="2400" dirty="0"/>
              <a:t>соответствует всем требованиям, которые были определены перед работой. </a:t>
            </a:r>
          </a:p>
          <a:p>
            <a:r>
              <a:rPr lang="ru-RU" sz="2400" dirty="0" smtClean="0"/>
              <a:t>У </a:t>
            </a:r>
            <a:r>
              <a:rPr lang="ru-RU" sz="2400" dirty="0"/>
              <a:t>нас еще много идей для улучшения этой модели. Например – сделать больше отсеков для таблеток и т.д. </a:t>
            </a:r>
            <a:endParaRPr lang="ru-RU" sz="2400" dirty="0" smtClean="0"/>
          </a:p>
          <a:p>
            <a:r>
              <a:rPr lang="ru-RU" sz="2400" dirty="0" smtClean="0"/>
              <a:t>Мы надеемся, что наш робот будет полезен для любого человека.</a:t>
            </a:r>
            <a:endParaRPr lang="ru-RU" sz="2400" dirty="0"/>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0512" y="0"/>
            <a:ext cx="2438400" cy="2438400"/>
          </a:xfrm>
          <a:prstGeom prst="rect">
            <a:avLst/>
          </a:prstGeom>
        </p:spPr>
      </p:pic>
    </p:spTree>
    <p:extLst>
      <p:ext uri="{BB962C8B-B14F-4D97-AF65-F5344CB8AC3E}">
        <p14:creationId xmlns:p14="http://schemas.microsoft.com/office/powerpoint/2010/main" val="791203534"/>
      </p:ext>
    </p:extLst>
  </p:cSld>
  <p:clrMapOvr>
    <a:masterClrMapping/>
  </p:clrMapOvr>
  <p:timing>
    <p:tnLst>
      <p:par>
        <p:cTn id="1" dur="indefinite" restart="never" nodeType="tmRoot"/>
      </p:par>
    </p:tnLst>
  </p:timing>
</p:sld>
</file>

<file path=ppt/theme/theme1.xml><?xml version="1.0" encoding="utf-8"?>
<a:theme xmlns:a="http://schemas.openxmlformats.org/drawingml/2006/main" name="Сектор">
  <a:themeElements>
    <a:clrScheme name="Сектор">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90</TotalTime>
  <Words>499</Words>
  <Application>Microsoft Office PowerPoint</Application>
  <PresentationFormat>Широкоэкранный</PresentationFormat>
  <Paragraphs>47</Paragraphs>
  <Slides>10</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10</vt:i4>
      </vt:variant>
    </vt:vector>
  </HeadingPairs>
  <TitlesOfParts>
    <vt:vector size="13" baseType="lpstr">
      <vt:lpstr>Century Gothic</vt:lpstr>
      <vt:lpstr>Wingdings 3</vt:lpstr>
      <vt:lpstr>Сектор</vt:lpstr>
      <vt:lpstr>Лечебный чемодан</vt:lpstr>
      <vt:lpstr>Цель проекта – создать прототип робота, который указывает время приёма лекарств. Проблема – некоторые пациенты забывают вовремя принимать медикаменты </vt:lpstr>
      <vt:lpstr>Актуальность</vt:lpstr>
      <vt:lpstr>Аналоги</vt:lpstr>
      <vt:lpstr>Набор контейнеров, Карманные и автоматические таблетницы</vt:lpstr>
      <vt:lpstr>Презентация PowerPoint</vt:lpstr>
      <vt:lpstr>Презентация PowerPoint</vt:lpstr>
      <vt:lpstr>Создание робота</vt:lpstr>
      <vt:lpstr>Результат</vt:lpstr>
      <vt:lpstr>Спасибо за внимание!  Спасибо за внимание! Готовы ответить на ваши вопросы!</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Лечебный чемодан</dc:title>
  <dc:creator>user</dc:creator>
  <cp:lastModifiedBy>Евгений</cp:lastModifiedBy>
  <cp:revision>18</cp:revision>
  <dcterms:created xsi:type="dcterms:W3CDTF">2022-07-07T04:31:11Z</dcterms:created>
  <dcterms:modified xsi:type="dcterms:W3CDTF">2022-07-15T10:03:51Z</dcterms:modified>
</cp:coreProperties>
</file>