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75" r:id="rId6"/>
    <p:sldId id="259" r:id="rId7"/>
    <p:sldId id="260" r:id="rId8"/>
    <p:sldId id="261" r:id="rId9"/>
    <p:sldId id="276" r:id="rId10"/>
    <p:sldId id="284" r:id="rId11"/>
    <p:sldId id="277" r:id="rId12"/>
    <p:sldId id="262" r:id="rId13"/>
    <p:sldId id="264" r:id="rId14"/>
    <p:sldId id="272" r:id="rId15"/>
    <p:sldId id="278" r:id="rId16"/>
    <p:sldId id="268" r:id="rId17"/>
    <p:sldId id="270" r:id="rId18"/>
    <p:sldId id="273" r:id="rId19"/>
    <p:sldId id="279" r:id="rId20"/>
    <p:sldId id="282" r:id="rId21"/>
    <p:sldId id="283" r:id="rId22"/>
    <p:sldId id="280" r:id="rId23"/>
    <p:sldId id="263" r:id="rId24"/>
    <p:sldId id="281" r:id="rId25"/>
  </p:sldIdLst>
  <p:sldSz cx="9144000" cy="6858000" type="screen4x3"/>
  <p:notesSz cx="680878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450"/>
    <a:srgbClr val="4EB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86" d="100"/>
          <a:sy n="86" d="100"/>
        </p:scale>
        <p:origin x="115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E025-E00A-4C0A-9133-3C62D41B726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73193E-B1AE-47BD-BD25-3D57B84E1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E025-E00A-4C0A-9133-3C62D41B726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193E-B1AE-47BD-BD25-3D57B84E1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E025-E00A-4C0A-9133-3C62D41B726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193E-B1AE-47BD-BD25-3D57B84E1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E025-E00A-4C0A-9133-3C62D41B726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193E-B1AE-47BD-BD25-3D57B84E1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E025-E00A-4C0A-9133-3C62D41B726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3193E-B1AE-47BD-BD25-3D57B84E11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E025-E00A-4C0A-9133-3C62D41B726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193E-B1AE-47BD-BD25-3D57B84E1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E025-E00A-4C0A-9133-3C62D41B726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193E-B1AE-47BD-BD25-3D57B84E1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E025-E00A-4C0A-9133-3C62D41B726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193E-B1AE-47BD-BD25-3D57B84E1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E025-E00A-4C0A-9133-3C62D41B726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193E-B1AE-47BD-BD25-3D57B84E1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E025-E00A-4C0A-9133-3C62D41B726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193E-B1AE-47BD-BD25-3D57B84E11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E025-E00A-4C0A-9133-3C62D41B726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73193E-B1AE-47BD-BD25-3D57B84E11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D00E025-E00A-4C0A-9133-3C62D41B726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973193E-B1AE-47BD-BD25-3D57B84E11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Робот-игрок в </a:t>
            </a:r>
            <a:r>
              <a:rPr lang="en-US" dirty="0"/>
              <a:t>“UNO”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869160"/>
            <a:ext cx="6858000" cy="914400"/>
          </a:xfrm>
        </p:spPr>
        <p:txBody>
          <a:bodyPr/>
          <a:lstStyle/>
          <a:p>
            <a:r>
              <a:rPr lang="ru-RU" dirty="0"/>
              <a:t>Силкин </a:t>
            </a:r>
            <a:r>
              <a:rPr lang="ru-RU" dirty="0" err="1"/>
              <a:t>пётр</a:t>
            </a:r>
            <a:r>
              <a:rPr lang="ru-RU" dirty="0"/>
              <a:t>, </a:t>
            </a:r>
            <a:r>
              <a:rPr lang="ru-RU" dirty="0" err="1"/>
              <a:t>силкин</a:t>
            </a:r>
            <a:r>
              <a:rPr lang="ru-RU" dirty="0"/>
              <a:t> </a:t>
            </a:r>
            <a:r>
              <a:rPr lang="ru-RU" dirty="0" err="1"/>
              <a:t>василий</a:t>
            </a:r>
            <a:r>
              <a:rPr lang="ru-RU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00127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48536-7AE0-4121-B3D2-38D3ADE1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620688"/>
            <a:ext cx="5791200" cy="1371600"/>
          </a:xfrm>
        </p:spPr>
        <p:txBody>
          <a:bodyPr/>
          <a:lstStyle/>
          <a:p>
            <a:r>
              <a:rPr lang="ru-RU" dirty="0"/>
              <a:t>Макет карт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79D57D04-2878-4ED4-B0DC-14EAD226A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6034" y="952363"/>
            <a:ext cx="6604366" cy="4953274"/>
          </a:xfrm>
        </p:spPr>
      </p:pic>
    </p:spTree>
    <p:extLst>
      <p:ext uri="{BB962C8B-B14F-4D97-AF65-F5344CB8AC3E}">
        <p14:creationId xmlns:p14="http://schemas.microsoft.com/office/powerpoint/2010/main" val="38037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0F755-5F1D-4201-90B9-745CA993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Расшифровка номеров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728993-886B-4B89-8F8B-41CB38FB0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З- зелёный, К-красный, С- синий</a:t>
            </a:r>
          </a:p>
          <a:p>
            <a:r>
              <a:rPr lang="ru-RU" dirty="0"/>
              <a:t>Номера</a:t>
            </a:r>
            <a:r>
              <a:rPr lang="en-US" dirty="0"/>
              <a:t>:</a:t>
            </a:r>
          </a:p>
          <a:p>
            <a:r>
              <a:rPr lang="en-US" dirty="0"/>
              <a:t>1 – </a:t>
            </a:r>
            <a:r>
              <a:rPr lang="ru-RU" dirty="0"/>
              <a:t>КЗС</a:t>
            </a:r>
          </a:p>
          <a:p>
            <a:r>
              <a:rPr lang="ru-RU" dirty="0"/>
              <a:t>2-КСЗ</a:t>
            </a:r>
          </a:p>
          <a:p>
            <a:r>
              <a:rPr lang="ru-RU" dirty="0"/>
              <a:t>3-СЗК</a:t>
            </a:r>
          </a:p>
          <a:p>
            <a:r>
              <a:rPr lang="ru-RU" dirty="0"/>
              <a:t>4-СКЗ</a:t>
            </a:r>
          </a:p>
          <a:p>
            <a:r>
              <a:rPr lang="ru-RU" dirty="0"/>
              <a:t>5-ЗКС</a:t>
            </a:r>
          </a:p>
          <a:p>
            <a:r>
              <a:rPr lang="ru-RU" dirty="0"/>
              <a:t>6-ЗСК</a:t>
            </a:r>
          </a:p>
          <a:p>
            <a:r>
              <a:rPr lang="ru-RU" dirty="0"/>
              <a:t>7-ССС</a:t>
            </a:r>
          </a:p>
        </p:txBody>
      </p:sp>
    </p:spTree>
    <p:extLst>
      <p:ext uri="{BB962C8B-B14F-4D97-AF65-F5344CB8AC3E}">
        <p14:creationId xmlns:p14="http://schemas.microsoft.com/office/powerpoint/2010/main" val="2566120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47248" cy="975638"/>
          </a:xfrm>
        </p:spPr>
        <p:txBody>
          <a:bodyPr/>
          <a:lstStyle/>
          <a:p>
            <a:r>
              <a:rPr lang="ru-RU" dirty="0"/>
              <a:t>Требуемое оборудование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sz="2400" dirty="0"/>
              <a:t>Три </a:t>
            </a:r>
            <a:r>
              <a:rPr lang="ru-RU" sz="2400" dirty="0" err="1"/>
              <a:t>моторамотора</a:t>
            </a:r>
            <a:r>
              <a:rPr lang="ru-RU" sz="2400" dirty="0"/>
              <a:t>.</a:t>
            </a:r>
          </a:p>
          <a:p>
            <a:r>
              <a:rPr lang="ru-RU" sz="2400" dirty="0"/>
              <a:t>2.Четыре датчика света.</a:t>
            </a:r>
          </a:p>
          <a:p>
            <a:r>
              <a:rPr lang="ru-RU" sz="2400" dirty="0"/>
              <a:t>3. Детали для корпуса. </a:t>
            </a:r>
          </a:p>
          <a:p>
            <a:pPr marL="457200" indent="-457200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1981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35" y="-177309"/>
            <a:ext cx="5791200" cy="1044034"/>
          </a:xfrm>
        </p:spPr>
        <p:txBody>
          <a:bodyPr/>
          <a:lstStyle/>
          <a:p>
            <a:r>
              <a:rPr lang="ru-RU" dirty="0"/>
              <a:t>Схема</a:t>
            </a:r>
          </a:p>
        </p:txBody>
      </p:sp>
      <p:pic>
        <p:nvPicPr>
          <p:cNvPr id="1028" name="Picture 4" descr="LEGO Education Mindstorms EV3, домашняя версия (Home Edition) 31313 -  купить по выгодной цене | Интернет-магазин «Vsetovary.kz»">
            <a:extLst>
              <a:ext uri="{FF2B5EF4-FFF2-40B4-BE49-F238E27FC236}">
                <a16:creationId xmlns:a16="http://schemas.microsoft.com/office/drawing/2014/main" id="{602A1D66-FFC9-4F8E-ABCF-D3F67A27B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898" y="2054922"/>
            <a:ext cx="2853594" cy="285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айл:Рис. 9 Датчик света комплекта Lego Mindstorms EV3.png — Википедия">
            <a:extLst>
              <a:ext uri="{FF2B5EF4-FFF2-40B4-BE49-F238E27FC236}">
                <a16:creationId xmlns:a16="http://schemas.microsoft.com/office/drawing/2014/main" id="{016193A3-B7BA-4280-954D-3A96AB72E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43" y="4879084"/>
            <a:ext cx="1318648" cy="111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айл:Рис. 7 Большой мотор комплекта Lego Mindstorms EV3.png — Википедия">
            <a:extLst>
              <a:ext uri="{FF2B5EF4-FFF2-40B4-BE49-F238E27FC236}">
                <a16:creationId xmlns:a16="http://schemas.microsoft.com/office/drawing/2014/main" id="{F4962E10-1A91-4E37-89A3-C68917280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74" y="5011199"/>
            <a:ext cx="1688326" cy="119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Звук – Бесплатные иконки: интерфейс">
            <a:extLst>
              <a:ext uri="{FF2B5EF4-FFF2-40B4-BE49-F238E27FC236}">
                <a16:creationId xmlns:a16="http://schemas.microsoft.com/office/drawing/2014/main" id="{6657F0B2-7D98-411C-8061-B25ED9CF8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99" y="2281808"/>
            <a:ext cx="2294384" cy="229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54 BLACK Lego EV3 Large Tread Links + Sprockets: technic,mindstorms,robot,tracks:  купить с доставкой из США, цена 3 686 руб - (255116200927)">
            <a:extLst>
              <a:ext uri="{FF2B5EF4-FFF2-40B4-BE49-F238E27FC236}">
                <a16:creationId xmlns:a16="http://schemas.microsoft.com/office/drawing/2014/main" id="{0A2B4892-F39F-4681-BAFA-7731F8120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12" y="2311400"/>
            <a:ext cx="1515423" cy="15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Пластиковое колесо шкив с подшипником 625zz для 3D-принтера - АРДУИНО  Ростов | Контроллеры, модули, датчики‎">
            <a:extLst>
              <a:ext uri="{FF2B5EF4-FFF2-40B4-BE49-F238E27FC236}">
                <a16:creationId xmlns:a16="http://schemas.microsoft.com/office/drawing/2014/main" id="{F1D95631-CFFE-4FEB-9839-013DF3D3C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66" y="864099"/>
            <a:ext cx="1417709" cy="141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Настольная игра UNO / развлекательная карточная игра уно — купить в  интернет-магазине OZON с быстрой доставкой">
            <a:extLst>
              <a:ext uri="{FF2B5EF4-FFF2-40B4-BE49-F238E27FC236}">
                <a16:creationId xmlns:a16="http://schemas.microsoft.com/office/drawing/2014/main" id="{0672D002-0121-478C-89B7-98284314C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96" y="966733"/>
            <a:ext cx="1277970" cy="174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B1E552CD-71D7-4191-831E-DC0F9550449A}"/>
              </a:ext>
            </a:extLst>
          </p:cNvPr>
          <p:cNvCxnSpPr>
            <a:cxnSpLocks/>
          </p:cNvCxnSpPr>
          <p:nvPr/>
        </p:nvCxnSpPr>
        <p:spPr>
          <a:xfrm flipH="1">
            <a:off x="4170320" y="3754730"/>
            <a:ext cx="479737" cy="1292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C57900C-2115-4DDB-AF89-A1C4DAA347AA}"/>
              </a:ext>
            </a:extLst>
          </p:cNvPr>
          <p:cNvCxnSpPr>
            <a:cxnSpLocks/>
          </p:cNvCxnSpPr>
          <p:nvPr/>
        </p:nvCxnSpPr>
        <p:spPr>
          <a:xfrm flipV="1">
            <a:off x="5099644" y="3375921"/>
            <a:ext cx="702652" cy="1073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3B560848-F285-47EF-BC0A-2F96F86E6E66}"/>
              </a:ext>
            </a:extLst>
          </p:cNvPr>
          <p:cNvCxnSpPr>
            <a:cxnSpLocks/>
          </p:cNvCxnSpPr>
          <p:nvPr/>
        </p:nvCxnSpPr>
        <p:spPr>
          <a:xfrm flipV="1">
            <a:off x="4211960" y="1839729"/>
            <a:ext cx="0" cy="11680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0190CEB-F456-42D4-A4D3-94AD9323ECB7}"/>
              </a:ext>
            </a:extLst>
          </p:cNvPr>
          <p:cNvCxnSpPr>
            <a:cxnSpLocks/>
          </p:cNvCxnSpPr>
          <p:nvPr/>
        </p:nvCxnSpPr>
        <p:spPr>
          <a:xfrm flipV="1">
            <a:off x="4684961" y="2043962"/>
            <a:ext cx="1396883" cy="11167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5CEBEF6F-13FE-4D90-A535-EEA66E09C99D}"/>
              </a:ext>
            </a:extLst>
          </p:cNvPr>
          <p:cNvCxnSpPr>
            <a:cxnSpLocks/>
          </p:cNvCxnSpPr>
          <p:nvPr/>
        </p:nvCxnSpPr>
        <p:spPr>
          <a:xfrm flipH="1">
            <a:off x="2609103" y="3465198"/>
            <a:ext cx="139808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4976B3F1-EB4B-45A9-B263-086EB61D81F2}"/>
              </a:ext>
            </a:extLst>
          </p:cNvPr>
          <p:cNvCxnSpPr>
            <a:cxnSpLocks/>
          </p:cNvCxnSpPr>
          <p:nvPr/>
        </p:nvCxnSpPr>
        <p:spPr>
          <a:xfrm>
            <a:off x="4659689" y="3663711"/>
            <a:ext cx="2109409" cy="1215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A4D86CA9-926F-48A7-B3F5-C6014FB912C1}"/>
              </a:ext>
            </a:extLst>
          </p:cNvPr>
          <p:cNvCxnSpPr>
            <a:cxnSpLocks/>
          </p:cNvCxnSpPr>
          <p:nvPr/>
        </p:nvCxnSpPr>
        <p:spPr>
          <a:xfrm>
            <a:off x="4594086" y="1581722"/>
            <a:ext cx="1123329" cy="152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5E483A69-4FF3-4347-99A7-922B21660AF8}"/>
              </a:ext>
            </a:extLst>
          </p:cNvPr>
          <p:cNvCxnSpPr>
            <a:cxnSpLocks/>
            <a:endCxn id="1032" idx="0"/>
          </p:cNvCxnSpPr>
          <p:nvPr/>
        </p:nvCxnSpPr>
        <p:spPr>
          <a:xfrm>
            <a:off x="2483768" y="3754730"/>
            <a:ext cx="1244069" cy="12564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F2CFD228-D9CA-489A-9608-BB2E45D89091}"/>
              </a:ext>
            </a:extLst>
          </p:cNvPr>
          <p:cNvCxnSpPr>
            <a:cxnSpLocks/>
          </p:cNvCxnSpPr>
          <p:nvPr/>
        </p:nvCxnSpPr>
        <p:spPr>
          <a:xfrm flipH="1">
            <a:off x="6938435" y="4027801"/>
            <a:ext cx="574848" cy="8512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907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47956-18DB-4B3F-AF3C-F536DF7B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/>
          <a:lstStyle/>
          <a:p>
            <a:r>
              <a:rPr lang="ru-RU" dirty="0"/>
              <a:t>Колода для карт в разобранном виде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452610-41D4-4EC7-B676-781FEF27C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6447027" cy="4835270"/>
          </a:xfrm>
        </p:spPr>
      </p:pic>
    </p:spTree>
    <p:extLst>
      <p:ext uri="{BB962C8B-B14F-4D97-AF65-F5344CB8AC3E}">
        <p14:creationId xmlns:p14="http://schemas.microsoft.com/office/powerpoint/2010/main" val="2908402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CB5F-052A-4C85-B4E8-44FFE659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6203032" cy="1371600"/>
          </a:xfrm>
        </p:spPr>
        <p:txBody>
          <a:bodyPr/>
          <a:lstStyle/>
          <a:p>
            <a:r>
              <a:rPr lang="ru-RU" dirty="0"/>
              <a:t>Этапы создания робота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3702C3-4E0C-4489-B485-0E5B9A865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Было три основных этапа</a:t>
            </a:r>
            <a:r>
              <a:rPr lang="en-US" dirty="0"/>
              <a:t>:</a:t>
            </a:r>
          </a:p>
          <a:p>
            <a:r>
              <a:rPr lang="en-US" dirty="0"/>
              <a:t>1.</a:t>
            </a:r>
            <a:r>
              <a:rPr lang="ru-RU" dirty="0"/>
              <a:t>Создание первоначальной конструкции</a:t>
            </a:r>
          </a:p>
          <a:p>
            <a:r>
              <a:rPr lang="ru-RU" dirty="0"/>
              <a:t>2.Добавление функционала</a:t>
            </a:r>
          </a:p>
          <a:p>
            <a:r>
              <a:rPr lang="ru-RU" dirty="0"/>
              <a:t>3. Исправление проблем</a:t>
            </a:r>
            <a:r>
              <a:rPr lang="en-US" dirty="0"/>
              <a:t> + </a:t>
            </a:r>
            <a:r>
              <a:rPr lang="ru-RU" dirty="0"/>
              <a:t>доработки </a:t>
            </a:r>
          </a:p>
        </p:txBody>
      </p:sp>
    </p:spTree>
    <p:extLst>
      <p:ext uri="{BB962C8B-B14F-4D97-AF65-F5344CB8AC3E}">
        <p14:creationId xmlns:p14="http://schemas.microsoft.com/office/powerpoint/2010/main" val="398870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4684A-668F-435C-A70D-F18B5845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6923112" cy="1371600"/>
          </a:xfrm>
        </p:spPr>
        <p:txBody>
          <a:bodyPr/>
          <a:lstStyle/>
          <a:p>
            <a:r>
              <a:rPr lang="ru-RU" dirty="0"/>
              <a:t>Робот </a:t>
            </a:r>
            <a:r>
              <a:rPr lang="en-US" dirty="0"/>
              <a:t>UNO </a:t>
            </a:r>
            <a:r>
              <a:rPr lang="ru-RU" dirty="0"/>
              <a:t>В.1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AB5AAB-E80F-4D4E-8D8B-A36CD8361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75683" y="2133014"/>
            <a:ext cx="5347037" cy="40102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6EDCE9-BD0A-4118-8026-683BAC8CEB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1897" y="2168106"/>
            <a:ext cx="5347037" cy="401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61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A6BE4-E3DB-4819-9117-5CA8536B5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Робот </a:t>
            </a:r>
            <a:r>
              <a:rPr lang="en-US" dirty="0"/>
              <a:t>UNO </a:t>
            </a:r>
            <a:r>
              <a:rPr lang="ru-RU" dirty="0"/>
              <a:t>в.2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FB37D6-947D-4672-BC17-07FD1C0A3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9621" y="2594354"/>
            <a:ext cx="4872739" cy="365455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73925D-28D8-4A59-BC9E-B114619D2A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9487" y="2539070"/>
            <a:ext cx="4935920" cy="370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89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6F0BC-BC14-4B39-92BE-01D3EF9AF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6707088" cy="1371600"/>
          </a:xfrm>
        </p:spPr>
        <p:txBody>
          <a:bodyPr/>
          <a:lstStyle/>
          <a:p>
            <a:r>
              <a:rPr lang="ru-RU" dirty="0"/>
              <a:t>Робот </a:t>
            </a:r>
            <a:r>
              <a:rPr lang="en-US" dirty="0"/>
              <a:t>UNO </a:t>
            </a:r>
            <a:r>
              <a:rPr lang="ru-RU" dirty="0"/>
              <a:t>в.3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93A9EF-C650-4D89-AAC6-8AE468FFD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260" y="1687116"/>
            <a:ext cx="4797151" cy="4824537"/>
          </a:xfrm>
        </p:spPr>
      </p:pic>
    </p:spTree>
    <p:extLst>
      <p:ext uri="{BB962C8B-B14F-4D97-AF65-F5344CB8AC3E}">
        <p14:creationId xmlns:p14="http://schemas.microsoft.com/office/powerpoint/2010/main" val="3470190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3308E-C08E-4836-A8B0-7040C447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419301-C0D0-422E-A136-626A0BEF3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1.Сложный функционал конструкции.</a:t>
            </a:r>
          </a:p>
          <a:p>
            <a:pPr marL="457200" indent="-457200">
              <a:buAutoNum type="alphaLcParenR"/>
            </a:pPr>
            <a:r>
              <a:rPr lang="ru-RU" dirty="0"/>
              <a:t>Не 100% выдвигание карты из колоды.</a:t>
            </a:r>
          </a:p>
          <a:p>
            <a:r>
              <a:rPr lang="ru-RU" dirty="0"/>
              <a:t>б) конструкция довольно узкая поэтому, в части где есть и датчик и гусеница, гусеницы не могут нормально двигаться из-за высокого трения</a:t>
            </a:r>
          </a:p>
          <a:p>
            <a:r>
              <a:rPr lang="ru-RU" dirty="0"/>
              <a:t>в)сложность подключения среднего мотора к осям, чтобы привести их в движение</a:t>
            </a:r>
          </a:p>
          <a:p>
            <a:r>
              <a:rPr lang="ru-RU" dirty="0"/>
              <a:t>Г) громоздкость конструкции, из-за этого её требовалось многочисленно укреплять.</a:t>
            </a:r>
          </a:p>
          <a:p>
            <a:r>
              <a:rPr lang="ru-RU" dirty="0"/>
              <a:t>2. Сложность в написании программного обеспечения. </a:t>
            </a:r>
          </a:p>
          <a:p>
            <a:r>
              <a:rPr lang="en-US" dirty="0"/>
              <a:t> </a:t>
            </a:r>
            <a:endParaRPr lang="ru-RU" dirty="0"/>
          </a:p>
          <a:p>
            <a:r>
              <a:rPr lang="ru-RU" dirty="0"/>
              <a:t>Посмотрев на все проблемы этой конструкции мы решили кардинально поменять её</a:t>
            </a:r>
          </a:p>
        </p:txBody>
      </p:sp>
    </p:spTree>
    <p:extLst>
      <p:ext uri="{BB962C8B-B14F-4D97-AF65-F5344CB8AC3E}">
        <p14:creationId xmlns:p14="http://schemas.microsoft.com/office/powerpoint/2010/main" val="373427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55160" cy="1044034"/>
          </a:xfrm>
        </p:spPr>
        <p:txBody>
          <a:bodyPr/>
          <a:lstStyle/>
          <a:p>
            <a:r>
              <a:rPr lang="ru-RU" dirty="0"/>
              <a:t>Описание 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226447"/>
            <a:ext cx="7620000" cy="1800200"/>
          </a:xfrm>
        </p:spPr>
        <p:txBody>
          <a:bodyPr>
            <a:normAutofit/>
          </a:bodyPr>
          <a:lstStyle/>
          <a:p>
            <a:r>
              <a:rPr lang="ru-RU" sz="2400" dirty="0"/>
              <a:t>Люди часто страдают от одиночества и скуки.</a:t>
            </a:r>
          </a:p>
          <a:p>
            <a:r>
              <a:rPr lang="ru-RU" sz="2400" dirty="0"/>
              <a:t>Хочется с кем-то во что-то поиграть.</a:t>
            </a:r>
          </a:p>
          <a:p>
            <a:r>
              <a:rPr lang="ru-RU" sz="2400" dirty="0"/>
              <a:t>Робот может всегда прийти на помощь.</a:t>
            </a:r>
          </a:p>
        </p:txBody>
      </p:sp>
      <p:pic>
        <p:nvPicPr>
          <p:cNvPr id="1030" name="Picture 6" descr="Одиночество - векторные изображения, Одиночество картинки | Depositphotos">
            <a:extLst>
              <a:ext uri="{FF2B5EF4-FFF2-40B4-BE49-F238E27FC236}">
                <a16:creationId xmlns:a16="http://schemas.microsoft.com/office/drawing/2014/main" id="{EF50AB57-5BEC-4926-8785-D37078BB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4392488" cy="32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06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E17E1-CA3F-4E52-ADE0-EF8412B8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Этапы </a:t>
            </a:r>
            <a:r>
              <a:rPr lang="ru-RU" dirty="0" err="1"/>
              <a:t>пересборки</a:t>
            </a:r>
            <a:r>
              <a:rPr lang="ru-RU" dirty="0"/>
              <a:t> конструкции.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83B339-C39D-44F0-A9ED-9578B4561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dirty="0" err="1"/>
              <a:t>Пересборка</a:t>
            </a:r>
            <a:r>
              <a:rPr lang="ru-RU" dirty="0"/>
              <a:t> части с гусеницей</a:t>
            </a:r>
          </a:p>
          <a:p>
            <a:r>
              <a:rPr lang="ru-RU" dirty="0"/>
              <a:t>а) мы решили использовать только одну гусеницу</a:t>
            </a:r>
          </a:p>
          <a:p>
            <a:r>
              <a:rPr lang="ru-RU" dirty="0"/>
              <a:t>б) мы добавили маленькие колёсика для направления карты</a:t>
            </a:r>
          </a:p>
          <a:p>
            <a:r>
              <a:rPr lang="ru-RU" dirty="0"/>
              <a:t>в) замена среднего мотора на большой мотор</a:t>
            </a:r>
          </a:p>
          <a:p>
            <a:r>
              <a:rPr lang="ru-RU" dirty="0"/>
              <a:t>2. </a:t>
            </a:r>
            <a:r>
              <a:rPr lang="ru-RU" dirty="0" err="1"/>
              <a:t>Пересборка</a:t>
            </a:r>
            <a:r>
              <a:rPr lang="ru-RU" dirty="0"/>
              <a:t> механизма выдвижения карты</a:t>
            </a:r>
          </a:p>
          <a:p>
            <a:r>
              <a:rPr lang="ru-RU" dirty="0"/>
              <a:t>а) колода с картами переместилась внутрь робота</a:t>
            </a:r>
          </a:p>
          <a:p>
            <a:r>
              <a:rPr lang="ru-RU" dirty="0"/>
              <a:t>б) мотор стал держаться только на одной оси + мы увеличили его вес с помощью </a:t>
            </a:r>
            <a:r>
              <a:rPr lang="ru-RU" dirty="0" err="1"/>
              <a:t>валакуши</a:t>
            </a:r>
            <a:r>
              <a:rPr lang="ru-RU" dirty="0"/>
              <a:t> </a:t>
            </a:r>
          </a:p>
          <a:p>
            <a:r>
              <a:rPr lang="ru-RU" dirty="0"/>
              <a:t>3. Укрепление нижней части </a:t>
            </a:r>
          </a:p>
          <a:p>
            <a:r>
              <a:rPr lang="ru-RU" dirty="0"/>
              <a:t>4.Укрепление верхней части + добавление дополнительных приспособлений для более эффективной работы робота.</a:t>
            </a:r>
          </a:p>
        </p:txBody>
      </p:sp>
    </p:spTree>
    <p:extLst>
      <p:ext uri="{BB962C8B-B14F-4D97-AF65-F5344CB8AC3E}">
        <p14:creationId xmlns:p14="http://schemas.microsoft.com/office/powerpoint/2010/main" val="1031563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66710-7C87-4071-A023-2A70AD01F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5509567" y="908720"/>
            <a:ext cx="3888432" cy="1440160"/>
          </a:xfrm>
        </p:spPr>
        <p:txBody>
          <a:bodyPr>
            <a:normAutofit/>
          </a:bodyPr>
          <a:lstStyle/>
          <a:p>
            <a:r>
              <a:rPr lang="ru-RU" dirty="0"/>
              <a:t>Новый вид робота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EF7EC5-0DB9-4F13-B271-8D3428F0C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0766" y="1016001"/>
            <a:ext cx="6434666" cy="4825999"/>
          </a:xfrm>
        </p:spPr>
      </p:pic>
    </p:spTree>
    <p:extLst>
      <p:ext uri="{BB962C8B-B14F-4D97-AF65-F5344CB8AC3E}">
        <p14:creationId xmlns:p14="http://schemas.microsoft.com/office/powerpoint/2010/main" val="2155161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7270C-6D1C-4832-9CF9-4572DCA32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 работы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82E7DA-7CB8-4241-91CC-7777412D9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Нам удалось  сконструировать робота, функционал которого позволяет играть с человеком в </a:t>
            </a:r>
            <a:r>
              <a:rPr lang="en-US" dirty="0"/>
              <a:t>UNO</a:t>
            </a:r>
            <a:r>
              <a:rPr lang="ru-RU" dirty="0"/>
              <a:t>.</a:t>
            </a:r>
          </a:p>
          <a:p>
            <a:r>
              <a:rPr lang="ru-RU" dirty="0"/>
              <a:t>Нам удалось реализовать задуманную идею и </a:t>
            </a:r>
            <a:r>
              <a:rPr lang="en-US" dirty="0"/>
              <a:t>“</a:t>
            </a:r>
            <a:r>
              <a:rPr lang="ru-RU" dirty="0"/>
              <a:t>сложить </a:t>
            </a:r>
            <a:r>
              <a:rPr lang="ru-RU" dirty="0" err="1"/>
              <a:t>пазл</a:t>
            </a:r>
            <a:r>
              <a:rPr lang="en-US" dirty="0"/>
              <a:t>”</a:t>
            </a:r>
            <a:r>
              <a:rPr lang="ru-RU" dirty="0"/>
              <a:t> так, чтобы робот</a:t>
            </a:r>
            <a:r>
              <a:rPr lang="en-US" dirty="0"/>
              <a:t> </a:t>
            </a:r>
            <a:r>
              <a:rPr lang="ru-RU" dirty="0"/>
              <a:t>мог исполнять поставленную задачу алгоритмом. </a:t>
            </a:r>
          </a:p>
          <a:p>
            <a:r>
              <a:rPr lang="ru-RU" dirty="0"/>
              <a:t>Так же нам не удалось создать программу из-за сильной направленности в сторону конструкции. </a:t>
            </a:r>
          </a:p>
        </p:txBody>
      </p:sp>
    </p:spTree>
    <p:extLst>
      <p:ext uri="{BB962C8B-B14F-4D97-AF65-F5344CB8AC3E}">
        <p14:creationId xmlns:p14="http://schemas.microsoft.com/office/powerpoint/2010/main" val="1181127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791200" cy="759614"/>
          </a:xfrm>
        </p:spPr>
        <p:txBody>
          <a:bodyPr/>
          <a:lstStyle/>
          <a:p>
            <a:r>
              <a:rPr lang="ru-RU" dirty="0"/>
              <a:t>Участники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91264" cy="43735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/>
              <a:t>Силкин Василий- ответственный за эмоции робота, помощник конструктора, сделал презентацию</a:t>
            </a:r>
          </a:p>
          <a:p>
            <a:pPr marL="457200" indent="-457200">
              <a:buAutoNum type="arabicPeriod"/>
            </a:pPr>
            <a:r>
              <a:rPr lang="ru-RU" sz="2400" dirty="0"/>
              <a:t>Силкин Пётр-конструктор</a:t>
            </a:r>
          </a:p>
          <a:p>
            <a:pPr marL="457200" indent="-457200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07869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60E5-7062-4C8B-A1E7-6CC54D1FA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132856"/>
            <a:ext cx="9577064" cy="1806525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ED2C96-5933-447D-AA6A-46454C827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27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044034"/>
          </a:xfrm>
        </p:spPr>
        <p:txBody>
          <a:bodyPr/>
          <a:lstStyle/>
          <a:p>
            <a:r>
              <a:rPr lang="ru-RU" dirty="0"/>
              <a:t>Аналоги и отличия от них</a:t>
            </a: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1A843282-4EA6-4494-9A70-89601E299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021448"/>
              </p:ext>
            </p:extLst>
          </p:nvPr>
        </p:nvGraphicFramePr>
        <p:xfrm>
          <a:off x="1187623" y="1772816"/>
          <a:ext cx="6768753" cy="3480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6251">
                  <a:extLst>
                    <a:ext uri="{9D8B030D-6E8A-4147-A177-3AD203B41FA5}">
                      <a16:colId xmlns:a16="http://schemas.microsoft.com/office/drawing/2014/main" val="3062601759"/>
                    </a:ext>
                  </a:extLst>
                </a:gridCol>
                <a:gridCol w="2256251">
                  <a:extLst>
                    <a:ext uri="{9D8B030D-6E8A-4147-A177-3AD203B41FA5}">
                      <a16:colId xmlns:a16="http://schemas.microsoft.com/office/drawing/2014/main" val="1911834744"/>
                    </a:ext>
                  </a:extLst>
                </a:gridCol>
                <a:gridCol w="2256251">
                  <a:extLst>
                    <a:ext uri="{9D8B030D-6E8A-4147-A177-3AD203B41FA5}">
                      <a16:colId xmlns:a16="http://schemas.microsoft.com/office/drawing/2014/main" val="1799829646"/>
                    </a:ext>
                  </a:extLst>
                </a:gridCol>
              </a:tblGrid>
              <a:tr h="18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Название робота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 и 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5535631"/>
                  </a:ext>
                </a:extLst>
              </a:tr>
              <a:tr h="772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Робот- игрок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r>
                        <a:rPr lang="en-US" sz="1100">
                          <a:effectLst/>
                        </a:rPr>
                        <a:t>: </a:t>
                      </a:r>
                      <a:r>
                        <a:rPr lang="ru-RU" sz="1100">
                          <a:effectLst/>
                        </a:rPr>
                        <a:t>полноценно участвует в игре.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r>
                        <a:rPr lang="en-US" sz="1100">
                          <a:effectLst/>
                        </a:rPr>
                        <a:t>: </a:t>
                      </a:r>
                      <a:r>
                        <a:rPr lang="ru-RU" sz="1100">
                          <a:effectLst/>
                        </a:rPr>
                        <a:t>могут происходить различные </a:t>
                      </a:r>
                      <a:r>
                        <a:rPr lang="en-US" sz="1100">
                          <a:effectLst/>
                        </a:rPr>
                        <a:t>“</a:t>
                      </a:r>
                      <a:r>
                        <a:rPr lang="ru-RU" sz="1100">
                          <a:effectLst/>
                        </a:rPr>
                        <a:t>баги</a:t>
                      </a:r>
                      <a:r>
                        <a:rPr lang="en-US" sz="1100">
                          <a:effectLst/>
                        </a:rPr>
                        <a:t>”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50000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6679108"/>
                  </a:ext>
                </a:extLst>
              </a:tr>
              <a:tr h="1359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SDA10F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+: не жульничает, как работник казино не требует зарплаты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-: является только дилером, то есть имеет ограниченный функционал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5</a:t>
                      </a:r>
                      <a:r>
                        <a:rPr lang="en-US" sz="1100" dirty="0">
                          <a:effectLst/>
                        </a:rPr>
                        <a:t>000000 </a:t>
                      </a:r>
                      <a:r>
                        <a:rPr lang="ru-RU" sz="1100" dirty="0">
                          <a:effectLst/>
                        </a:rPr>
                        <a:t>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9958779"/>
                  </a:ext>
                </a:extLst>
              </a:tr>
              <a:tr h="1163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MATTEL UNO Rocking Robot 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+: может запоминать голоса и сказанные фразы, чтобы потом их произнести.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-: является только подставкой под карты и голосовым помощником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2549,09 - 6070,71 руб.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3707973"/>
                  </a:ext>
                </a:extLst>
              </a:tr>
            </a:tbl>
          </a:graphicData>
        </a:graphic>
      </p:graphicFrame>
      <p:sp>
        <p:nvSpPr>
          <p:cNvPr id="24" name="Rectangle 3">
            <a:extLst>
              <a:ext uri="{FF2B5EF4-FFF2-40B4-BE49-F238E27FC236}">
                <a16:creationId xmlns:a16="http://schemas.microsoft.com/office/drawing/2014/main" id="{5FBEDFB2-F29B-4238-9F7D-76EF02463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2018811"/>
            <a:ext cx="10430180" cy="49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7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FB221-07DB-434B-8AC0-EA3879942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Игра в </a:t>
            </a:r>
            <a:r>
              <a:rPr lang="en-US" dirty="0"/>
              <a:t>Uno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59873-8B79-48EB-AC4C-FBE6B01FB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373563"/>
          </a:xfrm>
        </p:spPr>
        <p:txBody>
          <a:bodyPr/>
          <a:lstStyle/>
          <a:p>
            <a:r>
              <a:rPr lang="ru-RU" dirty="0"/>
              <a:t> Всего в игре 14 карт, двух разных цветов. В начале игры у каждого игрока по семь карт ( не обязательно одного цвета).</a:t>
            </a:r>
          </a:p>
          <a:p>
            <a:r>
              <a:rPr lang="ru-RU" dirty="0"/>
              <a:t>Цель игры</a:t>
            </a:r>
            <a:r>
              <a:rPr lang="en-US" dirty="0"/>
              <a:t>: </a:t>
            </a:r>
            <a:r>
              <a:rPr lang="ru-RU" dirty="0"/>
              <a:t>выкинуть все свои карты.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6F771-E928-4697-A7A8-7F31908D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игры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92E43-8821-40D5-910D-77196AEF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dirty="0"/>
              <a:t>Игрокам раздаются карты.</a:t>
            </a:r>
          </a:p>
          <a:p>
            <a:pPr marL="457200" indent="-457200">
              <a:buAutoNum type="arabicPeriod"/>
            </a:pPr>
            <a:r>
              <a:rPr lang="ru-RU" dirty="0"/>
              <a:t>Первый ход делает игрок(человек).</a:t>
            </a:r>
          </a:p>
          <a:p>
            <a:pPr marL="457200" indent="-457200">
              <a:buAutoNum type="arabicPeriod"/>
            </a:pPr>
            <a:r>
              <a:rPr lang="ru-RU" dirty="0"/>
              <a:t>Робот может либо отбить карту, либо забрать её себе.</a:t>
            </a:r>
          </a:p>
          <a:p>
            <a:pPr marL="457200" indent="-457200">
              <a:buAutoNum type="arabicPeriod"/>
            </a:pPr>
            <a:r>
              <a:rPr lang="ru-RU" dirty="0"/>
              <a:t>Карта высшего номера одного и того же цвета, может побить карту нижнего номера. Если цвета различаются, то карту можно отбить таким же номером.</a:t>
            </a:r>
          </a:p>
          <a:p>
            <a:pPr marL="457200" indent="-457200">
              <a:buAutoNum type="arabicPeriod"/>
            </a:pPr>
            <a:r>
              <a:rPr lang="ru-RU" dirty="0"/>
              <a:t>Если робот забрал карту, то ходит снова игрок, иначе ходит робот. Аналогичная ситуация работает и в обратную сторону.</a:t>
            </a:r>
          </a:p>
          <a:p>
            <a:pPr marL="457200" indent="-457200">
              <a:buAutoNum type="arabicPeriod"/>
            </a:pPr>
            <a:r>
              <a:rPr lang="ru-RU" dirty="0"/>
              <a:t>Побитые карты выходят из игры.</a:t>
            </a:r>
          </a:p>
          <a:p>
            <a:r>
              <a:rPr lang="ru-RU" dirty="0"/>
              <a:t>7. Игра идёт до тех пор, пока у игрока, либо у робота не останется карт.</a:t>
            </a:r>
          </a:p>
          <a:p>
            <a:r>
              <a:rPr lang="ru-RU" dirty="0"/>
              <a:t>8. Победителем считается тот, кто остался без карт.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48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16042"/>
          </a:xfrm>
        </p:spPr>
        <p:txBody>
          <a:bodyPr/>
          <a:lstStyle/>
          <a:p>
            <a:r>
              <a:rPr lang="ru-RU" dirty="0"/>
              <a:t>Цели проекта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8678" y="1524478"/>
            <a:ext cx="5467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Создать  роботизированного  игрока в «</a:t>
            </a:r>
            <a:r>
              <a:rPr lang="ru-RU" sz="2400" dirty="0" err="1"/>
              <a:t>Уно</a:t>
            </a:r>
            <a:r>
              <a:rPr lang="ru-RU" sz="2400" dirty="0"/>
              <a:t>»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67544" y="1910068"/>
            <a:ext cx="432048" cy="18795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67544" y="2517874"/>
            <a:ext cx="432048" cy="18795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48678" y="2378789"/>
            <a:ext cx="4963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Добавить роботу обратную связь (эмоции + высказывания)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86" y="3696337"/>
            <a:ext cx="4392488" cy="292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1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791200" cy="687606"/>
          </a:xfrm>
        </p:spPr>
        <p:txBody>
          <a:bodyPr>
            <a:normAutofit/>
          </a:bodyPr>
          <a:lstStyle/>
          <a:p>
            <a:r>
              <a:rPr lang="ru-RU" dirty="0"/>
              <a:t>Задачи робота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67544" y="1484784"/>
            <a:ext cx="432048" cy="18795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67544" y="2004047"/>
            <a:ext cx="432048" cy="18795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46490" y="2629578"/>
            <a:ext cx="432048" cy="18795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43608" y="134793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Захват карты из  колоды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6613" y="1783537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Сканирование карты, для определения её цвета и номера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6612" y="2492725"/>
            <a:ext cx="542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Отправка карты в </a:t>
            </a:r>
            <a:r>
              <a:rPr lang="en-US" sz="2400" dirty="0"/>
              <a:t>“</a:t>
            </a:r>
            <a:r>
              <a:rPr lang="ru-RU" sz="2400" dirty="0"/>
              <a:t>руку</a:t>
            </a:r>
            <a:r>
              <a:rPr lang="en-US" sz="2400" dirty="0"/>
              <a:t>”</a:t>
            </a:r>
            <a:r>
              <a:rPr lang="ru-RU" sz="2400" dirty="0"/>
              <a:t> робота</a:t>
            </a:r>
          </a:p>
        </p:txBody>
      </p:sp>
    </p:spTree>
    <p:extLst>
      <p:ext uri="{BB962C8B-B14F-4D97-AF65-F5344CB8AC3E}">
        <p14:creationId xmlns:p14="http://schemas.microsoft.com/office/powerpoint/2010/main" val="1214067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87208" cy="975638"/>
          </a:xfrm>
        </p:spPr>
        <p:txBody>
          <a:bodyPr/>
          <a:lstStyle/>
          <a:p>
            <a:r>
              <a:rPr lang="ru-RU" dirty="0"/>
              <a:t>Словесное описание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147248" cy="520479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/>
              <a:t>Сдвиг карты из колоды с </a:t>
            </a:r>
            <a:r>
              <a:rPr lang="ru-RU" sz="2400"/>
              <a:t>помощью колеса в </a:t>
            </a:r>
            <a:r>
              <a:rPr lang="ru-RU" sz="2400" dirty="0"/>
              <a:t>отдельный отсек.</a:t>
            </a:r>
          </a:p>
          <a:p>
            <a:pPr marL="457200" indent="-457200">
              <a:buAutoNum type="arabicPeriod"/>
            </a:pPr>
            <a:r>
              <a:rPr lang="ru-RU" sz="2400" dirty="0"/>
              <a:t>В ней сканирует и определяет карту робот.</a:t>
            </a:r>
          </a:p>
          <a:p>
            <a:r>
              <a:rPr lang="ru-RU" sz="2400" dirty="0"/>
              <a:t>3.  Вся конструкция передвигается в правую сторону чтобы переложить карты в отдельную часть где должны лежать карты робота.</a:t>
            </a:r>
          </a:p>
          <a:p>
            <a:r>
              <a:rPr lang="ru-RU" sz="2400" dirty="0"/>
              <a:t>4.Далее робот при получении карты человека, определяет её и исходя из полученных данных говорит фразу- эмоцию. </a:t>
            </a:r>
          </a:p>
          <a:p>
            <a:r>
              <a:rPr lang="ru-RU" sz="2400" dirty="0"/>
              <a:t>Если фраза положительная, то робот кладёт полученную карту на свою, тем самым отбивая её, иначе забирает её себе, как новую карту</a:t>
            </a:r>
          </a:p>
        </p:txBody>
      </p:sp>
      <p:pic>
        <p:nvPicPr>
          <p:cNvPr id="4" name="WhatsApp Audio 2023-04-23 at 17.03.30">
            <a:hlinkClick r:id="" action="ppaction://media"/>
            <a:extLst>
              <a:ext uri="{FF2B5EF4-FFF2-40B4-BE49-F238E27FC236}">
                <a16:creationId xmlns:a16="http://schemas.microsoft.com/office/drawing/2014/main" id="{B18E325B-F97E-443B-99DA-942EE0FA58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7984" y="5157192"/>
            <a:ext cx="609600" cy="609600"/>
          </a:xfrm>
          <a:prstGeom prst="rect">
            <a:avLst/>
          </a:prstGeom>
        </p:spPr>
      </p:pic>
      <p:pic>
        <p:nvPicPr>
          <p:cNvPr id="5" name="WhatsApp Audio 2023-04-23 at 17.03.24">
            <a:hlinkClick r:id="" action="ppaction://media"/>
            <a:extLst>
              <a:ext uri="{FF2B5EF4-FFF2-40B4-BE49-F238E27FC236}">
                <a16:creationId xmlns:a16="http://schemas.microsoft.com/office/drawing/2014/main" id="{423383FD-655D-4F5F-910F-064C7F9BBA2C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20072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2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F23E0-8748-480C-A159-7DF84569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 карты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906E0E-2D24-48D7-B424-82D5F8B06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EF17B4A-D7C4-45DF-9FEE-AB446BDE7AD4}"/>
              </a:ext>
            </a:extLst>
          </p:cNvPr>
          <p:cNvSpPr/>
          <p:nvPr/>
        </p:nvSpPr>
        <p:spPr>
          <a:xfrm>
            <a:off x="489248" y="1802054"/>
            <a:ext cx="2160000" cy="4320000"/>
          </a:xfrm>
          <a:prstGeom prst="roundRect">
            <a:avLst/>
          </a:prstGeom>
          <a:solidFill>
            <a:srgbClr val="6CA4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A9ACA1-E382-448E-B707-F3367C393730}"/>
              </a:ext>
            </a:extLst>
          </p:cNvPr>
          <p:cNvSpPr/>
          <p:nvPr/>
        </p:nvSpPr>
        <p:spPr>
          <a:xfrm>
            <a:off x="859632" y="1816777"/>
            <a:ext cx="1260000" cy="901172"/>
          </a:xfrm>
          <a:prstGeom prst="rect">
            <a:avLst/>
          </a:prstGeom>
          <a:solidFill>
            <a:srgbClr val="6CA4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EFDB86-D644-4F89-8913-D13739631B3C}"/>
              </a:ext>
            </a:extLst>
          </p:cNvPr>
          <p:cNvSpPr/>
          <p:nvPr/>
        </p:nvSpPr>
        <p:spPr>
          <a:xfrm>
            <a:off x="859632" y="2889416"/>
            <a:ext cx="1260000" cy="90117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B438AB4-8D71-4B9C-ADD9-D08574C8E9E7}"/>
              </a:ext>
            </a:extLst>
          </p:cNvPr>
          <p:cNvSpPr/>
          <p:nvPr/>
        </p:nvSpPr>
        <p:spPr>
          <a:xfrm>
            <a:off x="853456" y="3969415"/>
            <a:ext cx="1260000" cy="9011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B0C454-52FC-4E34-8389-97FAD87C928F}"/>
              </a:ext>
            </a:extLst>
          </p:cNvPr>
          <p:cNvSpPr/>
          <p:nvPr/>
        </p:nvSpPr>
        <p:spPr>
          <a:xfrm>
            <a:off x="853456" y="5033914"/>
            <a:ext cx="1260000" cy="924035"/>
          </a:xfrm>
          <a:prstGeom prst="rect">
            <a:avLst/>
          </a:prstGeom>
          <a:solidFill>
            <a:srgbClr val="6CA4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4DA6EED-C6B8-4410-B32A-F616CE461920}"/>
              </a:ext>
            </a:extLst>
          </p:cNvPr>
          <p:cNvSpPr/>
          <p:nvPr/>
        </p:nvSpPr>
        <p:spPr>
          <a:xfrm>
            <a:off x="5935456" y="1802054"/>
            <a:ext cx="2160000" cy="43200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400E3A-106E-44B1-91E0-D1F782A2B3BC}"/>
              </a:ext>
            </a:extLst>
          </p:cNvPr>
          <p:cNvSpPr/>
          <p:nvPr/>
        </p:nvSpPr>
        <p:spPr>
          <a:xfrm>
            <a:off x="6305840" y="1816777"/>
            <a:ext cx="1260000" cy="98744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866FD07-1BC2-4751-B4B8-D31E541F50F4}"/>
              </a:ext>
            </a:extLst>
          </p:cNvPr>
          <p:cNvSpPr/>
          <p:nvPr/>
        </p:nvSpPr>
        <p:spPr>
          <a:xfrm>
            <a:off x="6305840" y="2953165"/>
            <a:ext cx="1260000" cy="10162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045DBE0-2A33-4B4C-92FE-5515A4211B5E}"/>
              </a:ext>
            </a:extLst>
          </p:cNvPr>
          <p:cNvSpPr/>
          <p:nvPr/>
        </p:nvSpPr>
        <p:spPr>
          <a:xfrm>
            <a:off x="6299664" y="4099657"/>
            <a:ext cx="1260000" cy="780546"/>
          </a:xfrm>
          <a:prstGeom prst="rect">
            <a:avLst/>
          </a:prstGeom>
          <a:solidFill>
            <a:srgbClr val="6CA4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A96CF13-B980-4DD7-9DB9-2E76E72186F8}"/>
              </a:ext>
            </a:extLst>
          </p:cNvPr>
          <p:cNvSpPr/>
          <p:nvPr/>
        </p:nvSpPr>
        <p:spPr>
          <a:xfrm>
            <a:off x="6299664" y="5033914"/>
            <a:ext cx="1260000" cy="1080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D086B98-5949-460C-8A7E-2FB5DFF9D5DB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119632" y="2267363"/>
            <a:ext cx="1913104" cy="914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D275270-07B5-4F8A-9DFE-165B6603CF3B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793712" y="2310499"/>
            <a:ext cx="1512128" cy="456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авая фигурная скобка 20">
            <a:extLst>
              <a:ext uri="{FF2B5EF4-FFF2-40B4-BE49-F238E27FC236}">
                <a16:creationId xmlns:a16="http://schemas.microsoft.com/office/drawing/2014/main" id="{1983F2A1-F903-4A9B-B091-E8D470E26633}"/>
              </a:ext>
            </a:extLst>
          </p:cNvPr>
          <p:cNvSpPr/>
          <p:nvPr/>
        </p:nvSpPr>
        <p:spPr>
          <a:xfrm>
            <a:off x="2101376" y="2946231"/>
            <a:ext cx="1606528" cy="315740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авая фигурная скобка 22">
            <a:extLst>
              <a:ext uri="{FF2B5EF4-FFF2-40B4-BE49-F238E27FC236}">
                <a16:creationId xmlns:a16="http://schemas.microsoft.com/office/drawing/2014/main" id="{D1F32016-4967-442C-BBED-B85A6B5BCC71}"/>
              </a:ext>
            </a:extLst>
          </p:cNvPr>
          <p:cNvSpPr/>
          <p:nvPr/>
        </p:nvSpPr>
        <p:spPr>
          <a:xfrm rot="10800000">
            <a:off x="4974080" y="2910859"/>
            <a:ext cx="1331760" cy="322527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F44331-2FC9-4A00-B295-90FD827E5816}"/>
              </a:ext>
            </a:extLst>
          </p:cNvPr>
          <p:cNvSpPr txBox="1"/>
          <p:nvPr/>
        </p:nvSpPr>
        <p:spPr>
          <a:xfrm>
            <a:off x="3862124" y="4338832"/>
            <a:ext cx="1212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Номер карты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D52909-7703-4FF6-AE51-A6DE505C118C}"/>
              </a:ext>
            </a:extLst>
          </p:cNvPr>
          <p:cNvSpPr txBox="1"/>
          <p:nvPr/>
        </p:nvSpPr>
        <p:spPr>
          <a:xfrm>
            <a:off x="4032736" y="2171472"/>
            <a:ext cx="83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Цвет карты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D86642B-1372-4887-8AE4-CD842EC313AA}"/>
              </a:ext>
            </a:extLst>
          </p:cNvPr>
          <p:cNvSpPr/>
          <p:nvPr/>
        </p:nvSpPr>
        <p:spPr>
          <a:xfrm>
            <a:off x="853456" y="2717948"/>
            <a:ext cx="1247920" cy="1489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E63F36C-A901-4B77-B4E2-7807B5013B32}"/>
              </a:ext>
            </a:extLst>
          </p:cNvPr>
          <p:cNvSpPr/>
          <p:nvPr/>
        </p:nvSpPr>
        <p:spPr>
          <a:xfrm>
            <a:off x="6299664" y="4893667"/>
            <a:ext cx="1247920" cy="1489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ABD9DC7-4545-43AB-85C1-2833CE6FA6E4}"/>
              </a:ext>
            </a:extLst>
          </p:cNvPr>
          <p:cNvSpPr/>
          <p:nvPr/>
        </p:nvSpPr>
        <p:spPr>
          <a:xfrm>
            <a:off x="865536" y="3777669"/>
            <a:ext cx="1247920" cy="1489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9877F6F-C3D6-4380-B7D9-CA1C56E31EB8}"/>
              </a:ext>
            </a:extLst>
          </p:cNvPr>
          <p:cNvSpPr/>
          <p:nvPr/>
        </p:nvSpPr>
        <p:spPr>
          <a:xfrm>
            <a:off x="6305704" y="2822923"/>
            <a:ext cx="1247920" cy="1489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D9951D0-102E-40E0-AEEF-35C3D0097809}"/>
              </a:ext>
            </a:extLst>
          </p:cNvPr>
          <p:cNvSpPr/>
          <p:nvPr/>
        </p:nvSpPr>
        <p:spPr>
          <a:xfrm>
            <a:off x="6305704" y="3940739"/>
            <a:ext cx="1247920" cy="1489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CED01774-CE03-4E06-A3C7-0DA57E403C58}"/>
              </a:ext>
            </a:extLst>
          </p:cNvPr>
          <p:cNvSpPr/>
          <p:nvPr/>
        </p:nvSpPr>
        <p:spPr>
          <a:xfrm rot="10800000">
            <a:off x="2276051" y="2008276"/>
            <a:ext cx="198522" cy="32504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0A2007B9-CEB8-4801-96EB-F57878739A25}"/>
              </a:ext>
            </a:extLst>
          </p:cNvPr>
          <p:cNvSpPr/>
          <p:nvPr/>
        </p:nvSpPr>
        <p:spPr>
          <a:xfrm rot="10800000">
            <a:off x="7788545" y="1978883"/>
            <a:ext cx="198522" cy="32504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F261071B-3E5A-4A7D-A5A9-099182AFF9D3}"/>
              </a:ext>
            </a:extLst>
          </p:cNvPr>
          <p:cNvCxnSpPr>
            <a:stCxn id="18" idx="1"/>
          </p:cNvCxnSpPr>
          <p:nvPr/>
        </p:nvCxnSpPr>
        <p:spPr>
          <a:xfrm flipV="1">
            <a:off x="2474573" y="1412776"/>
            <a:ext cx="1839390" cy="6947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7BAE43FE-6480-4462-AB0D-D783A651C92F}"/>
              </a:ext>
            </a:extLst>
          </p:cNvPr>
          <p:cNvCxnSpPr>
            <a:cxnSpLocks/>
            <a:stCxn id="29" idx="3"/>
          </p:cNvCxnSpPr>
          <p:nvPr/>
        </p:nvCxnSpPr>
        <p:spPr>
          <a:xfrm flipH="1" flipV="1">
            <a:off x="5871179" y="1386274"/>
            <a:ext cx="1917366" cy="6918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5D4048D-32BB-46D9-BA39-34201714EFAB}"/>
              </a:ext>
            </a:extLst>
          </p:cNvPr>
          <p:cNvSpPr txBox="1"/>
          <p:nvPr/>
        </p:nvSpPr>
        <p:spPr>
          <a:xfrm>
            <a:off x="4449799" y="1200985"/>
            <a:ext cx="160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Показатель верха карты</a:t>
            </a:r>
          </a:p>
        </p:txBody>
      </p:sp>
    </p:spTree>
    <p:extLst>
      <p:ext uri="{BB962C8B-B14F-4D97-AF65-F5344CB8AC3E}">
        <p14:creationId xmlns:p14="http://schemas.microsoft.com/office/powerpoint/2010/main" val="2816084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916</TotalTime>
  <Words>735</Words>
  <Application>Microsoft Office PowerPoint</Application>
  <PresentationFormat>Экран (4:3)</PresentationFormat>
  <Paragraphs>107</Paragraphs>
  <Slides>24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Times New Roman</vt:lpstr>
      <vt:lpstr>Главная</vt:lpstr>
      <vt:lpstr>Робот-игрок в “UNO”</vt:lpstr>
      <vt:lpstr>Описание Проблемы</vt:lpstr>
      <vt:lpstr>Аналоги и отличия от них</vt:lpstr>
      <vt:lpstr>Игра в Uno</vt:lpstr>
      <vt:lpstr>Правила игры</vt:lpstr>
      <vt:lpstr>Цели проекта</vt:lpstr>
      <vt:lpstr>Задачи робота</vt:lpstr>
      <vt:lpstr>Словесное описание</vt:lpstr>
      <vt:lpstr>Вид карты</vt:lpstr>
      <vt:lpstr>Макет карт</vt:lpstr>
      <vt:lpstr>Расшифровка номеров</vt:lpstr>
      <vt:lpstr>Требуемое оборудование</vt:lpstr>
      <vt:lpstr>Схема</vt:lpstr>
      <vt:lpstr>Колода для карт в разобранном виде</vt:lpstr>
      <vt:lpstr>Этапы создания робота</vt:lpstr>
      <vt:lpstr>Робот UNO В.1</vt:lpstr>
      <vt:lpstr>Робот UNO в.2</vt:lpstr>
      <vt:lpstr>Робот UNO в.3</vt:lpstr>
      <vt:lpstr>Проблемы проекта</vt:lpstr>
      <vt:lpstr>Этапы пересборки конструкции.</vt:lpstr>
      <vt:lpstr>Новый вид робота</vt:lpstr>
      <vt:lpstr>Результат работы проекта</vt:lpstr>
      <vt:lpstr>Участники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WKS</dc:creator>
  <cp:lastModifiedBy>admin</cp:lastModifiedBy>
  <cp:revision>51</cp:revision>
  <cp:lastPrinted>2023-04-23T23:29:23Z</cp:lastPrinted>
  <dcterms:created xsi:type="dcterms:W3CDTF">2022-12-19T18:26:19Z</dcterms:created>
  <dcterms:modified xsi:type="dcterms:W3CDTF">2023-04-24T20:54:46Z</dcterms:modified>
</cp:coreProperties>
</file>