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2" r:id="rId4"/>
    <p:sldId id="264" r:id="rId5"/>
    <p:sldId id="265" r:id="rId6"/>
    <p:sldId id="266" r:id="rId7"/>
    <p:sldId id="268" r:id="rId8"/>
    <p:sldId id="267" r:id="rId9"/>
    <p:sldId id="269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33CC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-1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5" y="2348880"/>
            <a:ext cx="5790320" cy="1224136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907704" y="1556792"/>
            <a:ext cx="712879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56792"/>
            <a:ext cx="712879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84584" y="188640"/>
            <a:ext cx="1029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9525">
                  <a:noFill/>
                </a:ln>
                <a:solidFill>
                  <a:srgbClr val="FFFF00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МАОУ «Школа №7 для детей с ограниченными возможностями здоровья»</a:t>
            </a:r>
            <a:endParaRPr lang="ru-RU" dirty="0">
              <a:ln w="9525">
                <a:noFill/>
              </a:ln>
              <a:solidFill>
                <a:srgbClr val="FFFF00"/>
              </a:solidFill>
              <a:latin typeface="Franklin Gothic Demi" panose="020B07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dirty="0" smtClean="0">
                <a:ln w="9525">
                  <a:noFill/>
                </a:ln>
                <a:solidFill>
                  <a:srgbClr val="FFFF00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Г. Березники, Пермский край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1035125"/>
            <a:ext cx="9604873" cy="924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Морское </a:t>
            </a:r>
            <a:r>
              <a:rPr lang="ru-RU" sz="5400" b="1" dirty="0" err="1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путешетсвие</a:t>
            </a:r>
            <a:endParaRPr lang="ru-RU" sz="54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72361" y="4946047"/>
            <a:ext cx="102908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  <a:t>Команда: «</a:t>
            </a:r>
            <a:r>
              <a:rPr lang="en-US" sz="2000" b="1" dirty="0" smtClean="0">
                <a:solidFill>
                  <a:srgbClr val="FFFF00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  <a:t>ADMIRAL</a:t>
            </a:r>
            <a:r>
              <a:rPr lang="ru-RU" sz="2000" b="1" dirty="0" smtClean="0">
                <a:solidFill>
                  <a:srgbClr val="FFFF00"/>
                </a:solidFill>
                <a:latin typeface="Franklin Gothic Demi" panose="020B0703020102020204" pitchFamily="34" charset="0"/>
                <a:ea typeface="Calibri"/>
                <a:cs typeface="Times New Roman"/>
              </a:rPr>
              <a:t>». Руководитель: Игнатьева Мария Владимировна</a:t>
            </a:r>
          </a:p>
          <a:p>
            <a:pPr lvl="0" algn="ctr"/>
            <a:r>
              <a:rPr lang="ru-RU" sz="2000" dirty="0" smtClean="0">
                <a:ln w="9525">
                  <a:noFill/>
                </a:ln>
                <a:solidFill>
                  <a:srgbClr val="FFFF00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Участники:</a:t>
            </a:r>
          </a:p>
          <a:p>
            <a:pPr lvl="0" algn="ctr"/>
            <a:r>
              <a:rPr lang="ru-RU" sz="2000" dirty="0" smtClean="0">
                <a:ln w="9525">
                  <a:noFill/>
                </a:ln>
                <a:solidFill>
                  <a:srgbClr val="FFFF00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1. Ефимова Виктория</a:t>
            </a:r>
          </a:p>
          <a:p>
            <a:pPr lvl="0" algn="ctr"/>
            <a:r>
              <a:rPr lang="ru-RU" sz="2000" dirty="0" smtClean="0">
                <a:ln w="9525">
                  <a:noFill/>
                </a:ln>
                <a:solidFill>
                  <a:srgbClr val="FFFF00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2. Фатеев Степан</a:t>
            </a:r>
          </a:p>
          <a:p>
            <a:pPr lvl="0" algn="ctr"/>
            <a:endParaRPr lang="ru-RU" dirty="0">
              <a:ln w="9525">
                <a:noFill/>
              </a:ln>
              <a:solidFill>
                <a:srgbClr val="FFFF00"/>
              </a:solidFill>
              <a:latin typeface="Franklin Gothic Demi" panose="020B07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3871" y="1999915"/>
            <a:ext cx="3718409" cy="27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2411760" y="2409117"/>
            <a:ext cx="6264696" cy="48879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827874" y="197239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059832" y="1828301"/>
            <a:ext cx="349627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ЦЕЛЬ ПРОЕКТА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890579" y="19855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344171" y="4914104"/>
            <a:ext cx="6415208" cy="11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838181" y="4287332"/>
            <a:ext cx="479425" cy="48480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907235" y="431421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611560" y="3982341"/>
            <a:ext cx="8424936" cy="94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466905" y="6669360"/>
            <a:ext cx="8435516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3977" y="2474632"/>
            <a:ext cx="906107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b="1" dirty="0" smtClean="0">
                <a:solidFill>
                  <a:srgbClr val="FFFF00"/>
                </a:solidFill>
                <a:latin typeface="Arial" charset="0"/>
              </a:rPr>
              <a:t>Создание автоматизированной версии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самого первого одномачтового парусного суда Древнего Египта. Корабль с искусственным интеллектом «</a:t>
            </a:r>
            <a:r>
              <a:rPr lang="ru-RU" sz="2000" b="1" dirty="0" err="1">
                <a:solidFill>
                  <a:srgbClr val="FFFF00"/>
                </a:solidFill>
                <a:latin typeface="Arial" charset="0"/>
              </a:rPr>
              <a:t>Admiral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», который работает от мощности микропроцессора и сервомоторов.  </a:t>
            </a: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628314" y="4240033"/>
            <a:ext cx="50709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ЗАМЫСЕЛ ПРОЕКТА: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3976" y="4844880"/>
            <a:ext cx="900252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Наша команда предположила, что на основе модели древнего судна можно создать пробную мини-версию фрегата мирового значения с использованием автоматизированных робототехнических систем, работающих на основе искусственного интеллекта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976" y="88530"/>
            <a:ext cx="9604873" cy="9071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48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Морское путешествие</a:t>
            </a:r>
            <a:endParaRPr lang="ru-RU" sz="48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5848"/>
            <a:ext cx="9604873" cy="8835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37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ИСТОРИЧЕСКАЯ СПРАВКА ОТ ЭКСПЕРТА</a:t>
            </a:r>
            <a:endParaRPr lang="ru-RU" sz="37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1368152" cy="16172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106012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latin typeface="Open Sans"/>
              </a:rPr>
              <a:t>Кирилл Борисович Назаренко — доктор исторических наук, профессор, председатель Учебно-методической комиссии и заместитель директора Института истории Санкт-Петербургского государственного университета. history.spbu.ru.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xn----stb8d.xn--p1ai/wp-content/gallery/127/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392" y="2810640"/>
            <a:ext cx="3885024" cy="37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4702" y="2810640"/>
            <a:ext cx="498969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Морская терминология проста и очень логична. Любой парус, любой элемент такелажа относится к определённой мачте, поэтому в начале каждого термина будет обозначение мачты. Грот- (для грот-мачты), фор- (для фок-мачты) и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крюйс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(для бизань-мачты).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середины XIX века пятого яруса парусов не было. Когда парусная эпоха уже заканчивалась, начали делить старые большие паруса на два яруса,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разрезáли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пополам,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современных парусных судов с прямым вооружением гораздо больше ярусов парусного вооружения, чем было в своё время в XVIII или начале XIX 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5848"/>
            <a:ext cx="9604873" cy="8835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37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ИНТЕРЕСНЫЕ ФАКТЫ О РОБОТАХ-ЛОДКАХ</a:t>
            </a:r>
            <a:endParaRPr lang="ru-RU" sz="37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42303"/>
            <a:ext cx="3551393" cy="23675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98435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Двухметровая парусная лодка, управляемая современной автоматикой, стартовав в начале лета с Ньюфаундленда, достигла берега Ирландии, став первым парусным роботом, которому удалось такое плавание.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8160" y="3164681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Недавно американская электронная корпорация RCA успешно завершила испытания небольшого парусника-робота, призванного решать целый ряд важных задач, связанных с океанографическими </a:t>
            </a:r>
            <a:r>
              <a:rPr lang="ru-RU" b="1" dirty="0" err="1" smtClean="0">
                <a:solidFill>
                  <a:srgbClr val="FFFF00"/>
                </a:solidFill>
              </a:rPr>
              <a:t>исследованиями.Этот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необычный парусник получил название «СКЭМП» (SKAMP — </a:t>
            </a:r>
            <a:r>
              <a:rPr lang="ru-RU" b="1" dirty="0" err="1">
                <a:solidFill>
                  <a:srgbClr val="FFFF00"/>
                </a:solidFill>
              </a:rPr>
              <a:t>Station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Keeping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And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Mobile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Platform</a:t>
            </a:r>
            <a:r>
              <a:rPr lang="ru-RU" b="1" dirty="0">
                <a:solidFill>
                  <a:srgbClr val="FFFF00"/>
                </a:solidFill>
              </a:rPr>
              <a:t> — «платформа, способная перемещаться и удерживаться на заданной позиции»). Электронно-парусная система «привязки к месту» оказалась намного надежнее обычного якорно-тросового устройства.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108" y="3385759"/>
            <a:ext cx="2520280" cy="32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19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5848"/>
            <a:ext cx="9604873" cy="8835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37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ОСНОВНОЙ КАРКАС КОРАБЛЯ «</a:t>
            </a:r>
            <a:r>
              <a:rPr lang="en-US" sz="37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ADMIRAL</a:t>
            </a:r>
            <a:r>
              <a:rPr lang="ru-RU" sz="37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»</a:t>
            </a:r>
            <a:endParaRPr lang="ru-RU" sz="37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504" y="1556792"/>
            <a:ext cx="72728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8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5848"/>
            <a:ext cx="9604873" cy="924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КОРАБЛЬ «</a:t>
            </a:r>
            <a:r>
              <a:rPr lang="en-US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ADMIRAL</a:t>
            </a:r>
            <a:r>
              <a:rPr lang="ru-RU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»</a:t>
            </a:r>
            <a:endParaRPr lang="ru-RU" sz="54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0" y="1012543"/>
            <a:ext cx="2868576" cy="5786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9184" y="999927"/>
            <a:ext cx="1985085" cy="57865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1196752"/>
            <a:ext cx="3816424" cy="564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Составляющие корабля </a:t>
            </a:r>
            <a:r>
              <a:rPr lang="ru-RU" sz="24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 искусственным интеллектом «</a:t>
            </a:r>
            <a:r>
              <a:rPr lang="en-US" sz="24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Admiral</a:t>
            </a:r>
            <a:r>
              <a:rPr lang="ru-RU" sz="24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FFFF00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500"/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Вращающаяся мачта с разных направлениях под управлением датчиков касания (справа-налево, слева-направо)</a:t>
            </a:r>
            <a:endParaRPr lang="ru-RU" sz="1400" b="1" dirty="0">
              <a:solidFill>
                <a:srgbClr val="FFFF00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Clr>
                <a:srgbClr val="0070C0"/>
              </a:buClr>
              <a:buSzPts val="1500"/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Микропроцессор</a:t>
            </a:r>
            <a:endParaRPr lang="ru-RU" sz="1400" b="1" dirty="0">
              <a:solidFill>
                <a:srgbClr val="FFFF00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Clr>
                <a:srgbClr val="0070C0"/>
              </a:buClr>
              <a:buSzPts val="1500"/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Большой сервомотор, вращающий мачту</a:t>
            </a:r>
            <a:endParaRPr lang="ru-RU" sz="1400" b="1" dirty="0">
              <a:solidFill>
                <a:srgbClr val="FFFF00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Clr>
                <a:srgbClr val="0070C0"/>
              </a:buClr>
              <a:buSzPts val="1500"/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Малый сервомотор, обеспечивающий движение зубчатых колес</a:t>
            </a:r>
            <a:endParaRPr lang="ru-RU" sz="1400" b="1" dirty="0">
              <a:solidFill>
                <a:srgbClr val="FFFF00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1000"/>
              </a:spcAft>
              <a:buClr>
                <a:srgbClr val="0070C0"/>
              </a:buClr>
              <a:buSzPts val="1500"/>
              <a:buFont typeface="+mj-lt"/>
              <a:buAutoNum type="arabicPeriod"/>
            </a:pPr>
            <a:r>
              <a:rPr lang="ru-RU" sz="2000" b="1" dirty="0">
                <a:solidFill>
                  <a:srgbClr val="FFFF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Каркас корабля</a:t>
            </a:r>
            <a:endParaRPr lang="ru-RU" sz="1400" b="1" dirty="0">
              <a:solidFill>
                <a:srgbClr val="FFFF00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22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5848"/>
            <a:ext cx="9604873" cy="18876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ПРИНЦИП РАБОТЫ КОРАБЛЯ «</a:t>
            </a:r>
            <a:r>
              <a:rPr lang="en-US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ADMIRAL</a:t>
            </a:r>
            <a:r>
              <a:rPr lang="ru-RU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»</a:t>
            </a:r>
            <a:endParaRPr lang="ru-RU" sz="54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440" y="1923544"/>
            <a:ext cx="84249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Корабль с искусственным интеллектом «</a:t>
            </a:r>
            <a:r>
              <a:rPr lang="ru-RU" sz="2000" b="1" dirty="0" err="1">
                <a:solidFill>
                  <a:srgbClr val="FFFF00"/>
                </a:solidFill>
              </a:rPr>
              <a:t>Admiral</a:t>
            </a:r>
            <a:r>
              <a:rPr lang="ru-RU" sz="2000" b="1" dirty="0">
                <a:solidFill>
                  <a:srgbClr val="FFFF00"/>
                </a:solidFill>
              </a:rPr>
              <a:t>», работает от мощности микропроцессора и сервомоторов. Там происходит управление скоростью задних лопастей при помощи гироскопического датчика. Если корабль наклонить вперед, он едет быстрее, если наклонить назад – скорость уменьшается и моторы работают медленно. Поворот винта осуществляется при помощи датчиков касания, в результате, мачта с парусом вращается вокруг своей оси. Капитан корабля – искусственный интеллект, переключает голосовые команды датчиком цвета с помощью цветных балок (запрограммировано 3 цвета – красный, желтый, зеленый). </a:t>
            </a:r>
          </a:p>
        </p:txBody>
      </p:sp>
    </p:spTree>
    <p:extLst>
      <p:ext uri="{BB962C8B-B14F-4D97-AF65-F5344CB8AC3E}">
        <p14:creationId xmlns:p14="http://schemas.microsoft.com/office/powerpoint/2010/main" xmlns="" val="320092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5848"/>
            <a:ext cx="9604873" cy="924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ПРОГРАММИРОВАНИЕ</a:t>
            </a:r>
            <a:endParaRPr lang="ru-RU" sz="54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6" y="1268760"/>
            <a:ext cx="897136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24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5848"/>
            <a:ext cx="9604873" cy="924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5400" b="1" dirty="0" smtClean="0">
                <a:ln w="19050">
                  <a:noFill/>
                </a:ln>
                <a:solidFill>
                  <a:srgbClr val="FFFF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ВЫВОДЫ</a:t>
            </a:r>
            <a:endParaRPr lang="ru-RU" sz="5400" b="1" dirty="0">
              <a:ln w="19050">
                <a:noFill/>
              </a:ln>
              <a:solidFill>
                <a:srgbClr val="FFFF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60717"/>
            <a:ext cx="846043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Казалось бы, использование парусов в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двигателя прогресса стало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наши дни исключительной монополией спортсменов. Однако даже в эпоху бурного развития атомной энергии, электроники и космических аппаратов человек нет-нет, да и обратится к парусу как к испытанному и надежному средству для перемещения по воде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Автоматические корабли входят в нашу жизнь со страниц фантастических романов. Очень вероятно, что профессия «моряк» в ближайшие десятилетия станет редкой. Подобные разработки необходимы для различных исследований. В первую очередь они могут заинтересовать научных деятелей, которые занимаются изучением океанов. Парусник способен измерять различные параметры в воде, атмосфере, искать нефть и иные полезные ископаемые и решать иные важные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задачи. Отличительной чертой судно-роботов является то, что они находятся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постоянным наблюдением оператора. В случае непредвиденных обстоятельств в управление им можно вмешаться дистанционно. Таким образом, риск аварий существенно снижается.</a:t>
            </a:r>
          </a:p>
          <a:p>
            <a:pPr lvl="0" indent="457200" algn="just" eaLnBrk="0" hangingPunct="0"/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команда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основе модели древнего судна </a:t>
            </a: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попробовала 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простую и элементарную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мини-версию фрегата мирового значения с использованием автоматизированных робототехнических систем, работающих на основе искусственного </a:t>
            </a: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интеллекта. Мы считаем, что у нас получился замечательный продукт, корабль «</a:t>
            </a:r>
            <a:r>
              <a:rPr lang="en-US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Admiral</a:t>
            </a: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ru-RU" b="1" dirty="0" smtClean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42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2f4c8736b96dfdf153722b1c99830b0bd485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677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Красивая геометрическая композиция</dc:title>
  <dc:creator>obstinate</dc:creator>
  <dc:description>Шаблон презентации с сайта https://presentation-creation.ru/</dc:description>
  <cp:lastModifiedBy>Пользователь Lenovo</cp:lastModifiedBy>
  <cp:revision>867</cp:revision>
  <dcterms:created xsi:type="dcterms:W3CDTF">2018-02-25T09:09:03Z</dcterms:created>
  <dcterms:modified xsi:type="dcterms:W3CDTF">2023-04-20T20:27:41Z</dcterms:modified>
</cp:coreProperties>
</file>