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media/image28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24.gif" ContentType="image/gif"/>
  <Override PartName="/ppt/media/image4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5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jpeg" ContentType="image/jpeg"/>
  <Override PartName="/ppt/media/image22.png" ContentType="image/png"/>
  <Override PartName="/ppt/media/image20.jpeg" ContentType="image/jpe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21409-F3AD-47EB-A9FA-6FEF504837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AC52E-171C-4780-8146-E05FCB82D8D7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dirty="0"/>
            <a:t>охрана</a:t>
          </a:r>
        </a:p>
      </dgm:t>
    </dgm:pt>
    <dgm:pt modelId="{53055C36-CD6B-42DB-A64D-0702648F9EBC}" type="parTrans" cxnId="{EEFF2DF7-5EA8-445C-8BCA-DF81B284AB32}">
      <dgm:prSet/>
      <dgm:spPr/>
      <dgm:t>
        <a:bodyPr/>
        <a:lstStyle/>
        <a:p>
          <a:endParaRPr lang="ru-RU"/>
        </a:p>
      </dgm:t>
    </dgm:pt>
    <dgm:pt modelId="{FF23EB4D-CC71-4664-A9F5-4BA67ECDD8AB}" type="sibTrans" cxnId="{EEFF2DF7-5EA8-445C-8BCA-DF81B284AB32}">
      <dgm:prSet/>
      <dgm:spPr/>
      <dgm:t>
        <a:bodyPr/>
        <a:lstStyle/>
        <a:p>
          <a:endParaRPr lang="ru-RU"/>
        </a:p>
      </dgm:t>
    </dgm:pt>
    <dgm:pt modelId="{9368AEA4-1297-4EB9-ACE3-A8E2CACC9277}">
      <dgm:prSet phldrT="[Текст]" custT="1"/>
      <dgm:spPr/>
      <dgm:t>
        <a:bodyPr/>
        <a:lstStyle/>
        <a:p>
          <a:r>
            <a:rPr lang="ru-RU" sz="1800" dirty="0"/>
            <a:t>Обнаружение движения в доме</a:t>
          </a:r>
        </a:p>
      </dgm:t>
    </dgm:pt>
    <dgm:pt modelId="{22DB9A4D-39FC-486C-AD5A-8FB8E9166786}" type="parTrans" cxnId="{C3B3920A-5387-431C-A7A9-C5ABE643E0FE}">
      <dgm:prSet/>
      <dgm:spPr/>
      <dgm:t>
        <a:bodyPr/>
        <a:lstStyle/>
        <a:p>
          <a:endParaRPr lang="ru-RU"/>
        </a:p>
      </dgm:t>
    </dgm:pt>
    <dgm:pt modelId="{4199C08E-7D3E-4C54-BB22-F93D95B0458C}" type="sibTrans" cxnId="{C3B3920A-5387-431C-A7A9-C5ABE643E0FE}">
      <dgm:prSet/>
      <dgm:spPr/>
      <dgm:t>
        <a:bodyPr/>
        <a:lstStyle/>
        <a:p>
          <a:endParaRPr lang="ru-RU"/>
        </a:p>
      </dgm:t>
    </dgm:pt>
    <dgm:pt modelId="{7518A16C-D3FF-46CA-A9D6-BC693EE9B74F}">
      <dgm:prSet phldrT="[Текст]"/>
      <dgm:spPr/>
      <dgm:t>
        <a:bodyPr/>
        <a:lstStyle/>
        <a:p>
          <a:endParaRPr lang="ru-RU" sz="2700" dirty="0"/>
        </a:p>
      </dgm:t>
    </dgm:pt>
    <dgm:pt modelId="{4E203247-A377-46D6-A347-4D5BD1DFA17A}" type="parTrans" cxnId="{3DD5C435-746B-4C73-ACA9-6713766FB09F}">
      <dgm:prSet/>
      <dgm:spPr/>
      <dgm:t>
        <a:bodyPr/>
        <a:lstStyle/>
        <a:p>
          <a:endParaRPr lang="ru-RU"/>
        </a:p>
      </dgm:t>
    </dgm:pt>
    <dgm:pt modelId="{336FD309-38EB-4738-B00B-699D04D915E5}" type="sibTrans" cxnId="{3DD5C435-746B-4C73-ACA9-6713766FB09F}">
      <dgm:prSet/>
      <dgm:spPr/>
      <dgm:t>
        <a:bodyPr/>
        <a:lstStyle/>
        <a:p>
          <a:endParaRPr lang="ru-RU"/>
        </a:p>
      </dgm:t>
    </dgm:pt>
    <dgm:pt modelId="{483789DE-A9E0-4880-8FC3-BAB07DC6B0FC}">
      <dgm:prSet phldrT="[Текст]" custT="1"/>
      <dgm:spPr/>
      <dgm:t>
        <a:bodyPr/>
        <a:lstStyle/>
        <a:p>
          <a:r>
            <a:rPr lang="ru-RU" sz="1800" dirty="0"/>
            <a:t>Обнаружение открытия двери</a:t>
          </a:r>
        </a:p>
      </dgm:t>
    </dgm:pt>
    <dgm:pt modelId="{208BB11E-AC00-45C1-AEAE-4A67B2ACC570}" type="parTrans" cxnId="{CE783113-5159-4FA2-A121-1250D25CB41E}">
      <dgm:prSet/>
      <dgm:spPr/>
      <dgm:t>
        <a:bodyPr/>
        <a:lstStyle/>
        <a:p>
          <a:endParaRPr lang="ru-RU"/>
        </a:p>
      </dgm:t>
    </dgm:pt>
    <dgm:pt modelId="{C9367DEF-7FFB-489F-93B2-0A4D42873892}" type="sibTrans" cxnId="{CE783113-5159-4FA2-A121-1250D25CB41E}">
      <dgm:prSet/>
      <dgm:spPr/>
      <dgm:t>
        <a:bodyPr/>
        <a:lstStyle/>
        <a:p>
          <a:endParaRPr lang="ru-RU"/>
        </a:p>
      </dgm:t>
    </dgm:pt>
    <dgm:pt modelId="{431FB98F-EEA7-4865-9325-93DC8639C38E}" type="pres">
      <dgm:prSet presAssocID="{86D21409-F3AD-47EB-A9FA-6FEF50483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37842-BC31-4E57-8DE6-5FCD7AE98531}" type="pres">
      <dgm:prSet presAssocID="{713AC52E-171C-4780-8146-E05FCB82D8D7}" presName="parentText" presStyleLbl="node1" presStyleIdx="0" presStyleCnt="1" custScaleX="100000" custScaleY="40787" custLinFactNeighborY="-79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D53C8-9500-4695-95B1-A968D832F335}" type="pres">
      <dgm:prSet presAssocID="{713AC52E-171C-4780-8146-E05FCB82D8D7}" presName="childText" presStyleLbl="revTx" presStyleIdx="0" presStyleCnt="1" custLinFactY="-20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33B21-7DD7-441F-9914-D9F336092057}" type="presOf" srcId="{7518A16C-D3FF-46CA-A9D6-BC693EE9B74F}" destId="{A01D53C8-9500-4695-95B1-A968D832F335}" srcOrd="0" destOrd="2" presId="urn:microsoft.com/office/officeart/2005/8/layout/vList2"/>
    <dgm:cxn modelId="{32CEABFE-6BCF-4043-B9E2-7143BB723AEA}" type="presOf" srcId="{713AC52E-171C-4780-8146-E05FCB82D8D7}" destId="{F7B37842-BC31-4E57-8DE6-5FCD7AE98531}" srcOrd="0" destOrd="0" presId="urn:microsoft.com/office/officeart/2005/8/layout/vList2"/>
    <dgm:cxn modelId="{6D2A18EC-80AC-48D7-9BC7-85F9D3BFECEA}" type="presOf" srcId="{483789DE-A9E0-4880-8FC3-BAB07DC6B0FC}" destId="{A01D53C8-9500-4695-95B1-A968D832F335}" srcOrd="0" destOrd="1" presId="urn:microsoft.com/office/officeart/2005/8/layout/vList2"/>
    <dgm:cxn modelId="{3D1C6F61-45B4-490C-A04D-4B61FCA10E70}" type="presOf" srcId="{86D21409-F3AD-47EB-A9FA-6FEF5048374F}" destId="{431FB98F-EEA7-4865-9325-93DC8639C38E}" srcOrd="0" destOrd="0" presId="urn:microsoft.com/office/officeart/2005/8/layout/vList2"/>
    <dgm:cxn modelId="{3DD5C435-746B-4C73-ACA9-6713766FB09F}" srcId="{713AC52E-171C-4780-8146-E05FCB82D8D7}" destId="{7518A16C-D3FF-46CA-A9D6-BC693EE9B74F}" srcOrd="2" destOrd="0" parTransId="{4E203247-A377-46D6-A347-4D5BD1DFA17A}" sibTransId="{336FD309-38EB-4738-B00B-699D04D915E5}"/>
    <dgm:cxn modelId="{EEFF2DF7-5EA8-445C-8BCA-DF81B284AB32}" srcId="{86D21409-F3AD-47EB-A9FA-6FEF5048374F}" destId="{713AC52E-171C-4780-8146-E05FCB82D8D7}" srcOrd="0" destOrd="0" parTransId="{53055C36-CD6B-42DB-A64D-0702648F9EBC}" sibTransId="{FF23EB4D-CC71-4664-A9F5-4BA67ECDD8AB}"/>
    <dgm:cxn modelId="{CE783113-5159-4FA2-A121-1250D25CB41E}" srcId="{713AC52E-171C-4780-8146-E05FCB82D8D7}" destId="{483789DE-A9E0-4880-8FC3-BAB07DC6B0FC}" srcOrd="1" destOrd="0" parTransId="{208BB11E-AC00-45C1-AEAE-4A67B2ACC570}" sibTransId="{C9367DEF-7FFB-489F-93B2-0A4D42873892}"/>
    <dgm:cxn modelId="{DE85990C-DEC6-4ED7-A76A-CDDBF80F9586}" type="presOf" srcId="{9368AEA4-1297-4EB9-ACE3-A8E2CACC9277}" destId="{A01D53C8-9500-4695-95B1-A968D832F335}" srcOrd="0" destOrd="0" presId="urn:microsoft.com/office/officeart/2005/8/layout/vList2"/>
    <dgm:cxn modelId="{C3B3920A-5387-431C-A7A9-C5ABE643E0FE}" srcId="{713AC52E-171C-4780-8146-E05FCB82D8D7}" destId="{9368AEA4-1297-4EB9-ACE3-A8E2CACC9277}" srcOrd="0" destOrd="0" parTransId="{22DB9A4D-39FC-486C-AD5A-8FB8E9166786}" sibTransId="{4199C08E-7D3E-4C54-BB22-F93D95B0458C}"/>
    <dgm:cxn modelId="{DE506849-F4BA-467C-8559-4DF4282158D6}" type="presParOf" srcId="{431FB98F-EEA7-4865-9325-93DC8639C38E}" destId="{F7B37842-BC31-4E57-8DE6-5FCD7AE98531}" srcOrd="0" destOrd="0" presId="urn:microsoft.com/office/officeart/2005/8/layout/vList2"/>
    <dgm:cxn modelId="{BF2F45BF-5810-4462-B084-FD9EC0EDF767}" type="presParOf" srcId="{431FB98F-EEA7-4865-9325-93DC8639C38E}" destId="{A01D53C8-9500-4695-95B1-A968D832F33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CFEFE-300D-4BD2-BB88-5A03AE20B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67BC2-1ACB-4378-B8D6-3F81184B985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i="0" u="none" dirty="0"/>
            <a:t>безопасность</a:t>
          </a:r>
        </a:p>
      </dgm:t>
    </dgm:pt>
    <dgm:pt modelId="{D1B3B384-5829-4508-960A-A39BF1CE9FC2}" type="parTrans" cxnId="{56C233E6-3B33-4D0B-921A-356A2151721C}">
      <dgm:prSet/>
      <dgm:spPr/>
      <dgm:t>
        <a:bodyPr/>
        <a:lstStyle/>
        <a:p>
          <a:endParaRPr lang="ru-RU"/>
        </a:p>
      </dgm:t>
    </dgm:pt>
    <dgm:pt modelId="{5264EACC-DE2B-4E24-A528-097E4547419B}" type="sibTrans" cxnId="{56C233E6-3B33-4D0B-921A-356A2151721C}">
      <dgm:prSet/>
      <dgm:spPr/>
      <dgm:t>
        <a:bodyPr/>
        <a:lstStyle/>
        <a:p>
          <a:endParaRPr lang="ru-RU"/>
        </a:p>
      </dgm:t>
    </dgm:pt>
    <dgm:pt modelId="{3CE13FDA-E5D5-402F-9331-9B2988119618}">
      <dgm:prSet phldrT="[Текст]" custT="1"/>
      <dgm:spPr/>
      <dgm:t>
        <a:bodyPr/>
        <a:lstStyle/>
        <a:p>
          <a:r>
            <a:rPr lang="ru-RU" sz="1800" dirty="0"/>
            <a:t>Обнаружение протечки воды </a:t>
          </a:r>
        </a:p>
      </dgm:t>
    </dgm:pt>
    <dgm:pt modelId="{8CFFBB39-F57C-4702-BB64-48DAF5B81EDD}" type="parTrans" cxnId="{59C3D9A7-CE17-44DE-9A4B-9E408B93074D}">
      <dgm:prSet/>
      <dgm:spPr/>
      <dgm:t>
        <a:bodyPr/>
        <a:lstStyle/>
        <a:p>
          <a:endParaRPr lang="ru-RU"/>
        </a:p>
      </dgm:t>
    </dgm:pt>
    <dgm:pt modelId="{4B401CAE-4DAD-457B-B318-F316729E9878}" type="sibTrans" cxnId="{59C3D9A7-CE17-44DE-9A4B-9E408B93074D}">
      <dgm:prSet/>
      <dgm:spPr/>
      <dgm:t>
        <a:bodyPr/>
        <a:lstStyle/>
        <a:p>
          <a:endParaRPr lang="ru-RU"/>
        </a:p>
      </dgm:t>
    </dgm:pt>
    <dgm:pt modelId="{42483720-C469-4249-BB00-8957AB8E8066}">
      <dgm:prSet phldrT="[Текст]" custT="1"/>
      <dgm:spPr/>
      <dgm:t>
        <a:bodyPr/>
        <a:lstStyle/>
        <a:p>
          <a:r>
            <a:rPr lang="ru-RU" sz="1800" dirty="0"/>
            <a:t>Обнаружение открытого пламени</a:t>
          </a:r>
        </a:p>
      </dgm:t>
    </dgm:pt>
    <dgm:pt modelId="{80012D2D-21CF-4A6B-B367-2520F91D04AA}" type="parTrans" cxnId="{C1F5FC2A-EA40-49AC-A0DA-3DD75097C20E}">
      <dgm:prSet/>
      <dgm:spPr/>
      <dgm:t>
        <a:bodyPr/>
        <a:lstStyle/>
        <a:p>
          <a:endParaRPr lang="ru-RU"/>
        </a:p>
      </dgm:t>
    </dgm:pt>
    <dgm:pt modelId="{BFE2E29B-5ED2-4FE1-B38C-0826C8C2B81F}" type="sibTrans" cxnId="{C1F5FC2A-EA40-49AC-A0DA-3DD75097C20E}">
      <dgm:prSet/>
      <dgm:spPr/>
      <dgm:t>
        <a:bodyPr/>
        <a:lstStyle/>
        <a:p>
          <a:endParaRPr lang="ru-RU"/>
        </a:p>
      </dgm:t>
    </dgm:pt>
    <dgm:pt modelId="{F854451A-EFD8-4CEF-A2FA-248F2EA1E58E}">
      <dgm:prSet phldrT="[Текст]" custT="1"/>
      <dgm:spPr/>
      <dgm:t>
        <a:bodyPr/>
        <a:lstStyle/>
        <a:p>
          <a:r>
            <a:rPr lang="ru-RU" sz="1800" dirty="0"/>
            <a:t>Обнаружение землетрясения</a:t>
          </a:r>
        </a:p>
      </dgm:t>
    </dgm:pt>
    <dgm:pt modelId="{9AB4906F-C518-4AEE-8942-8E639789322B}" type="parTrans" cxnId="{D94F53B9-B807-41EC-9358-C6E07B1B3220}">
      <dgm:prSet/>
      <dgm:spPr/>
      <dgm:t>
        <a:bodyPr/>
        <a:lstStyle/>
        <a:p>
          <a:endParaRPr lang="ru-RU"/>
        </a:p>
      </dgm:t>
    </dgm:pt>
    <dgm:pt modelId="{182D8DB1-BD42-4A06-9C75-2167216CC11F}" type="sibTrans" cxnId="{D94F53B9-B807-41EC-9358-C6E07B1B3220}">
      <dgm:prSet/>
      <dgm:spPr/>
      <dgm:t>
        <a:bodyPr/>
        <a:lstStyle/>
        <a:p>
          <a:endParaRPr lang="ru-RU"/>
        </a:p>
      </dgm:t>
    </dgm:pt>
    <dgm:pt modelId="{7521749B-1792-41A3-B150-73FB44E94A4E}">
      <dgm:prSet phldrT="[Текст]" custT="1"/>
      <dgm:spPr/>
      <dgm:t>
        <a:bodyPr/>
        <a:lstStyle/>
        <a:p>
          <a:r>
            <a:rPr lang="ru-RU" sz="1800" dirty="0"/>
            <a:t>Управление дверным замком через интернет</a:t>
          </a:r>
        </a:p>
      </dgm:t>
    </dgm:pt>
    <dgm:pt modelId="{138C72C5-972F-4567-B890-818BFCDC2039}" type="parTrans" cxnId="{CBC45BE1-0EA6-4486-94DF-A1916979511D}">
      <dgm:prSet/>
      <dgm:spPr/>
      <dgm:t>
        <a:bodyPr/>
        <a:lstStyle/>
        <a:p>
          <a:endParaRPr lang="ru-RU"/>
        </a:p>
      </dgm:t>
    </dgm:pt>
    <dgm:pt modelId="{6A54FC31-BE37-41F3-A4BB-70EF83B52BA7}" type="sibTrans" cxnId="{CBC45BE1-0EA6-4486-94DF-A1916979511D}">
      <dgm:prSet/>
      <dgm:spPr/>
      <dgm:t>
        <a:bodyPr/>
        <a:lstStyle/>
        <a:p>
          <a:endParaRPr lang="ru-RU"/>
        </a:p>
      </dgm:t>
    </dgm:pt>
    <dgm:pt modelId="{01F36B8F-F690-4CAE-AB48-7BB9397A4D95}">
      <dgm:prSet phldrT="[Текст]" custT="1"/>
      <dgm:spPr/>
      <dgm:t>
        <a:bodyPr/>
        <a:lstStyle/>
        <a:p>
          <a:endParaRPr lang="ru-RU" sz="1800" dirty="0"/>
        </a:p>
      </dgm:t>
    </dgm:pt>
    <dgm:pt modelId="{896A766D-45AD-4D3E-8959-E1247DA5BEB6}" type="parTrans" cxnId="{A6E978E7-829F-4056-AFA2-6D3F85C96CB4}">
      <dgm:prSet/>
      <dgm:spPr/>
      <dgm:t>
        <a:bodyPr/>
        <a:lstStyle/>
        <a:p>
          <a:endParaRPr lang="ru-RU"/>
        </a:p>
      </dgm:t>
    </dgm:pt>
    <dgm:pt modelId="{D7CDDBF2-070F-44E8-B42B-894D39145FF5}" type="sibTrans" cxnId="{A6E978E7-829F-4056-AFA2-6D3F85C96CB4}">
      <dgm:prSet/>
      <dgm:spPr/>
      <dgm:t>
        <a:bodyPr/>
        <a:lstStyle/>
        <a:p>
          <a:endParaRPr lang="ru-RU"/>
        </a:p>
      </dgm:t>
    </dgm:pt>
    <dgm:pt modelId="{029EF191-A496-4423-B335-D0550271BC0F}" type="pres">
      <dgm:prSet presAssocID="{F27CFEFE-300D-4BD2-BB88-5A03AE20B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59EE9-AF71-4E10-97C8-88E6E5CB21B7}" type="pres">
      <dgm:prSet presAssocID="{01C67BC2-1ACB-4378-B8D6-3F81184B9853}" presName="parentText" presStyleLbl="node1" presStyleIdx="0" presStyleCnt="1" custScaleY="155149" custLinFactNeighborY="-2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79874-7680-499F-B1F7-9726BA655564}" type="pres">
      <dgm:prSet presAssocID="{01C67BC2-1ACB-4378-B8D6-3F81184B9853}" presName="childText" presStyleLbl="revTx" presStyleIdx="0" presStyleCnt="1" custScaleY="334830" custLinFactNeighborY="1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AB16E-D359-427A-B134-882A8D01145E}" type="presOf" srcId="{3CE13FDA-E5D5-402F-9331-9B2988119618}" destId="{53B79874-7680-499F-B1F7-9726BA655564}" srcOrd="0" destOrd="0" presId="urn:microsoft.com/office/officeart/2005/8/layout/vList2"/>
    <dgm:cxn modelId="{CBC45BE1-0EA6-4486-94DF-A1916979511D}" srcId="{01C67BC2-1ACB-4378-B8D6-3F81184B9853}" destId="{7521749B-1792-41A3-B150-73FB44E94A4E}" srcOrd="3" destOrd="0" parTransId="{138C72C5-972F-4567-B890-818BFCDC2039}" sibTransId="{6A54FC31-BE37-41F3-A4BB-70EF83B52BA7}"/>
    <dgm:cxn modelId="{52D376AD-7908-43EC-AC72-986095A98499}" type="presOf" srcId="{42483720-C469-4249-BB00-8957AB8E8066}" destId="{53B79874-7680-499F-B1F7-9726BA655564}" srcOrd="0" destOrd="1" presId="urn:microsoft.com/office/officeart/2005/8/layout/vList2"/>
    <dgm:cxn modelId="{C1F5FC2A-EA40-49AC-A0DA-3DD75097C20E}" srcId="{01C67BC2-1ACB-4378-B8D6-3F81184B9853}" destId="{42483720-C469-4249-BB00-8957AB8E8066}" srcOrd="1" destOrd="0" parTransId="{80012D2D-21CF-4A6B-B367-2520F91D04AA}" sibTransId="{BFE2E29B-5ED2-4FE1-B38C-0826C8C2B81F}"/>
    <dgm:cxn modelId="{E3E796FD-4B00-434A-A65E-C8DEA1E2CB04}" type="presOf" srcId="{F854451A-EFD8-4CEF-A2FA-248F2EA1E58E}" destId="{53B79874-7680-499F-B1F7-9726BA655564}" srcOrd="0" destOrd="2" presId="urn:microsoft.com/office/officeart/2005/8/layout/vList2"/>
    <dgm:cxn modelId="{1B05E6D4-906F-494C-B47A-1869E43550B1}" type="presOf" srcId="{01F36B8F-F690-4CAE-AB48-7BB9397A4D95}" destId="{53B79874-7680-499F-B1F7-9726BA655564}" srcOrd="0" destOrd="4" presId="urn:microsoft.com/office/officeart/2005/8/layout/vList2"/>
    <dgm:cxn modelId="{2776B8A6-F94F-4B34-946C-DC30AEA9C2F1}" type="presOf" srcId="{01C67BC2-1ACB-4378-B8D6-3F81184B9853}" destId="{F5B59EE9-AF71-4E10-97C8-88E6E5CB21B7}" srcOrd="0" destOrd="0" presId="urn:microsoft.com/office/officeart/2005/8/layout/vList2"/>
    <dgm:cxn modelId="{A6E978E7-829F-4056-AFA2-6D3F85C96CB4}" srcId="{01C67BC2-1ACB-4378-B8D6-3F81184B9853}" destId="{01F36B8F-F690-4CAE-AB48-7BB9397A4D95}" srcOrd="4" destOrd="0" parTransId="{896A766D-45AD-4D3E-8959-E1247DA5BEB6}" sibTransId="{D7CDDBF2-070F-44E8-B42B-894D39145FF5}"/>
    <dgm:cxn modelId="{56C233E6-3B33-4D0B-921A-356A2151721C}" srcId="{F27CFEFE-300D-4BD2-BB88-5A03AE20B45A}" destId="{01C67BC2-1ACB-4378-B8D6-3F81184B9853}" srcOrd="0" destOrd="0" parTransId="{D1B3B384-5829-4508-960A-A39BF1CE9FC2}" sibTransId="{5264EACC-DE2B-4E24-A528-097E4547419B}"/>
    <dgm:cxn modelId="{C6B33021-A37E-40C3-93B4-5D9CDDE031DA}" type="presOf" srcId="{7521749B-1792-41A3-B150-73FB44E94A4E}" destId="{53B79874-7680-499F-B1F7-9726BA655564}" srcOrd="0" destOrd="3" presId="urn:microsoft.com/office/officeart/2005/8/layout/vList2"/>
    <dgm:cxn modelId="{59C3D9A7-CE17-44DE-9A4B-9E408B93074D}" srcId="{01C67BC2-1ACB-4378-B8D6-3F81184B9853}" destId="{3CE13FDA-E5D5-402F-9331-9B2988119618}" srcOrd="0" destOrd="0" parTransId="{8CFFBB39-F57C-4702-BB64-48DAF5B81EDD}" sibTransId="{4B401CAE-4DAD-457B-B318-F316729E9878}"/>
    <dgm:cxn modelId="{D94F53B9-B807-41EC-9358-C6E07B1B3220}" srcId="{01C67BC2-1ACB-4378-B8D6-3F81184B9853}" destId="{F854451A-EFD8-4CEF-A2FA-248F2EA1E58E}" srcOrd="2" destOrd="0" parTransId="{9AB4906F-C518-4AEE-8942-8E639789322B}" sibTransId="{182D8DB1-BD42-4A06-9C75-2167216CC11F}"/>
    <dgm:cxn modelId="{350F1D48-DA55-465C-953A-3789ADEE9F02}" type="presOf" srcId="{F27CFEFE-300D-4BD2-BB88-5A03AE20B45A}" destId="{029EF191-A496-4423-B335-D0550271BC0F}" srcOrd="0" destOrd="0" presId="urn:microsoft.com/office/officeart/2005/8/layout/vList2"/>
    <dgm:cxn modelId="{FEBB8579-1D70-48BF-9EF1-012BBF74AD4F}" type="presParOf" srcId="{029EF191-A496-4423-B335-D0550271BC0F}" destId="{F5B59EE9-AF71-4E10-97C8-88E6E5CB21B7}" srcOrd="0" destOrd="0" presId="urn:microsoft.com/office/officeart/2005/8/layout/vList2"/>
    <dgm:cxn modelId="{B5F8BD9F-080B-4293-AB2B-DF8F4E84934F}" type="presParOf" srcId="{029EF191-A496-4423-B335-D0550271BC0F}" destId="{53B79874-7680-499F-B1F7-9726BA6555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C846B-4D4D-408E-9226-652AE96AEB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C5A83-467C-4964-BA32-7E708197098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dirty="0"/>
            <a:t>комфорт</a:t>
          </a:r>
        </a:p>
      </dgm:t>
    </dgm:pt>
    <dgm:pt modelId="{A8716F6C-9396-43FF-9856-86FE27F298CD}" type="parTrans" cxnId="{3FECDEEA-272B-4FCA-B3C6-BD9BF8BE6AF6}">
      <dgm:prSet/>
      <dgm:spPr/>
      <dgm:t>
        <a:bodyPr/>
        <a:lstStyle/>
        <a:p>
          <a:endParaRPr lang="ru-RU"/>
        </a:p>
      </dgm:t>
    </dgm:pt>
    <dgm:pt modelId="{58D2C6EE-FBAE-411E-A558-7AF87B22F8C9}" type="sibTrans" cxnId="{3FECDEEA-272B-4FCA-B3C6-BD9BF8BE6AF6}">
      <dgm:prSet/>
      <dgm:spPr/>
      <dgm:t>
        <a:bodyPr/>
        <a:lstStyle/>
        <a:p>
          <a:endParaRPr lang="ru-RU"/>
        </a:p>
      </dgm:t>
    </dgm:pt>
    <dgm:pt modelId="{7D616AD5-436B-4750-A79D-D5BC2ADEDB79}">
      <dgm:prSet phldrT="[Текст]" custT="1"/>
      <dgm:spPr/>
      <dgm:t>
        <a:bodyPr/>
        <a:lstStyle/>
        <a:p>
          <a:r>
            <a:rPr lang="ru-RU" sz="1800" dirty="0"/>
            <a:t>Управление котлом и кондиционером через интернет</a:t>
          </a:r>
        </a:p>
      </dgm:t>
    </dgm:pt>
    <dgm:pt modelId="{0228AB8F-ECE9-421F-8FE8-DFC9B487B27A}" type="parTrans" cxnId="{09F67B9B-2F58-4983-B93E-99A2DA42981F}">
      <dgm:prSet/>
      <dgm:spPr/>
      <dgm:t>
        <a:bodyPr/>
        <a:lstStyle/>
        <a:p>
          <a:endParaRPr lang="ru-RU"/>
        </a:p>
      </dgm:t>
    </dgm:pt>
    <dgm:pt modelId="{126FF545-5247-43C7-B5B2-9C9DE40B620B}" type="sibTrans" cxnId="{09F67B9B-2F58-4983-B93E-99A2DA42981F}">
      <dgm:prSet/>
      <dgm:spPr/>
      <dgm:t>
        <a:bodyPr/>
        <a:lstStyle/>
        <a:p>
          <a:endParaRPr lang="ru-RU"/>
        </a:p>
      </dgm:t>
    </dgm:pt>
    <dgm:pt modelId="{E6C8491D-4B52-4DDE-A242-BAA41180D78D}">
      <dgm:prSet phldrT="[Текст]" custT="1"/>
      <dgm:spPr/>
      <dgm:t>
        <a:bodyPr/>
        <a:lstStyle/>
        <a:p>
          <a:r>
            <a:rPr lang="ru-RU" sz="1800" dirty="0"/>
            <a:t>Управление светом через интернет и ИК-пульт</a:t>
          </a:r>
        </a:p>
      </dgm:t>
    </dgm:pt>
    <dgm:pt modelId="{376DD063-E1E0-478D-AB66-8A2ECB7F29EC}" type="parTrans" cxnId="{E87F752A-2EB2-4978-8909-9A7EC5DC556C}">
      <dgm:prSet/>
      <dgm:spPr/>
      <dgm:t>
        <a:bodyPr/>
        <a:lstStyle/>
        <a:p>
          <a:endParaRPr lang="ru-RU"/>
        </a:p>
      </dgm:t>
    </dgm:pt>
    <dgm:pt modelId="{EB0B8644-8C8B-4599-9605-F7F55C958DDE}" type="sibTrans" cxnId="{E87F752A-2EB2-4978-8909-9A7EC5DC556C}">
      <dgm:prSet/>
      <dgm:spPr/>
      <dgm:t>
        <a:bodyPr/>
        <a:lstStyle/>
        <a:p>
          <a:endParaRPr lang="ru-RU"/>
        </a:p>
      </dgm:t>
    </dgm:pt>
    <dgm:pt modelId="{FFA0CBC3-72A1-4A91-854B-2ACB29B6F59F}">
      <dgm:prSet phldrT="[Текст]" custT="1"/>
      <dgm:spPr/>
      <dgm:t>
        <a:bodyPr/>
        <a:lstStyle/>
        <a:p>
          <a:endParaRPr lang="ru-RU" sz="1800" dirty="0"/>
        </a:p>
      </dgm:t>
    </dgm:pt>
    <dgm:pt modelId="{51DED001-CCF0-4065-9874-16623BC0502A}" type="parTrans" cxnId="{41ACE859-1CDD-4C49-AA24-36F250AEA614}">
      <dgm:prSet/>
      <dgm:spPr/>
      <dgm:t>
        <a:bodyPr/>
        <a:lstStyle/>
        <a:p>
          <a:endParaRPr lang="ru-RU"/>
        </a:p>
      </dgm:t>
    </dgm:pt>
    <dgm:pt modelId="{AABEEBBF-9636-46CD-A99A-D47B80333949}" type="sibTrans" cxnId="{41ACE859-1CDD-4C49-AA24-36F250AEA614}">
      <dgm:prSet/>
      <dgm:spPr/>
      <dgm:t>
        <a:bodyPr/>
        <a:lstStyle/>
        <a:p>
          <a:endParaRPr lang="ru-RU"/>
        </a:p>
      </dgm:t>
    </dgm:pt>
    <dgm:pt modelId="{7C1B0A8E-B1E4-4607-BEC1-EE9664FC1A74}" type="pres">
      <dgm:prSet presAssocID="{BC8C846B-4D4D-408E-9226-652AE96AEB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519E0-B7E3-4215-BA28-DCD33ED66A96}" type="pres">
      <dgm:prSet presAssocID="{18CC5A83-467C-4964-BA32-7E7081970989}" presName="parentText" presStyleLbl="node1" presStyleIdx="0" presStyleCnt="1" custScaleY="135243" custLinFactNeighborY="-8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7701-F489-4B81-A34F-F11A34AAFAF5}" type="pres">
      <dgm:prSet presAssocID="{18CC5A83-467C-4964-BA32-7E7081970989}" presName="childText" presStyleLbl="revTx" presStyleIdx="0" presStyleCnt="1" custScaleY="299583" custLinFactNeighborX="320" custLinFactNeighborY="1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25D4D-15C3-4846-9773-D1645B5DAE21}" type="presOf" srcId="{18CC5A83-467C-4964-BA32-7E7081970989}" destId="{269519E0-B7E3-4215-BA28-DCD33ED66A96}" srcOrd="0" destOrd="0" presId="urn:microsoft.com/office/officeart/2005/8/layout/vList2"/>
    <dgm:cxn modelId="{B40F28E4-1EF4-44AC-BDD2-33A5A517FEE2}" type="presOf" srcId="{FFA0CBC3-72A1-4A91-854B-2ACB29B6F59F}" destId="{E5857701-F489-4B81-A34F-F11A34AAFAF5}" srcOrd="0" destOrd="2" presId="urn:microsoft.com/office/officeart/2005/8/layout/vList2"/>
    <dgm:cxn modelId="{41ACE859-1CDD-4C49-AA24-36F250AEA614}" srcId="{18CC5A83-467C-4964-BA32-7E7081970989}" destId="{FFA0CBC3-72A1-4A91-854B-2ACB29B6F59F}" srcOrd="2" destOrd="0" parTransId="{51DED001-CCF0-4065-9874-16623BC0502A}" sibTransId="{AABEEBBF-9636-46CD-A99A-D47B80333949}"/>
    <dgm:cxn modelId="{3006B886-35BB-4C36-BF76-5D768DF98B60}" type="presOf" srcId="{E6C8491D-4B52-4DDE-A242-BAA41180D78D}" destId="{E5857701-F489-4B81-A34F-F11A34AAFAF5}" srcOrd="0" destOrd="1" presId="urn:microsoft.com/office/officeart/2005/8/layout/vList2"/>
    <dgm:cxn modelId="{09F67B9B-2F58-4983-B93E-99A2DA42981F}" srcId="{18CC5A83-467C-4964-BA32-7E7081970989}" destId="{7D616AD5-436B-4750-A79D-D5BC2ADEDB79}" srcOrd="0" destOrd="0" parTransId="{0228AB8F-ECE9-421F-8FE8-DFC9B487B27A}" sibTransId="{126FF545-5247-43C7-B5B2-9C9DE40B620B}"/>
    <dgm:cxn modelId="{A5C5599B-D820-4886-A4DB-5664E1D7DCC0}" type="presOf" srcId="{7D616AD5-436B-4750-A79D-D5BC2ADEDB79}" destId="{E5857701-F489-4B81-A34F-F11A34AAFAF5}" srcOrd="0" destOrd="0" presId="urn:microsoft.com/office/officeart/2005/8/layout/vList2"/>
    <dgm:cxn modelId="{3FECDEEA-272B-4FCA-B3C6-BD9BF8BE6AF6}" srcId="{BC8C846B-4D4D-408E-9226-652AE96AEBDE}" destId="{18CC5A83-467C-4964-BA32-7E7081970989}" srcOrd="0" destOrd="0" parTransId="{A8716F6C-9396-43FF-9856-86FE27F298CD}" sibTransId="{58D2C6EE-FBAE-411E-A558-7AF87B22F8C9}"/>
    <dgm:cxn modelId="{E87F752A-2EB2-4978-8909-9A7EC5DC556C}" srcId="{18CC5A83-467C-4964-BA32-7E7081970989}" destId="{E6C8491D-4B52-4DDE-A242-BAA41180D78D}" srcOrd="1" destOrd="0" parTransId="{376DD063-E1E0-478D-AB66-8A2ECB7F29EC}" sibTransId="{EB0B8644-8C8B-4599-9605-F7F55C958DDE}"/>
    <dgm:cxn modelId="{ED707CD2-4391-457B-9A2B-007BF8D7CB72}" type="presOf" srcId="{BC8C846B-4D4D-408E-9226-652AE96AEBDE}" destId="{7C1B0A8E-B1E4-4607-BEC1-EE9664FC1A74}" srcOrd="0" destOrd="0" presId="urn:microsoft.com/office/officeart/2005/8/layout/vList2"/>
    <dgm:cxn modelId="{D3F92227-F6CF-496E-9EB3-4D50269FAFC2}" type="presParOf" srcId="{7C1B0A8E-B1E4-4607-BEC1-EE9664FC1A74}" destId="{269519E0-B7E3-4215-BA28-DCD33ED66A96}" srcOrd="0" destOrd="0" presId="urn:microsoft.com/office/officeart/2005/8/layout/vList2"/>
    <dgm:cxn modelId="{F2B522C2-A512-4DBF-A388-7B2DE020731B}" type="presParOf" srcId="{7C1B0A8E-B1E4-4607-BEC1-EE9664FC1A74}" destId="{E5857701-F489-4B81-A34F-F11A34AAFA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37842-BC31-4E57-8DE6-5FCD7AE98531}">
      <dsp:nvSpPr>
        <dsp:cNvPr id="0" name=""/>
        <dsp:cNvSpPr/>
      </dsp:nvSpPr>
      <dsp:spPr>
        <a:xfrm>
          <a:off x="0" y="0"/>
          <a:ext cx="2664295" cy="488660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/>
            <a:t>охрана</a:t>
          </a:r>
        </a:p>
      </dsp:txBody>
      <dsp:txXfrm>
        <a:off x="23854" y="23854"/>
        <a:ext cx="2616587" cy="440952"/>
      </dsp:txXfrm>
    </dsp:sp>
    <dsp:sp modelId="{A01D53C8-9500-4695-95B1-A968D832F335}">
      <dsp:nvSpPr>
        <dsp:cNvPr id="0" name=""/>
        <dsp:cNvSpPr/>
      </dsp:nvSpPr>
      <dsp:spPr>
        <a:xfrm>
          <a:off x="0" y="494640"/>
          <a:ext cx="2664295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движения в доме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открытия двери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/>
        </a:p>
      </dsp:txBody>
      <dsp:txXfrm>
        <a:off x="0" y="494640"/>
        <a:ext cx="2664295" cy="155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9EE9-AF71-4E10-97C8-88E6E5CB21B7}">
      <dsp:nvSpPr>
        <dsp:cNvPr id="0" name=""/>
        <dsp:cNvSpPr/>
      </dsp:nvSpPr>
      <dsp:spPr>
        <a:xfrm>
          <a:off x="0" y="0"/>
          <a:ext cx="2664295" cy="741874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безопасность</a:t>
          </a:r>
        </a:p>
      </dsp:txBody>
      <dsp:txXfrm>
        <a:off x="36215" y="36215"/>
        <a:ext cx="2591865" cy="669444"/>
      </dsp:txXfrm>
    </dsp:sp>
    <dsp:sp modelId="{53B79874-7680-499F-B1F7-9726BA655564}">
      <dsp:nvSpPr>
        <dsp:cNvPr id="0" name=""/>
        <dsp:cNvSpPr/>
      </dsp:nvSpPr>
      <dsp:spPr>
        <a:xfrm>
          <a:off x="0" y="742156"/>
          <a:ext cx="2664295" cy="332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протечки воды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открытого пламени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землетрясения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дверным замком через интернет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742156"/>
        <a:ext cx="2664295" cy="3321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19E0-B7E3-4215-BA28-DCD33ED66A96}">
      <dsp:nvSpPr>
        <dsp:cNvPr id="0" name=""/>
        <dsp:cNvSpPr/>
      </dsp:nvSpPr>
      <dsp:spPr>
        <a:xfrm>
          <a:off x="0" y="0"/>
          <a:ext cx="2664295" cy="66214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/>
            <a:t>комфорт</a:t>
          </a:r>
        </a:p>
      </dsp:txBody>
      <dsp:txXfrm>
        <a:off x="32323" y="32323"/>
        <a:ext cx="2599649" cy="597496"/>
      </dsp:txXfrm>
    </dsp:sp>
    <dsp:sp modelId="{E5857701-F489-4B81-A34F-F11A34AAFAF5}">
      <dsp:nvSpPr>
        <dsp:cNvPr id="0" name=""/>
        <dsp:cNvSpPr/>
      </dsp:nvSpPr>
      <dsp:spPr>
        <a:xfrm>
          <a:off x="0" y="662781"/>
          <a:ext cx="2664295" cy="34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котлом и кондиционером через интернет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светом через интернет и ИК-пульт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662781"/>
        <a:ext cx="2664295" cy="34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F587DAB8-D03F-4181-A323-FC2C20D5452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399037-12BB-4C00-A761-B502D71CD0C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4239C3-E9CE-4ED3-A985-C6EBE8E13BD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5FC09A-E46B-4126-9CD7-BEF8A0AAC7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8E87BD-E6A2-42C8-BDA3-B99A9E1490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540C86-A374-4241-BC1F-025E23D6BB7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569356-8C1D-4EBC-8458-CE90BCD3B2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E47AD6-389B-4A7A-AF58-C6ED033404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A33B8E9-1219-41BD-8CCA-2AAC8EBE04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C3568C-1001-47E6-B647-765C25B7F4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B13E8C-F8FD-4ECA-B8AC-EDF9D7EEB2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3634CE-1464-4A3B-A498-F12412D195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ACDF775-57E7-4FAF-BEFC-B58A6ECCEF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091CDF-ACAC-4272-8087-CA6B1EE5D6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3DDBA0-5E29-433A-9703-C773CB8617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12C441-35B7-4425-88BB-E1175B4763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7DBE86E-025D-49C1-AA11-1453865010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FC6736-1943-4AB9-B21F-71D2DB6AE8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E2DD69-74DE-405C-9241-6D7AF6E0F5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231BA7-7E61-4ED3-9E43-91421871455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83CD1E-A2F6-4DDA-B5BA-74F70BB17B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112BFA-CE67-47B4-B4A5-CB0A7E54A0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91C2845-5469-4345-88A1-6CB7EB50A6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05CCD05-2CE0-4D6F-ADBC-2B811624E8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CDE3A0-5427-47D6-B65B-24032F5AC0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AA921E-6695-4338-920B-5A4AB35A2B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BCB9AC-089F-4B59-92B1-47CA5EE4AA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63E328-E410-4D65-A03D-2E36504143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6137C7F-9F10-48B7-84BE-4994CC344B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BE6717-7FD9-4E72-B72B-976E9BD710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E6C000-AF35-4071-B245-85E20971FF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31DD02C-D591-4410-A58A-CC90E8FAE36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D75D9D8-FFCF-452B-85B0-F76F1AA529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28DE034-0F35-457C-9090-24267E3A62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C3D594B-084D-4A66-8174-4971515D72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E86009F-6E97-45A7-B1C7-0AB3A6D551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130F9B-E887-4F5B-8C12-1052E94385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BDF0719-7AC8-4BD4-8E4A-A57B37458C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CEA1DEF-46FA-4B5A-898F-418A869327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198EE51-CC07-4834-BFC5-9244E50E7D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3F73962-6AA3-4354-9255-0319257F08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05DC54E-1706-4DA4-92DE-A367C1334D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04CB62D-663B-454C-BE23-1224BD3B99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71276D9-BDE8-483E-94C7-F377AACC5C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2BD464F-348C-4768-A221-E19304B472D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4D33A5A-BBF4-461A-83F4-9C300AB5AD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B233A7-A97E-42AA-9C82-59137EF2EA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A16C50-FCF7-46F2-AF02-AF27C1063D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2D0F27-4EB9-4A6D-B834-AD7EE331D3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73AC0E-3795-4C87-90A4-945566ECAB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7F6D36-4879-4803-89C8-581D62CEB8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8194A2-2F1F-426C-B995-4DDE9006EAB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1FB51D-73E1-4250-AD01-30A7950CE24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18A2FF-8B71-4C24-B871-51944C0EA361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B30A24-EAA8-40E5-819B-854F4BB2589E}" type="slidenum">
              <a:rPr b="0" lang="ru-RU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gif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diagramData" Target="../diagrams/data3.xml"/><Relationship Id="rId12" Type="http://schemas.openxmlformats.org/officeDocument/2006/relationships/diagramLayout" Target="../diagrams/layout3.xml"/><Relationship Id="rId13" Type="http://schemas.openxmlformats.org/officeDocument/2006/relationships/diagramQuickStyle" Target="../diagrams/quickStyle3.xml"/><Relationship Id="rId14" Type="http://schemas.openxmlformats.org/officeDocument/2006/relationships/diagramColors" Target="../diagrams/colors3.xml"/><Relationship Id="rId15" Type="http://schemas.microsoft.com/office/2007/relationships/diagramDrawing" Target="../diagrams/drawing3.xml"/><Relationship Id="rId16" Type="http://schemas.openxmlformats.org/officeDocument/2006/relationships/image" Target="../media/image14.jpeg"/><Relationship Id="rId17" Type="http://schemas.openxmlformats.org/officeDocument/2006/relationships/slideLayout" Target="../slideLayouts/slideLayout13.xml"/><Relationship Id="rId1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0" y="105120"/>
            <a:ext cx="9143280" cy="131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Нижегородская область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Муниципальное бюджетное учреждение 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Дополнительного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«Спасский дом детского творчества»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1" name="Подзаголовок 10"/>
          <p:cNvSpPr/>
          <p:nvPr/>
        </p:nvSpPr>
        <p:spPr>
          <a:xfrm>
            <a:off x="0" y="1851840"/>
            <a:ext cx="644364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«Б.О.К.»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72" name="Текст 14"/>
          <p:cNvSpPr/>
          <p:nvPr/>
        </p:nvSpPr>
        <p:spPr>
          <a:xfrm>
            <a:off x="2483640" y="3219840"/>
            <a:ext cx="7771680" cy="11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Текст 14"/>
          <p:cNvSpPr/>
          <p:nvPr/>
        </p:nvSpPr>
        <p:spPr>
          <a:xfrm>
            <a:off x="6444360" y="1635480"/>
            <a:ext cx="3095640" cy="11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Выполнили: 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Куламин Георгий Иванович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обучающийся объединения 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«Робототехника»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Руководитель: 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Хламов Д.В.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педагог ДО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4" name="Текст 14"/>
          <p:cNvSpPr/>
          <p:nvPr/>
        </p:nvSpPr>
        <p:spPr>
          <a:xfrm>
            <a:off x="0" y="4443840"/>
            <a:ext cx="9143280" cy="9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с.Спасское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2022</a:t>
            </a:r>
            <a:endParaRPr b="0" lang="ru-RU" sz="16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Группа 8"/>
          <p:cNvGrpSpPr/>
          <p:nvPr/>
        </p:nvGrpSpPr>
        <p:grpSpPr>
          <a:xfrm>
            <a:off x="-36360" y="-236520"/>
            <a:ext cx="9904680" cy="5472000"/>
            <a:chOff x="-36360" y="-236520"/>
            <a:chExt cx="9904680" cy="5472000"/>
          </a:xfrm>
        </p:grpSpPr>
        <p:pic>
          <p:nvPicPr>
            <p:cNvPr id="213" name="Рисунок 3" descr=""/>
            <p:cNvPicPr/>
            <p:nvPr/>
          </p:nvPicPr>
          <p:blipFill>
            <a:blip r:embed="rId1"/>
            <a:srcRect l="0" t="15000" r="0" b="17799"/>
            <a:stretch/>
          </p:blipFill>
          <p:spPr>
            <a:xfrm>
              <a:off x="-36360" y="0"/>
              <a:ext cx="9904680" cy="514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4" name="Прямоугольник 4"/>
            <p:cNvSpPr/>
            <p:nvPr/>
          </p:nvSpPr>
          <p:spPr>
            <a:xfrm>
              <a:off x="251640" y="-236520"/>
              <a:ext cx="863280" cy="54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" name="Прямоугольник 5"/>
            <p:cNvSpPr/>
            <p:nvPr/>
          </p:nvSpPr>
          <p:spPr>
            <a:xfrm>
              <a:off x="8604360" y="-236520"/>
              <a:ext cx="863280" cy="54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6" name="TextBox 7"/>
          <p:cNvSpPr/>
          <p:nvPr/>
        </p:nvSpPr>
        <p:spPr>
          <a:xfrm>
            <a:off x="611640" y="3435840"/>
            <a:ext cx="2015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Схема подключения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ESP8266 NodeMCU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-2365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Электронные компоненты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18" name="Таблица 7"/>
          <p:cNvGraphicFramePr/>
          <p:nvPr/>
        </p:nvGraphicFramePr>
        <p:xfrm>
          <a:off x="3960" y="483480"/>
          <a:ext cx="4427280" cy="3935160"/>
        </p:xfrm>
        <a:graphic>
          <a:graphicData uri="http://schemas.openxmlformats.org/drawingml/2006/table">
            <a:tbl>
              <a:tblPr/>
              <a:tblGrid>
                <a:gridCol w="539280"/>
                <a:gridCol w="2664000"/>
                <a:gridCol w="720000"/>
                <a:gridCol w="504360"/>
              </a:tblGrid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название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шт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95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Ультразвуковой датчик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нажатия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Реле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Светодиод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RGB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светодиод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огня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воды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Модуль 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RFID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движения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вибрации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IR remote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Таблица 16"/>
          <p:cNvGraphicFramePr/>
          <p:nvPr/>
        </p:nvGraphicFramePr>
        <p:xfrm>
          <a:off x="4545000" y="483480"/>
          <a:ext cx="4535640" cy="3861720"/>
        </p:xfrm>
        <a:graphic>
          <a:graphicData uri="http://schemas.openxmlformats.org/drawingml/2006/table">
            <a:tbl>
              <a:tblPr/>
              <a:tblGrid>
                <a:gridCol w="576000"/>
                <a:gridCol w="2622240"/>
                <a:gridCol w="720000"/>
                <a:gridCol w="617760"/>
              </a:tblGrid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название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руб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шт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Датчик температуры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Серво двигатель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Пищалка (пассивная)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Arduino nano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Shield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для 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Arduino nano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Кулер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Повер банк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esp8266NodeMCU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Esp8266 01-s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DC DC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конвертер 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5v-3.3v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Провода и конекторы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560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0" name="TextBox 17"/>
          <p:cNvSpPr/>
          <p:nvPr/>
        </p:nvSpPr>
        <p:spPr>
          <a:xfrm>
            <a:off x="7173720" y="114120"/>
            <a:ext cx="1820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Итого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360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0 руб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0" y="33120"/>
            <a:ext cx="9035640" cy="59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Экран системы управления умным домом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2" name="Рисунок 5" descr="F:\1654252558340.jpg"/>
          <p:cNvPicPr/>
          <p:nvPr/>
        </p:nvPicPr>
        <p:blipFill>
          <a:blip r:embed="rId1"/>
          <a:srcRect l="0" t="3602" r="0" b="5972"/>
          <a:stretch/>
        </p:blipFill>
        <p:spPr>
          <a:xfrm>
            <a:off x="179640" y="627480"/>
            <a:ext cx="2303640" cy="4397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6" descr="F:\1654252521648.jpg"/>
          <p:cNvPicPr/>
          <p:nvPr/>
        </p:nvPicPr>
        <p:blipFill>
          <a:blip r:embed="rId2"/>
          <a:srcRect l="0" t="3580" r="0" b="6107"/>
          <a:stretch/>
        </p:blipFill>
        <p:spPr>
          <a:xfrm>
            <a:off x="2771640" y="627480"/>
            <a:ext cx="2305800" cy="4397760"/>
          </a:xfrm>
          <a:prstGeom prst="rect">
            <a:avLst/>
          </a:prstGeom>
          <a:ln w="0">
            <a:noFill/>
          </a:ln>
        </p:spPr>
      </p:pic>
      <p:sp>
        <p:nvSpPr>
          <p:cNvPr id="224" name="Рисунок 7"/>
          <p:cNvSpPr/>
          <p:nvPr/>
        </p:nvSpPr>
        <p:spPr>
          <a:xfrm>
            <a:off x="5364000" y="627480"/>
            <a:ext cx="3599640" cy="20926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0" y="58320"/>
            <a:ext cx="91432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600" spc="-1" strike="noStrike">
                <a:solidFill>
                  <a:srgbClr val="000000"/>
                </a:solidFill>
                <a:latin typeface="Calibri"/>
              </a:rPr>
              <a:t>Слоган проекта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: </a:t>
            </a:r>
            <a:br>
              <a:rPr sz="2600"/>
            </a:b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Умный дом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SH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– доступность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комфорт и безопасность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”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5148000" y="1275480"/>
            <a:ext cx="3995280" cy="43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Работая над проектом, мы получили хоть и простой, но зато бюджетный умный дом, доступный практически каждому. </a:t>
            </a: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Таким образом мы решили проблему большинства людей, которые не могли позволить умную систему.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7" name="Рисунок 5"/>
          <p:cNvSpPr/>
          <p:nvPr/>
        </p:nvSpPr>
        <p:spPr>
          <a:xfrm>
            <a:off x="107640" y="1059480"/>
            <a:ext cx="4823640" cy="28076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0" y="555480"/>
            <a:ext cx="5003280" cy="87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000000"/>
                </a:solidFill>
                <a:latin typeface="Calibri Light"/>
              </a:rPr>
              <a:t>Спасибо </a:t>
            </a:r>
            <a:br>
              <a:rPr sz="5400"/>
            </a:br>
            <a:r>
              <a:rPr b="1" lang="ru-RU" sz="5400" spc="-1" strike="noStrike">
                <a:solidFill>
                  <a:srgbClr val="000000"/>
                </a:solidFill>
                <a:latin typeface="Calibri Light"/>
              </a:rPr>
              <a:t>за внимание!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29" name="TextBox 7"/>
          <p:cNvSpPr/>
          <p:nvPr/>
        </p:nvSpPr>
        <p:spPr>
          <a:xfrm>
            <a:off x="4716000" y="4515840"/>
            <a:ext cx="463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https://cloud.mail.ru/public/zuD6/LdVDkpi9X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0" name="TextBox 9"/>
          <p:cNvSpPr/>
          <p:nvPr/>
        </p:nvSpPr>
        <p:spPr>
          <a:xfrm>
            <a:off x="4404600" y="195480"/>
            <a:ext cx="4738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Описание проекта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1" name="Рисунок 13"/>
          <p:cNvSpPr/>
          <p:nvPr/>
        </p:nvSpPr>
        <p:spPr>
          <a:xfrm>
            <a:off x="812880" y="1842480"/>
            <a:ext cx="3377880" cy="300960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Рисунок 2" descr=""/>
          <p:cNvPicPr/>
          <p:nvPr/>
        </p:nvPicPr>
        <p:blipFill>
          <a:blip r:embed="rId2"/>
          <a:stretch/>
        </p:blipFill>
        <p:spPr>
          <a:xfrm>
            <a:off x="5004000" y="622440"/>
            <a:ext cx="3671640" cy="36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41"/>
          <p:cNvSpPr/>
          <p:nvPr/>
        </p:nvSpPr>
        <p:spPr>
          <a:xfrm>
            <a:off x="7200" y="-24120"/>
            <a:ext cx="9143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SWOT</a:t>
            </a:r>
            <a:r>
              <a:rPr b="0" lang="ru-RU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-анализ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4" name="Google Shape;193;g7ecf7c855d_6_38"/>
          <p:cNvSpPr/>
          <p:nvPr/>
        </p:nvSpPr>
        <p:spPr>
          <a:xfrm>
            <a:off x="-581400" y="-896400"/>
            <a:ext cx="9295920" cy="10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PlaceHolder 1"/>
          <p:cNvSpPr>
            <a:spLocks noGrp="1"/>
          </p:cNvSpPr>
          <p:nvPr>
            <p:ph type="sldNum" idx="16"/>
          </p:nvPr>
        </p:nvSpPr>
        <p:spPr>
          <a:xfrm>
            <a:off x="9936720" y="4718160"/>
            <a:ext cx="731160" cy="52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FCFFED-7854-4207-8F37-485FB30A1860}" type="slidenum">
              <a:rPr b="0" lang="ru-RU" sz="900" spc="-1" strike="noStrike">
                <a:solidFill>
                  <a:srgbClr val="8b8b8b"/>
                </a:solidFill>
                <a:latin typeface="Calibri Light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36" name="Google Shape;81;p3"/>
          <p:cNvSpPr/>
          <p:nvPr/>
        </p:nvSpPr>
        <p:spPr>
          <a:xfrm>
            <a:off x="-581400" y="-1175400"/>
            <a:ext cx="7216560" cy="10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800" spc="-1" strike="noStrike">
                <a:solidFill>
                  <a:srgbClr val="434343"/>
                </a:solidFill>
                <a:latin typeface="Oswald Regular"/>
                <a:ea typeface="Oswald"/>
              </a:rPr>
              <a:t>SWOT-</a:t>
            </a:r>
            <a:r>
              <a:rPr b="0" lang="ru-RU" sz="4800" spc="-1" strike="noStrike">
                <a:solidFill>
                  <a:srgbClr val="434343"/>
                </a:solidFill>
                <a:latin typeface="Oswald Regular"/>
                <a:ea typeface="Oswald"/>
              </a:rPr>
              <a:t>АНАЛИЗ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37" name="TextBox 53"/>
          <p:cNvSpPr/>
          <p:nvPr/>
        </p:nvSpPr>
        <p:spPr>
          <a:xfrm>
            <a:off x="640440" y="3487680"/>
            <a:ext cx="274392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2020" spc="-1" strike="noStrike">
                <a:solidFill>
                  <a:srgbClr val="ff5300"/>
                </a:solidFill>
                <a:latin typeface="Calibri"/>
                <a:ea typeface="DejaVu Sans"/>
              </a:rPr>
              <a:t>Слабые стороны</a:t>
            </a:r>
            <a:endParaRPr b="0" lang="ru-RU" sz="202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Проводное подключение датчиков и контролёров.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Закупка микроконтроллеров и комплектующих в Китае.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8" name="TextBox 54"/>
          <p:cNvSpPr/>
          <p:nvPr/>
        </p:nvSpPr>
        <p:spPr>
          <a:xfrm>
            <a:off x="645120" y="917640"/>
            <a:ext cx="25783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2020" spc="-1" strike="noStrike">
                <a:solidFill>
                  <a:srgbClr val="fe9900"/>
                </a:solidFill>
                <a:latin typeface="Calibri"/>
                <a:ea typeface="DejaVu Sans"/>
              </a:rPr>
              <a:t>Сильные стороны</a:t>
            </a:r>
            <a:endParaRPr b="0" lang="ru-RU" sz="202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Низкая себестоимость конечного продукта.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Наличие квалифицированных сотрудников.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Персонализированный продукт.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39" name="TextBox 55"/>
          <p:cNvSpPr/>
          <p:nvPr/>
        </p:nvSpPr>
        <p:spPr>
          <a:xfrm>
            <a:off x="6660360" y="911880"/>
            <a:ext cx="2490120" cy="22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2020" spc="-1" strike="noStrike">
                <a:solidFill>
                  <a:srgbClr val="7b00ef"/>
                </a:solidFill>
                <a:latin typeface="Calibri"/>
                <a:ea typeface="DejaVu Sans"/>
              </a:rPr>
              <a:t>Возможности</a:t>
            </a:r>
            <a:endParaRPr b="0" lang="ru-RU" sz="202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Возможность расширения функциональности системы и приложения.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Повышение репутации фирмы.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240" name="TextBox 56"/>
          <p:cNvSpPr/>
          <p:nvPr/>
        </p:nvSpPr>
        <p:spPr>
          <a:xfrm>
            <a:off x="6588360" y="3602880"/>
            <a:ext cx="2692800" cy="167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2020" spc="-1" strike="noStrike">
                <a:solidFill>
                  <a:srgbClr val="cf00e4"/>
                </a:solidFill>
                <a:latin typeface="Calibri"/>
                <a:ea typeface="DejaVu Sans"/>
              </a:rPr>
              <a:t>Угрозы</a:t>
            </a:r>
            <a:endParaRPr b="0" lang="ru-RU" sz="202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50" spc="-1" strike="noStrike">
                <a:solidFill>
                  <a:srgbClr val="000000"/>
                </a:solidFill>
                <a:latin typeface="Calibri"/>
                <a:ea typeface="DejaVu Sans"/>
              </a:rPr>
              <a:t>Снижение платежеспособности населения.</a:t>
            </a:r>
            <a:endParaRPr b="0" lang="ru-RU" sz="145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450" spc="-1" strike="noStrike">
                <a:solidFill>
                  <a:srgbClr val="000000"/>
                </a:solidFill>
                <a:latin typeface="Calibri"/>
                <a:ea typeface="DejaVu Sans"/>
              </a:rPr>
              <a:t>Конфликт с более сильными конкурентами.</a:t>
            </a:r>
            <a:endParaRPr b="0" lang="ru-RU" sz="14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50" spc="-1" strike="noStrike">
              <a:latin typeface="Arial"/>
            </a:endParaRPr>
          </a:p>
        </p:txBody>
      </p:sp>
      <p:pic>
        <p:nvPicPr>
          <p:cNvPr id="241" name="Рисунок 2" descr=""/>
          <p:cNvPicPr/>
          <p:nvPr/>
        </p:nvPicPr>
        <p:blipFill>
          <a:blip r:embed="rId1"/>
          <a:srcRect l="29075" t="23234" r="30407" b="2783"/>
          <a:stretch/>
        </p:blipFill>
        <p:spPr>
          <a:xfrm>
            <a:off x="3125520" y="1180440"/>
            <a:ext cx="3059640" cy="3142440"/>
          </a:xfrm>
          <a:prstGeom prst="rect">
            <a:avLst/>
          </a:prstGeom>
          <a:ln w="0">
            <a:noFill/>
          </a:ln>
        </p:spPr>
      </p:pic>
      <p:pic>
        <p:nvPicPr>
          <p:cNvPr id="242" name="Рисунок 6" descr=""/>
          <p:cNvPicPr/>
          <p:nvPr/>
        </p:nvPicPr>
        <p:blipFill>
          <a:blip r:embed="rId2"/>
          <a:stretch/>
        </p:blipFill>
        <p:spPr>
          <a:xfrm>
            <a:off x="76680" y="1002600"/>
            <a:ext cx="515520" cy="51552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8" descr=""/>
          <p:cNvPicPr/>
          <p:nvPr/>
        </p:nvPicPr>
        <p:blipFill>
          <a:blip r:embed="rId3"/>
          <a:stretch/>
        </p:blipFill>
        <p:spPr>
          <a:xfrm rot="6658800">
            <a:off x="135000" y="3656520"/>
            <a:ext cx="410400" cy="42948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10" descr=""/>
          <p:cNvPicPr/>
          <p:nvPr/>
        </p:nvPicPr>
        <p:blipFill>
          <a:blip r:embed="rId4"/>
          <a:stretch/>
        </p:blipFill>
        <p:spPr>
          <a:xfrm>
            <a:off x="8569080" y="810360"/>
            <a:ext cx="497520" cy="497520"/>
          </a:xfrm>
          <a:prstGeom prst="rect">
            <a:avLst/>
          </a:prstGeom>
          <a:ln w="0">
            <a:noFill/>
          </a:ln>
        </p:spPr>
      </p:pic>
      <p:pic>
        <p:nvPicPr>
          <p:cNvPr id="245" name="Рисунок 14" descr=""/>
          <p:cNvPicPr/>
          <p:nvPr/>
        </p:nvPicPr>
        <p:blipFill>
          <a:blip r:embed="rId5"/>
          <a:stretch/>
        </p:blipFill>
        <p:spPr>
          <a:xfrm>
            <a:off x="8380800" y="3363840"/>
            <a:ext cx="668880" cy="668880"/>
          </a:xfrm>
          <a:prstGeom prst="rect">
            <a:avLst/>
          </a:prstGeom>
          <a:ln w="0">
            <a:noFill/>
          </a:ln>
        </p:spPr>
      </p:pic>
      <p:cxnSp>
        <p:nvCxnSpPr>
          <p:cNvPr id="246" name="Соединитель: уступ 81"/>
          <p:cNvCxnSpPr/>
          <p:nvPr/>
        </p:nvCxnSpPr>
        <p:spPr>
          <a:xfrm flipV="1" rot="10800000">
            <a:off x="671760" y="3231720"/>
            <a:ext cx="2579760" cy="275760"/>
          </a:xfrm>
          <a:prstGeom prst="bentConnector2">
            <a:avLst/>
          </a:prstGeom>
          <a:ln w="28575">
            <a:solidFill>
              <a:srgbClr val="ff5300"/>
            </a:solidFill>
            <a:round/>
            <a:tailEnd len="med" type="triangle" w="med"/>
          </a:ln>
        </p:spPr>
      </p:cxnSp>
      <p:cxnSp>
        <p:nvCxnSpPr>
          <p:cNvPr id="247" name="Прямая соединительная линия 87"/>
          <p:cNvCxnSpPr/>
          <p:nvPr/>
        </p:nvCxnSpPr>
        <p:spPr>
          <a:xfrm flipV="1">
            <a:off x="4283640" y="627480"/>
            <a:ext cx="720" cy="811800"/>
          </a:xfrm>
          <a:prstGeom prst="straightConnector1">
            <a:avLst/>
          </a:prstGeom>
          <a:ln w="28575">
            <a:solidFill>
              <a:srgbClr val="fe9900"/>
            </a:solidFill>
            <a:round/>
          </a:ln>
        </p:spPr>
      </p:cxnSp>
      <p:cxnSp>
        <p:nvCxnSpPr>
          <p:cNvPr id="248" name="Соединитель: уступ 89"/>
          <p:cNvCxnSpPr/>
          <p:nvPr/>
        </p:nvCxnSpPr>
        <p:spPr>
          <a:xfrm flipV="1" rot="10800000">
            <a:off x="666000" y="627120"/>
            <a:ext cx="3618000" cy="290520"/>
          </a:xfrm>
          <a:prstGeom prst="bentConnector2">
            <a:avLst/>
          </a:prstGeom>
          <a:ln w="28575">
            <a:solidFill>
              <a:srgbClr val="fe9900"/>
            </a:solidFill>
            <a:round/>
            <a:tailEnd len="med" type="triangle" w="med"/>
          </a:ln>
        </p:spPr>
      </p:cxnSp>
      <p:cxnSp>
        <p:nvCxnSpPr>
          <p:cNvPr id="249" name="Прямая соединительная линия 99"/>
          <p:cNvCxnSpPr/>
          <p:nvPr/>
        </p:nvCxnSpPr>
        <p:spPr>
          <a:xfrm flipV="1">
            <a:off x="5430240" y="680400"/>
            <a:ext cx="720" cy="758880"/>
          </a:xfrm>
          <a:prstGeom prst="straightConnector1">
            <a:avLst/>
          </a:prstGeom>
          <a:ln w="28575">
            <a:solidFill>
              <a:srgbClr val="7b00ef"/>
            </a:solidFill>
            <a:round/>
          </a:ln>
        </p:spPr>
      </p:cxnSp>
      <p:cxnSp>
        <p:nvCxnSpPr>
          <p:cNvPr id="250" name="Соединитель: уступ 100"/>
          <p:cNvCxnSpPr/>
          <p:nvPr/>
        </p:nvCxnSpPr>
        <p:spPr>
          <a:xfrm>
            <a:off x="5436000" y="680400"/>
            <a:ext cx="1301040" cy="253080"/>
          </a:xfrm>
          <a:prstGeom prst="bentConnector2">
            <a:avLst/>
          </a:prstGeom>
          <a:ln w="28575">
            <a:solidFill>
              <a:srgbClr val="7b00ef"/>
            </a:solidFill>
            <a:round/>
            <a:tailEnd len="med" type="triangle" w="med"/>
          </a:ln>
        </p:spPr>
      </p:cxnSp>
      <p:cxnSp>
        <p:nvCxnSpPr>
          <p:cNvPr id="251" name="Соединитель: уступ 107"/>
          <p:cNvCxnSpPr/>
          <p:nvPr/>
        </p:nvCxnSpPr>
        <p:spPr>
          <a:xfrm>
            <a:off x="5580000" y="3484080"/>
            <a:ext cx="1224720" cy="168480"/>
          </a:xfrm>
          <a:prstGeom prst="bentConnector2">
            <a:avLst/>
          </a:prstGeom>
          <a:ln w="28575">
            <a:solidFill>
              <a:srgbClr val="cf00e4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3"/>
          <p:cNvSpPr/>
          <p:nvPr/>
        </p:nvSpPr>
        <p:spPr>
          <a:xfrm>
            <a:off x="7200" y="-24120"/>
            <a:ext cx="9143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Business Model Canvas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3" name="Прямоугольник 4"/>
          <p:cNvSpPr/>
          <p:nvPr/>
        </p:nvSpPr>
        <p:spPr>
          <a:xfrm>
            <a:off x="107640" y="574560"/>
            <a:ext cx="1943640" cy="29325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Прямоугольник 5"/>
          <p:cNvSpPr/>
          <p:nvPr/>
        </p:nvSpPr>
        <p:spPr>
          <a:xfrm>
            <a:off x="3708000" y="574560"/>
            <a:ext cx="1655640" cy="29325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оугольник 6"/>
          <p:cNvSpPr/>
          <p:nvPr/>
        </p:nvSpPr>
        <p:spPr>
          <a:xfrm>
            <a:off x="7020360" y="574560"/>
            <a:ext cx="2015640" cy="29325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Прямоугольник 7"/>
          <p:cNvSpPr/>
          <p:nvPr/>
        </p:nvSpPr>
        <p:spPr>
          <a:xfrm rot="5400000">
            <a:off x="1512360" y="2103480"/>
            <a:ext cx="1583280" cy="43916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Прямоугольник 8"/>
          <p:cNvSpPr/>
          <p:nvPr/>
        </p:nvSpPr>
        <p:spPr>
          <a:xfrm rot="5400000">
            <a:off x="5976720" y="2031480"/>
            <a:ext cx="1583280" cy="45356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Прямоугольник 9"/>
          <p:cNvSpPr/>
          <p:nvPr/>
        </p:nvSpPr>
        <p:spPr>
          <a:xfrm>
            <a:off x="5364000" y="574560"/>
            <a:ext cx="1655640" cy="1439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Прямоугольник 10"/>
          <p:cNvSpPr/>
          <p:nvPr/>
        </p:nvSpPr>
        <p:spPr>
          <a:xfrm>
            <a:off x="5364000" y="2014920"/>
            <a:ext cx="1655640" cy="1492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Прямоугольник 11"/>
          <p:cNvSpPr/>
          <p:nvPr/>
        </p:nvSpPr>
        <p:spPr>
          <a:xfrm>
            <a:off x="2051640" y="574560"/>
            <a:ext cx="1655640" cy="1432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Прямоугольник 12"/>
          <p:cNvSpPr/>
          <p:nvPr/>
        </p:nvSpPr>
        <p:spPr>
          <a:xfrm>
            <a:off x="2051640" y="2008080"/>
            <a:ext cx="1655640" cy="1499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TextBox 13"/>
          <p:cNvSpPr/>
          <p:nvPr/>
        </p:nvSpPr>
        <p:spPr>
          <a:xfrm>
            <a:off x="107640" y="574560"/>
            <a:ext cx="194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Партнёры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3" name="TextBox 14"/>
          <p:cNvSpPr/>
          <p:nvPr/>
        </p:nvSpPr>
        <p:spPr>
          <a:xfrm>
            <a:off x="2055600" y="574560"/>
            <a:ext cx="165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Процессы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4" name="TextBox 15"/>
          <p:cNvSpPr/>
          <p:nvPr/>
        </p:nvSpPr>
        <p:spPr>
          <a:xfrm>
            <a:off x="3723120" y="566640"/>
            <a:ext cx="1651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Уникальное ценностное предложение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5" name="TextBox 16"/>
          <p:cNvSpPr/>
          <p:nvPr/>
        </p:nvSpPr>
        <p:spPr>
          <a:xfrm>
            <a:off x="5360400" y="566640"/>
            <a:ext cx="165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Отношения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6" name="TextBox 17"/>
          <p:cNvSpPr/>
          <p:nvPr/>
        </p:nvSpPr>
        <p:spPr>
          <a:xfrm>
            <a:off x="7001640" y="574560"/>
            <a:ext cx="2034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Потребители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клиенты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7" name="TextBox 18"/>
          <p:cNvSpPr/>
          <p:nvPr/>
        </p:nvSpPr>
        <p:spPr>
          <a:xfrm>
            <a:off x="2070720" y="2014920"/>
            <a:ext cx="165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Ресурсы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8" name="TextBox 19"/>
          <p:cNvSpPr/>
          <p:nvPr/>
        </p:nvSpPr>
        <p:spPr>
          <a:xfrm>
            <a:off x="5367960" y="2013840"/>
            <a:ext cx="165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Каналы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TextBox 20"/>
          <p:cNvSpPr/>
          <p:nvPr/>
        </p:nvSpPr>
        <p:spPr>
          <a:xfrm>
            <a:off x="107640" y="3514320"/>
            <a:ext cx="107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Расходы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0" name="TextBox 21"/>
          <p:cNvSpPr/>
          <p:nvPr/>
        </p:nvSpPr>
        <p:spPr>
          <a:xfrm>
            <a:off x="4500000" y="3516840"/>
            <a:ext cx="2735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Финансирование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доход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1" name="TextBox 22"/>
          <p:cNvSpPr/>
          <p:nvPr/>
        </p:nvSpPr>
        <p:spPr>
          <a:xfrm>
            <a:off x="88200" y="868680"/>
            <a:ext cx="19494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Поставщики материалов.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Команда разработчиков ПО.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Инженеры.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2" name="TextBox 23"/>
          <p:cNvSpPr/>
          <p:nvPr/>
        </p:nvSpPr>
        <p:spPr>
          <a:xfrm>
            <a:off x="2044080" y="2321280"/>
            <a:ext cx="16668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Платформа.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Репутационные ресурсы.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Инженеры и другой персонал.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Приложение.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3" name="TextBox 24"/>
          <p:cNvSpPr/>
          <p:nvPr/>
        </p:nvSpPr>
        <p:spPr>
          <a:xfrm>
            <a:off x="2028600" y="897840"/>
            <a:ext cx="1666800" cy="10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Рекламные компании в соц. сетях.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Постоянные обновления.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Новые функции.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4" name="TextBox 25"/>
          <p:cNvSpPr/>
          <p:nvPr/>
        </p:nvSpPr>
        <p:spPr>
          <a:xfrm>
            <a:off x="3698640" y="1500480"/>
            <a:ext cx="16668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Цены ниже конкурентов.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Высокая ремонтопригодность и сервисная поддержка.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5" name="TextBox 26"/>
          <p:cNvSpPr/>
          <p:nvPr/>
        </p:nvSpPr>
        <p:spPr>
          <a:xfrm>
            <a:off x="5359320" y="2300040"/>
            <a:ext cx="1666800" cy="10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Соц. Сети.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Официальный сайт.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Телефонная линия.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Сарафанный маркетинг.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6" name="TextBox 27"/>
          <p:cNvSpPr/>
          <p:nvPr/>
        </p:nvSpPr>
        <p:spPr>
          <a:xfrm>
            <a:off x="7008840" y="1153080"/>
            <a:ext cx="200772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Люди с низким-средним достатком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Которые не хотят разбираться как это устроенно а желающие получить готовую систему под свои потребности.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77" name="TextBox 28"/>
          <p:cNvSpPr/>
          <p:nvPr/>
        </p:nvSpPr>
        <p:spPr>
          <a:xfrm>
            <a:off x="108360" y="3883680"/>
            <a:ext cx="439092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Приобретение компонентов для системы.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Зарплаты сотрудникам. (монтаж системы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разработка приложения и техподдержка)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Реклама.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78" name="TextBox 29"/>
          <p:cNvSpPr/>
          <p:nvPr/>
        </p:nvSpPr>
        <p:spPr>
          <a:xfrm>
            <a:off x="4500000" y="3883680"/>
            <a:ext cx="428616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Продажа компонентов системы.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Монтаж системы.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Сервисное обслуживание.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79" name="TextBox 30"/>
          <p:cNvSpPr/>
          <p:nvPr/>
        </p:nvSpPr>
        <p:spPr>
          <a:xfrm>
            <a:off x="5350680" y="859320"/>
            <a:ext cx="1666800" cy="10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Персональное обслуживание.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Дружелюбное приложение для управления системы.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Введение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79640" y="915480"/>
            <a:ext cx="3970080" cy="417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Умный дом – это система устройств, которые помогают вам жить комфортнее и безопаснее. Датчик реагирует на какое-либо изменение в доме и посылает сигнал в цифровой блок, который и запускает программу. Управлять процессами можно через мобильное приложение, с помощью универсального пульта либо просто голосом, используя интеграцию или виртуального ассистента.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Picture 2"/>
          <p:cNvSpPr/>
          <p:nvPr/>
        </p:nvSpPr>
        <p:spPr>
          <a:xfrm>
            <a:off x="4295520" y="920160"/>
            <a:ext cx="4633560" cy="24429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/>
          </p:nvPr>
        </p:nvSpPr>
        <p:spPr>
          <a:xfrm>
            <a:off x="107640" y="72000"/>
            <a:ext cx="5328000" cy="509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Цель проекта: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Создать недорогой макет умного дома с несколькими различными функциями.</a:t>
            </a:r>
            <a:endParaRPr b="0" lang="ru-RU" sz="1800" spc="-1" strike="noStrike"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Задачи проекта: </a:t>
            </a:r>
            <a:endParaRPr b="0" lang="ru-RU" sz="1800" spc="-1" strike="noStrike">
              <a:latin typeface="Arial"/>
            </a:endParaRPr>
          </a:p>
          <a:p>
            <a:pPr marL="432000" indent="181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Изучить что такое умный дом и что он умеет.</a:t>
            </a:r>
            <a:endParaRPr b="0" lang="ru-RU" sz="1800" spc="-1" strike="noStrike">
              <a:latin typeface="Arial"/>
            </a:endParaRPr>
          </a:p>
          <a:p>
            <a:pPr marL="432000" indent="181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Изучить работу нескольких датчиков.</a:t>
            </a:r>
            <a:endParaRPr b="0" lang="ru-RU" sz="1800" spc="-1" strike="noStrike">
              <a:latin typeface="Arial"/>
            </a:endParaRPr>
          </a:p>
          <a:p>
            <a:pPr marL="432000" indent="181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Сделать макет дома из бумаги/картона.</a:t>
            </a:r>
            <a:endParaRPr b="0" lang="ru-RU" sz="1800" spc="-1" strike="noStrike">
              <a:latin typeface="Arial"/>
            </a:endParaRPr>
          </a:p>
          <a:p>
            <a:pPr marL="432000" indent="181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Установить в наш макет нужные нам датчики.</a:t>
            </a:r>
            <a:endParaRPr b="0" lang="ru-RU" sz="1800" spc="-1" strike="noStrike">
              <a:latin typeface="Arial"/>
            </a:endParaRPr>
          </a:p>
          <a:p>
            <a:pPr marL="432000" indent="18108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Запрограммировать систему умного дома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 проверить как она работает.</a:t>
            </a:r>
            <a:endParaRPr b="0" lang="ru-RU" sz="1800" spc="-1" strike="noStrike"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Объект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: интеллектуальные системы «Умный дом».</a:t>
            </a:r>
            <a:endParaRPr b="0" lang="ru-RU" sz="1800" spc="-1" strike="noStrike"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Предмет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: недорогой функционирующий макет умного дома, управляемый через интернет и пульт.</a:t>
            </a:r>
            <a:endParaRPr b="0" lang="ru-RU" sz="1800" spc="-1" strike="noStrike"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Новизна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: мы сделаем довольно дешевый,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но полно функционирующий макет умного дома на базе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Arduino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ESP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8266.</a:t>
            </a:r>
            <a:endParaRPr b="0" lang="ru-RU" sz="1800" spc="-1" strike="noStrike"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79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Picture 4"/>
          <p:cNvSpPr/>
          <p:nvPr/>
        </p:nvSpPr>
        <p:spPr>
          <a:xfrm>
            <a:off x="5569200" y="160200"/>
            <a:ext cx="3445920" cy="22982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-1645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Комфорт в доме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240000" y="642960"/>
            <a:ext cx="2663640" cy="207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Кроме безопасности система умного дома дарит уют даже в деревенский дом и управляется через интернет.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3" name="Picture 4"/>
          <p:cNvSpPr/>
          <p:nvPr/>
        </p:nvSpPr>
        <p:spPr>
          <a:xfrm>
            <a:off x="6013800" y="642960"/>
            <a:ext cx="2878200" cy="18352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4" name="Picture 6"/>
          <p:cNvSpPr/>
          <p:nvPr/>
        </p:nvSpPr>
        <p:spPr>
          <a:xfrm>
            <a:off x="146160" y="654120"/>
            <a:ext cx="2912760" cy="174636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5" name="Picture 12"/>
          <p:cNvSpPr/>
          <p:nvPr/>
        </p:nvSpPr>
        <p:spPr>
          <a:xfrm>
            <a:off x="6024960" y="2786040"/>
            <a:ext cx="2951640" cy="197712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6" name="Picture 2"/>
          <p:cNvSpPr/>
          <p:nvPr/>
        </p:nvSpPr>
        <p:spPr>
          <a:xfrm>
            <a:off x="161640" y="2786040"/>
            <a:ext cx="2882160" cy="19281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7" name="Picture 2"/>
          <p:cNvSpPr/>
          <p:nvPr/>
        </p:nvSpPr>
        <p:spPr>
          <a:xfrm>
            <a:off x="3143160" y="2786040"/>
            <a:ext cx="2729160" cy="192816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-1645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Проблема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240000" y="555480"/>
            <a:ext cx="266364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Многие люди не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могут позволить себе систему умного дома, которая может оповестить человека об опасности или даже  частично перенять управление домом на себя.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Picture 2"/>
          <p:cNvSpPr/>
          <p:nvPr/>
        </p:nvSpPr>
        <p:spPr>
          <a:xfrm>
            <a:off x="540000" y="681840"/>
            <a:ext cx="2231280" cy="16732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1" name="Picture 4"/>
          <p:cNvSpPr/>
          <p:nvPr/>
        </p:nvSpPr>
        <p:spPr>
          <a:xfrm>
            <a:off x="6444360" y="681840"/>
            <a:ext cx="2186640" cy="16732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2" name="Picture 8"/>
          <p:cNvSpPr/>
          <p:nvPr/>
        </p:nvSpPr>
        <p:spPr>
          <a:xfrm>
            <a:off x="209160" y="3040200"/>
            <a:ext cx="2705760" cy="169092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3" name="Picture 10"/>
          <p:cNvSpPr/>
          <p:nvPr/>
        </p:nvSpPr>
        <p:spPr>
          <a:xfrm>
            <a:off x="6211440" y="3075840"/>
            <a:ext cx="2673360" cy="16970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4" name="Picture 14"/>
          <p:cNvSpPr/>
          <p:nvPr/>
        </p:nvSpPr>
        <p:spPr>
          <a:xfrm>
            <a:off x="3326760" y="3264840"/>
            <a:ext cx="2612520" cy="168264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0" y="-92520"/>
            <a:ext cx="91432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Анализ рынка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96" name="Таблица 3"/>
          <p:cNvGraphicFramePr/>
          <p:nvPr/>
        </p:nvGraphicFramePr>
        <p:xfrm>
          <a:off x="107640" y="555480"/>
          <a:ext cx="8928360" cy="2667240"/>
        </p:xfrm>
        <a:graphic>
          <a:graphicData uri="http://schemas.openxmlformats.org/drawingml/2006/table">
            <a:tbl>
              <a:tblPr/>
              <a:tblGrid>
                <a:gridCol w="1785600"/>
                <a:gridCol w="2329200"/>
                <a:gridCol w="2096280"/>
                <a:gridCol w="2717640"/>
              </a:tblGrid>
              <a:tr h="5518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Устройства / фирма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Яндекс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Livicom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Xiaomi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518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Беспроводное реле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1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Хаб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12500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1800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1242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Базовый набор системы Умного дома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25000 руб. (хаб, датчик движения, открытия двери и пульт управления)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17500 руб. (хаб, датчик движения и открытия двери)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19000 руб. (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wi-fi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роутер, хаб, по 2 датчика движения и открытия двери, 2 умные розетки и 3 умные лампы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Таблица 5"/>
          <p:cNvGraphicFramePr/>
          <p:nvPr/>
        </p:nvGraphicFramePr>
        <p:xfrm>
          <a:off x="107640" y="3651840"/>
          <a:ext cx="8928360" cy="1482840"/>
        </p:xfrm>
        <a:graphic>
          <a:graphicData uri="http://schemas.openxmlformats.org/drawingml/2006/table">
            <a:tbl>
              <a:tblPr/>
              <a:tblGrid>
                <a:gridCol w="2520000"/>
                <a:gridCol w="6408720"/>
              </a:tblGrid>
              <a:tr h="370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устройства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Наша система Умного Дома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Реле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Хаб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 руб.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Система Умного Дома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10000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руб. (2 хаба, 15 датчиков и исполнителей, повер банк)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-205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Функции умного дома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324610215"/>
              </p:ext>
            </p:extLst>
          </p:nvPr>
        </p:nvGraphicFramePr>
        <p:xfrm>
          <a:off x="251640" y="1368000"/>
          <a:ext cx="2663640" cy="451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701320106"/>
              </p:ext>
            </p:extLst>
          </p:nvPr>
        </p:nvGraphicFramePr>
        <p:xfrm>
          <a:off x="3348000" y="1244160"/>
          <a:ext cx="2663640" cy="4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693493100"/>
              </p:ext>
            </p:extLst>
          </p:nvPr>
        </p:nvGraphicFramePr>
        <p:xfrm>
          <a:off x="6444360" y="1244160"/>
          <a:ext cx="2663640" cy="4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99" name="Прямая со стрелкой 10"/>
          <p:cNvCxnSpPr/>
          <p:nvPr/>
        </p:nvCxnSpPr>
        <p:spPr>
          <a:xfrm flipH="1">
            <a:off x="827280" y="627480"/>
            <a:ext cx="2161080" cy="864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00" name="Прямая со стрелкой 12"/>
          <p:cNvCxnSpPr/>
          <p:nvPr/>
        </p:nvCxnSpPr>
        <p:spPr>
          <a:xfrm>
            <a:off x="6207840" y="627480"/>
            <a:ext cx="956880" cy="792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01" name="Прямая со стрелкой 14"/>
          <p:cNvCxnSpPr/>
          <p:nvPr/>
        </p:nvCxnSpPr>
        <p:spPr>
          <a:xfrm>
            <a:off x="4283640" y="627480"/>
            <a:ext cx="28800" cy="864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02" name="Picture 4"/>
          <p:cNvSpPr/>
          <p:nvPr/>
        </p:nvSpPr>
        <p:spPr>
          <a:xfrm>
            <a:off x="254880" y="3003840"/>
            <a:ext cx="2734200" cy="1822680"/>
          </a:xfrm>
          <a:prstGeom prst="roundRect">
            <a:avLst>
              <a:gd name="adj" fmla="val 8594"/>
            </a:avLst>
          </a:prstGeom>
          <a:blipFill rotWithShape="0">
            <a:blip r:embed="rId16"/>
            <a:srcRect/>
            <a:stretch/>
          </a:blipFill>
          <a:ln w="0">
            <a:noFill/>
          </a:ln>
          <a:effectLst>
            <a:reflection algn="bl" blurRad="6350" dir="5400000" endA="300" endPos="35000" rotWithShape="0" stA="52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Группа 11"/>
          <p:cNvGrpSpPr/>
          <p:nvPr/>
        </p:nvGrpSpPr>
        <p:grpSpPr>
          <a:xfrm>
            <a:off x="-828720" y="-240840"/>
            <a:ext cx="11066400" cy="5476320"/>
            <a:chOff x="-828720" y="-240840"/>
            <a:chExt cx="11066400" cy="5476320"/>
          </a:xfrm>
        </p:grpSpPr>
        <p:pic>
          <p:nvPicPr>
            <p:cNvPr id="204" name="Рисунок 3" descr=""/>
            <p:cNvPicPr/>
            <p:nvPr/>
          </p:nvPicPr>
          <p:blipFill>
            <a:blip r:embed="rId1"/>
            <a:srcRect l="-7337" t="17659" r="0" b="18142"/>
            <a:stretch/>
          </p:blipFill>
          <p:spPr>
            <a:xfrm>
              <a:off x="-828720" y="0"/>
              <a:ext cx="11066400" cy="514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" name="Прямоугольник 4"/>
            <p:cNvSpPr/>
            <p:nvPr/>
          </p:nvSpPr>
          <p:spPr>
            <a:xfrm>
              <a:off x="395640" y="-236520"/>
              <a:ext cx="863280" cy="54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06" name="Рисунок 5" descr=""/>
            <p:cNvPicPr/>
            <p:nvPr/>
          </p:nvPicPr>
          <p:blipFill>
            <a:blip r:embed="rId2"/>
            <a:stretch/>
          </p:blipFill>
          <p:spPr>
            <a:xfrm>
              <a:off x="4010400" y="-240840"/>
              <a:ext cx="1318320" cy="100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7" name="Прямоугольник 7"/>
            <p:cNvSpPr/>
            <p:nvPr/>
          </p:nvSpPr>
          <p:spPr>
            <a:xfrm>
              <a:off x="4212000" y="-229320"/>
              <a:ext cx="1079280" cy="287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Прямоугольник 8"/>
            <p:cNvSpPr/>
            <p:nvPr/>
          </p:nvSpPr>
          <p:spPr>
            <a:xfrm>
              <a:off x="4428000" y="90000"/>
              <a:ext cx="431280" cy="71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09" name="Рисунок 9" descr=""/>
            <p:cNvPicPr/>
            <p:nvPr/>
          </p:nvPicPr>
          <p:blipFill>
            <a:blip r:embed="rId3"/>
            <a:stretch/>
          </p:blipFill>
          <p:spPr>
            <a:xfrm>
              <a:off x="7275600" y="2326680"/>
              <a:ext cx="920880" cy="1115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0" name="TextBox 10"/>
          <p:cNvSpPr/>
          <p:nvPr/>
        </p:nvSpPr>
        <p:spPr>
          <a:xfrm>
            <a:off x="35640" y="761400"/>
            <a:ext cx="1583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Схема подключения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Arduino Nano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ESP8266-01S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Application>LibreOffice/7.4.1.2$Windows_X86_64 LibreOffice_project/3c58a8f3a960df8bc8fd77b461821e42c061c5f0</Application>
  <AppVersion>15.0000</AppVersion>
  <Words>646</Words>
  <Paragraphs>229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2020-05-02T10:11:00Z</dcterms:created>
  <dc:creator>юлия ванькова</dc:creator>
  <dc:description/>
  <dc:language>ru-RU</dc:language>
  <cp:lastModifiedBy/>
  <dcterms:modified xsi:type="dcterms:W3CDTF">2023-04-20T17:34:38Z</dcterms:modified>
  <cp:revision>272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(16:9)</vt:lpwstr>
  </property>
  <property fmtid="{D5CDD505-2E9C-101B-9397-08002B2CF9AE}" pid="4" name="Slides">
    <vt:i4>15</vt:i4>
  </property>
</Properties>
</file>