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72" r:id="rId4"/>
    <p:sldId id="275" r:id="rId5"/>
    <p:sldId id="276" r:id="rId6"/>
    <p:sldId id="262" r:id="rId7"/>
    <p:sldId id="264" r:id="rId8"/>
    <p:sldId id="257" r:id="rId9"/>
    <p:sldId id="259" r:id="rId10"/>
    <p:sldId id="273" r:id="rId11"/>
    <p:sldId id="277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19DA2-1B10-4DF9-8F27-08242B35AF1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2B65F8-B41C-4EBB-BFA7-E1042A8C085F}" type="pres">
      <dgm:prSet presAssocID="{A4319DA2-1B10-4DF9-8F27-08242B35AF1F}" presName="cycle" presStyleCnt="0">
        <dgm:presLayoutVars>
          <dgm:dir/>
          <dgm:resizeHandles val="exact"/>
        </dgm:presLayoutVars>
      </dgm:prSet>
      <dgm:spPr/>
    </dgm:pt>
  </dgm:ptLst>
  <dgm:cxnLst>
    <dgm:cxn modelId="{F50E5BB7-6293-41BF-83FA-7C1E20705A4A}" type="presOf" srcId="{A4319DA2-1B10-4DF9-8F27-08242B35AF1F}" destId="{102B65F8-B41C-4EBB-BFA7-E1042A8C085F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689C-B239-492A-9638-A7E857ABC18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2C44-A009-4A54-985D-F0749746E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17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689C-B239-492A-9638-A7E857ABC18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2C44-A009-4A54-985D-F0749746E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2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689C-B239-492A-9638-A7E857ABC18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2C44-A009-4A54-985D-F0749746E6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665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689C-B239-492A-9638-A7E857ABC18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2C44-A009-4A54-985D-F0749746E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81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689C-B239-492A-9638-A7E857ABC18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2C44-A009-4A54-985D-F0749746E6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9559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689C-B239-492A-9638-A7E857ABC18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2C44-A009-4A54-985D-F0749746E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3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689C-B239-492A-9638-A7E857ABC18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2C44-A009-4A54-985D-F0749746E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52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689C-B239-492A-9638-A7E857ABC18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2C44-A009-4A54-985D-F0749746E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689C-B239-492A-9638-A7E857ABC18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2C44-A009-4A54-985D-F0749746E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3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689C-B239-492A-9638-A7E857ABC18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2C44-A009-4A54-985D-F0749746E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689C-B239-492A-9638-A7E857ABC18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2C44-A009-4A54-985D-F0749746E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8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689C-B239-492A-9638-A7E857ABC18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2C44-A009-4A54-985D-F0749746E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24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689C-B239-492A-9638-A7E857ABC18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2C44-A009-4A54-985D-F0749746E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5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689C-B239-492A-9638-A7E857ABC18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2C44-A009-4A54-985D-F0749746E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7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689C-B239-492A-9638-A7E857ABC18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2C44-A009-4A54-985D-F0749746E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3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689C-B239-492A-9638-A7E857ABC18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2C44-A009-4A54-985D-F0749746E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0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B689C-B239-492A-9638-A7E857ABC183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7E2C44-A009-4A54-985D-F0749746E6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72261"/>
            <a:ext cx="7766936" cy="307570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Творческая работа 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«Разводной мост»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38941" y="4050836"/>
            <a:ext cx="9101840" cy="2303312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30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solidFill>
                  <a:schemeClr val="accent5">
                    <a:lumMod val="75000"/>
                  </a:schemeClr>
                </a:solidFill>
              </a:rPr>
              <a:t>Работу выполнил: Филимонов Максим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solidFill>
                  <a:schemeClr val="accent5">
                    <a:lumMod val="75000"/>
                  </a:schemeClr>
                </a:solidFill>
              </a:rPr>
              <a:t>учащийся 3 «А» класса МБОУ КГО «СОШ №3»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solidFill>
                  <a:schemeClr val="accent5">
                    <a:lumMod val="75000"/>
                  </a:schemeClr>
                </a:solidFill>
              </a:rPr>
              <a:t>Руководитель: Ковригина Надежда Ивановна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72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72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72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200" b="1" dirty="0">
                <a:solidFill>
                  <a:schemeClr val="accent5">
                    <a:lumMod val="75000"/>
                  </a:schemeClr>
                </a:solidFill>
              </a:rPr>
              <a:t>Методическое обеспечение:</a:t>
            </a:r>
            <a:r>
              <a:rPr lang="ru-RU" sz="7200" dirty="0">
                <a:solidFill>
                  <a:schemeClr val="accent5">
                    <a:lumMod val="75000"/>
                  </a:schemeClr>
                </a:solidFill>
              </a:rPr>
              <a:t> конструктор</a:t>
            </a:r>
            <a:r>
              <a:rPr lang="en-US" sz="7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7200" dirty="0" err="1">
                <a:solidFill>
                  <a:schemeClr val="accent5">
                    <a:lumMod val="75000"/>
                  </a:schemeClr>
                </a:solidFill>
              </a:rPr>
              <a:t>Huna</a:t>
            </a:r>
            <a:r>
              <a:rPr lang="en-US" sz="7200" dirty="0">
                <a:solidFill>
                  <a:schemeClr val="accent5">
                    <a:lumMod val="75000"/>
                  </a:schemeClr>
                </a:solidFill>
              </a:rPr>
              <a:t> MRT</a:t>
            </a:r>
            <a:r>
              <a:rPr lang="ru-RU" sz="7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l">
              <a:lnSpc>
                <a:spcPct val="170000"/>
              </a:lnSpc>
              <a:spcAft>
                <a:spcPts val="600"/>
              </a:spcAft>
            </a:pPr>
            <a:endParaRPr lang="en-US" sz="7200" dirty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170000"/>
              </a:lnSpc>
              <a:spcAft>
                <a:spcPts val="600"/>
              </a:spcAft>
            </a:pPr>
            <a:endParaRPr lang="ru-RU" sz="5000" dirty="0">
              <a:solidFill>
                <a:schemeClr val="accent5">
                  <a:lumMod val="75000"/>
                </a:schemeClr>
              </a:solidFill>
            </a:endParaRPr>
          </a:p>
          <a:p>
            <a:br>
              <a:rPr lang="ru-RU" sz="5000" dirty="0"/>
            </a:br>
            <a:br>
              <a:rPr lang="ru-RU" sz="3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181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4746745-1869-427F-B785-E19C2F8F4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38335"/>
            <a:ext cx="8596668" cy="5169159"/>
          </a:xfrm>
        </p:spPr>
        <p:txBody>
          <a:bodyPr>
            <a:normAutofit/>
          </a:bodyPr>
          <a:lstStyle/>
          <a:p>
            <a:r>
              <a:rPr lang="ru-RU" dirty="0"/>
              <a:t>Работа подъемного механизма моста осуществляется с помощью двух моторов, подсоединенных к материнской плате, датчика дистанционного управления и пульта дистанционного управления.</a:t>
            </a:r>
          </a:p>
          <a:p>
            <a:r>
              <a:rPr lang="ru-RU" dirty="0"/>
              <a:t>Таким образом, я создал автоматизированную модель разводного моста из конструктора «</a:t>
            </a:r>
            <a:r>
              <a:rPr lang="en-US" i="1" dirty="0" err="1"/>
              <a:t>Nuna</a:t>
            </a:r>
            <a:r>
              <a:rPr lang="en-US" i="1" dirty="0"/>
              <a:t> MRT</a:t>
            </a:r>
            <a:r>
              <a:rPr lang="ru-RU" dirty="0"/>
              <a:t>».</a:t>
            </a:r>
          </a:p>
          <a:p>
            <a:pPr marL="0" indent="0">
              <a:buNone/>
            </a:pPr>
            <a:r>
              <a:rPr lang="en-US" b="1" dirty="0"/>
              <a:t>							</a:t>
            </a:r>
            <a:r>
              <a:rPr lang="ru-RU" b="1" dirty="0"/>
              <a:t>Заключение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ru-RU" dirty="0"/>
              <a:t>В ходе работы над проектом, я понял, какое это кропотливое и ответственное занятие. Во все времена конструированием мостов занимались лучшие изобретатели и архитекторы. В современном мире есть много технологий, которые помогают инженерам проектировать техническую и внешнюю составляющую мостов.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ru-RU" dirty="0"/>
              <a:t>В своей работе я старался соблюдать технологические основы строительства мостов. Я обязательно продолжу заниматься конструированием, робототехникой и со временем научусь  изобретать сложные инженерные и программные проекты.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59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идео">
            <a:hlinkClick r:id="" action="ppaction://media"/>
            <a:extLst>
              <a:ext uri="{FF2B5EF4-FFF2-40B4-BE49-F238E27FC236}">
                <a16:creationId xmlns:a16="http://schemas.microsoft.com/office/drawing/2014/main" id="{D5A804CF-02E9-4783-A05F-A2A8BDE4836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68" y="74645"/>
            <a:ext cx="11977488" cy="6736820"/>
          </a:xfrm>
        </p:spPr>
      </p:pic>
    </p:spTree>
    <p:extLst>
      <p:ext uri="{BB962C8B-B14F-4D97-AF65-F5344CB8AC3E}">
        <p14:creationId xmlns:p14="http://schemas.microsoft.com/office/powerpoint/2010/main" val="3620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254" y="2423160"/>
            <a:ext cx="8596668" cy="1320800"/>
          </a:xfrm>
        </p:spPr>
        <p:txBody>
          <a:bodyPr>
            <a:normAutofit/>
          </a:bodyPr>
          <a:lstStyle/>
          <a:p>
            <a:r>
              <a:rPr lang="ru-RU" sz="5400" b="1" dirty="0"/>
              <a:t>СПАСИБО ЗА 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24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2998" y="1258783"/>
            <a:ext cx="7672559" cy="2517569"/>
          </a:xfrm>
        </p:spPr>
        <p:txBody>
          <a:bodyPr>
            <a:noAutofit/>
          </a:bodyPr>
          <a:lstStyle/>
          <a:p>
            <a:pPr algn="l"/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ru-RU" sz="2800" b="0" dirty="0">
                <a:solidFill>
                  <a:schemeClr val="accent5">
                    <a:lumMod val="75000"/>
                  </a:schemeClr>
                </a:solidFill>
                <a:effectLst/>
              </a:rPr>
            </a:b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5810" y="298580"/>
            <a:ext cx="7766936" cy="561533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                  </a:t>
            </a:r>
          </a:p>
          <a:p>
            <a:pPr algn="l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Цель проекта: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l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Собрать автоматизированную модель разводного моста «Дворцовый мост».</a:t>
            </a:r>
          </a:p>
          <a:p>
            <a:pPr algn="l"/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Задачи проекта:</a:t>
            </a:r>
          </a:p>
          <a:p>
            <a:pPr algn="l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1) Собрать информацию о самых известных разводных мостах города Санкт- Петербурга.</a:t>
            </a:r>
          </a:p>
          <a:p>
            <a:pPr algn="l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2) Узнать, как устроен разводной Дворцовый мост.</a:t>
            </a:r>
          </a:p>
          <a:p>
            <a:pPr algn="l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3) Сделать чертеж разводного моста.</a:t>
            </a:r>
          </a:p>
          <a:p>
            <a:pPr algn="l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4) Собрать автоматизированную модель разводного моста.</a:t>
            </a:r>
          </a:p>
          <a:p>
            <a:pPr algn="l"/>
            <a:endParaRPr lang="ru-RU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1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6140B8-71CD-4A97-AFB9-C6009123E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66531"/>
            <a:ext cx="8596668" cy="5574831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Мосты Санкт- Петербурга – это удивительная достопримечательность города.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C851E5-A942-427E-991A-BC4EC0409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831" y="1632858"/>
            <a:ext cx="6945857" cy="390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9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FED98-0F0D-4863-B552-7B18C0FF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Как работает Дворцовый мост?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D95CC-815B-46DF-8321-B8DD3D1D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09" y="1848064"/>
            <a:ext cx="8596668" cy="3880773"/>
          </a:xfrm>
        </p:spPr>
        <p:txBody>
          <a:bodyPr/>
          <a:lstStyle/>
          <a:p>
            <a:r>
              <a:rPr lang="ru-RU" dirty="0"/>
              <a:t>Крылья моста поднимаются на 61 градус. После поднятия крыло подпирается подклинивающим механизмом. </a:t>
            </a:r>
          </a:p>
          <a:p>
            <a:r>
              <a:rPr lang="ru-RU" b="1" dirty="0"/>
              <a:t>Разводной механизм</a:t>
            </a:r>
            <a:r>
              <a:rPr lang="ru-RU" dirty="0"/>
              <a:t> сначала был электромеханическим. Огромные </a:t>
            </a:r>
            <a:r>
              <a:rPr lang="ru-RU" dirty="0" err="1"/>
              <a:t>цельнолитные</a:t>
            </a:r>
            <a:r>
              <a:rPr lang="ru-RU" dirty="0"/>
              <a:t> шестерни приводились в действие электродвигателем. Сейчас мост разводят с помощью гидравлической системы. </a:t>
            </a:r>
          </a:p>
          <a:p>
            <a:r>
              <a:rPr lang="ru-RU" b="1" dirty="0"/>
              <a:t>Цикл разводки</a:t>
            </a:r>
            <a:r>
              <a:rPr lang="ru-RU" dirty="0"/>
              <a:t> занимает 5 минут. Мост разводится 300 раз в год, два раза в сутки, строго по расписанию.)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18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E7505-CFE6-4A99-8F40-CD711D1B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2350"/>
            <a:ext cx="8596668" cy="426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Чертеж моста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60BB80F-F161-4A34-9912-732451990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05" y="1316838"/>
            <a:ext cx="8211428" cy="458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5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138" y="601884"/>
            <a:ext cx="8596668" cy="5029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Автоматизированная модель моста «Дворцовый </a:t>
            </a:r>
            <a:r>
              <a:rPr lang="ru-RU" sz="2000" b="1">
                <a:solidFill>
                  <a:schemeClr val="accent5">
                    <a:lumMod val="75000"/>
                  </a:schemeClr>
                </a:solidFill>
              </a:rPr>
              <a:t>мост»</a:t>
            </a:r>
          </a:p>
          <a:p>
            <a:pPr marL="0" indent="0" algn="ctr">
              <a:buNone/>
            </a:pP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Внимательно изучив все детали конструктора, я выбрал те, которые подойдут для создания модели разводного моста из конструктора «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</a:rPr>
              <a:t>Huna MRT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».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Для создания моста мне понадобились следующие детали:</a:t>
            </a:r>
          </a:p>
          <a:p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Блоки</a:t>
            </a:r>
          </a:p>
          <a:p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Колеса</a:t>
            </a:r>
          </a:p>
          <a:p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Втулки</a:t>
            </a:r>
          </a:p>
          <a:p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Валы</a:t>
            </a:r>
          </a:p>
          <a:p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Резиновая рамка</a:t>
            </a:r>
          </a:p>
          <a:p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2 мотора (двигатели),</a:t>
            </a:r>
          </a:p>
          <a:p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Материнская плата, </a:t>
            </a:r>
          </a:p>
          <a:p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Блок питания, </a:t>
            </a:r>
          </a:p>
          <a:p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Пролёты моста,</a:t>
            </a:r>
          </a:p>
          <a:p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Датчик дистанционного управления.</a:t>
            </a:r>
          </a:p>
          <a:p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Пульт дистанционного управления.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51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341897"/>
              </p:ext>
            </p:extLst>
          </p:nvPr>
        </p:nvGraphicFramePr>
        <p:xfrm>
          <a:off x="677863" y="1140031"/>
          <a:ext cx="8596312" cy="54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901E9-9163-498B-8664-382D1C2A15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23" y="419878"/>
            <a:ext cx="8469934" cy="63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0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CA9435-E6E4-428E-8E6F-1159087F47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74" y="401216"/>
            <a:ext cx="3963478" cy="29603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E745CB-E3B0-4387-98A3-79F293CC3B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929" y="333808"/>
            <a:ext cx="4053727" cy="30277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B76373-F0E5-4FDD-A212-FB74BCF9EB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10" y="3795005"/>
            <a:ext cx="4008591" cy="29940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F153DB-695E-484A-AB71-15F8A0AD40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929" y="3863929"/>
            <a:ext cx="4008591" cy="299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6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8BB6CA-5D35-4713-A419-2045870027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8" y="0"/>
            <a:ext cx="9181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3258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</TotalTime>
  <Words>362</Words>
  <Application>Microsoft Office PowerPoint</Application>
  <PresentationFormat>Широкоэкранный</PresentationFormat>
  <Paragraphs>50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Творческая работа  «Разводной мост»</vt:lpstr>
      <vt:lpstr>   </vt:lpstr>
      <vt:lpstr>Презентация PowerPoint</vt:lpstr>
      <vt:lpstr>Как работает Дворцовый мост?</vt:lpstr>
      <vt:lpstr>Чертеж моста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учителя: Закрепление полученных знаний  о рычагах и их  применении.  Знакомство с механизмом захвата и манипулятором.  </dc:title>
  <dc:creator>user</dc:creator>
  <cp:lastModifiedBy>.</cp:lastModifiedBy>
  <cp:revision>36</cp:revision>
  <dcterms:created xsi:type="dcterms:W3CDTF">2015-04-02T09:07:19Z</dcterms:created>
  <dcterms:modified xsi:type="dcterms:W3CDTF">2023-02-10T06:58:23Z</dcterms:modified>
</cp:coreProperties>
</file>