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7"/>
  </p:notesMasterIdLst>
  <p:handoutMasterIdLst>
    <p:handoutMasterId r:id="rId18"/>
  </p:handoutMasterIdLst>
  <p:sldIdLst>
    <p:sldId id="256" r:id="rId4"/>
    <p:sldId id="270" r:id="rId5"/>
    <p:sldId id="306" r:id="rId6"/>
    <p:sldId id="261" r:id="rId7"/>
    <p:sldId id="265" r:id="rId8"/>
    <p:sldId id="301" r:id="rId9"/>
    <p:sldId id="269" r:id="rId10"/>
    <p:sldId id="308" r:id="rId11"/>
    <p:sldId id="297" r:id="rId12"/>
    <p:sldId id="310" r:id="rId13"/>
    <p:sldId id="271" r:id="rId14"/>
    <p:sldId id="309" r:id="rId15"/>
    <p:sldId id="27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610" y="72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20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22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3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15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14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96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635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223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106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038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81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658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1563638"/>
            <a:ext cx="7704856" cy="1080121"/>
          </a:xfrm>
        </p:spPr>
        <p:txBody>
          <a:bodyPr/>
          <a:lstStyle/>
          <a:p>
            <a:r>
              <a:rPr lang="ru-RU" sz="2600" dirty="0" smtClean="0"/>
              <a:t>РОБОТ-ПАСТУХ </a:t>
            </a:r>
          </a:p>
          <a:p>
            <a:r>
              <a:rPr lang="ru-RU" sz="2600" dirty="0" smtClean="0"/>
              <a:t>ИЗ </a:t>
            </a:r>
            <a:r>
              <a:rPr lang="ru-RU" sz="2600" dirty="0"/>
              <a:t>КОНСТРУКТОРА </a:t>
            </a:r>
          </a:p>
          <a:p>
            <a:r>
              <a:rPr lang="en-US" sz="2600" dirty="0"/>
              <a:t>LEGO MINDSTORMS EV</a:t>
            </a:r>
            <a:r>
              <a:rPr lang="ru-RU" sz="2600" dirty="0" smtClean="0"/>
              <a:t>3</a:t>
            </a:r>
            <a:endParaRPr lang="en-US" altLang="ko-KR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90176" y="3156210"/>
            <a:ext cx="7632848" cy="799934"/>
          </a:xfrm>
        </p:spPr>
        <p:txBody>
          <a:bodyPr/>
          <a:lstStyle/>
          <a:p>
            <a:r>
              <a:rPr lang="ru-RU" dirty="0"/>
              <a:t>Авторы: </a:t>
            </a:r>
            <a:r>
              <a:rPr lang="ru-RU" dirty="0" smtClean="0"/>
              <a:t>Черкасов Иван Александрович, Якутов Владимир Антонович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Научный руководитель: Коваленко Евгения Владимировна, педагог робототехники 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659982"/>
            <a:ext cx="9216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2023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9512" y="1888239"/>
            <a:ext cx="8424936" cy="288032"/>
          </a:xfrm>
        </p:spPr>
        <p:txBody>
          <a:bodyPr/>
          <a:lstStyle/>
          <a:p>
            <a:pPr lvl="0"/>
            <a:r>
              <a:rPr lang="ru-RU" altLang="ko-KR" b="1" dirty="0" smtClean="0">
                <a:solidFill>
                  <a:schemeClr val="accent1">
                    <a:lumMod val="75000"/>
                  </a:schemeClr>
                </a:solidFill>
              </a:rPr>
              <a:t>Устройства управления роботом: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" name="Rounded Rectangle 7"/>
          <p:cNvSpPr/>
          <p:nvPr/>
        </p:nvSpPr>
        <p:spPr>
          <a:xfrm>
            <a:off x="3506686" y="2264855"/>
            <a:ext cx="302443" cy="52340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03866" y="2311192"/>
            <a:ext cx="13435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Смартфон</a:t>
            </a:r>
            <a:endParaRPr lang="en-JM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25"/>
          <p:cNvSpPr/>
          <p:nvPr/>
        </p:nvSpPr>
        <p:spPr>
          <a:xfrm>
            <a:off x="3436594" y="3083192"/>
            <a:ext cx="442626" cy="62237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18300" y="3247017"/>
            <a:ext cx="13435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Планшет</a:t>
            </a:r>
            <a:endParaRPr lang="en-JM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3395098" y="4195315"/>
            <a:ext cx="525618" cy="4444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82851" y="4182842"/>
            <a:ext cx="13435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Ноутбук</a:t>
            </a:r>
            <a:endParaRPr lang="en-JM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2023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395536" y="594380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2500" dirty="0" smtClean="0"/>
              <a:t>Программа управления роботом в ручном управлении использует инфракрасный маяк и выглядит примерно так:</a:t>
            </a:r>
            <a:endParaRPr lang="ko-KR" altLang="en-US" sz="2500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 b="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187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75656" y="1039648"/>
            <a:ext cx="7452320" cy="576064"/>
          </a:xfrm>
        </p:spPr>
        <p:txBody>
          <a:bodyPr/>
          <a:lstStyle/>
          <a:p>
            <a:r>
              <a:rPr lang="ru-RU" altLang="ko-KR" sz="3000" dirty="0" smtClean="0"/>
              <a:t>Робот-пастух</a:t>
            </a:r>
            <a:endParaRPr lang="ko-KR" alt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75656" y="1563638"/>
            <a:ext cx="7452320" cy="288032"/>
          </a:xfrm>
        </p:spPr>
        <p:txBody>
          <a:bodyPr/>
          <a:lstStyle/>
          <a:p>
            <a:pPr lvl="0"/>
            <a:r>
              <a:rPr lang="ru-RU" altLang="ko-KR" dirty="0" smtClean="0">
                <a:solidFill>
                  <a:schemeClr val="accent1">
                    <a:lumMod val="75000"/>
                  </a:schemeClr>
                </a:solidFill>
              </a:rPr>
              <a:t>Демонстрационное видео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5976" y="339502"/>
            <a:ext cx="3672408" cy="45148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854308"/>
            <a:ext cx="9288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                                                          2023         </a:t>
            </a:r>
            <a:endParaRPr lang="ko-KR" altLang="en-US" sz="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пастух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992" y="459646"/>
            <a:ext cx="3356361" cy="42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95536" y="2641746"/>
            <a:ext cx="8424936" cy="288032"/>
          </a:xfrm>
        </p:spPr>
        <p:txBody>
          <a:bodyPr/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Мы попытались разработать устройство для помощи человеку при выпасе небольших домашних </a:t>
            </a:r>
            <a:endParaRPr lang="ru-RU" dirty="0" smtClean="0"/>
          </a:p>
          <a:p>
            <a:r>
              <a:rPr lang="ru-RU" dirty="0" smtClean="0"/>
              <a:t>животных </a:t>
            </a:r>
            <a:r>
              <a:rPr lang="ru-RU" dirty="0"/>
              <a:t>в огороженных вольерах, используя базовые знания по робототехнике. Но в процессе </a:t>
            </a:r>
            <a:endParaRPr lang="ru-RU" dirty="0" smtClean="0"/>
          </a:p>
          <a:p>
            <a:r>
              <a:rPr lang="ru-RU" dirty="0" smtClean="0"/>
              <a:t>разработки </a:t>
            </a:r>
            <a:r>
              <a:rPr lang="ru-RU" dirty="0"/>
              <a:t>мы пришли к выводу, что наше устройство может применяться не только в </a:t>
            </a:r>
            <a:endParaRPr lang="ru-RU" dirty="0" smtClean="0"/>
          </a:p>
          <a:p>
            <a:r>
              <a:rPr lang="ru-RU" dirty="0" smtClean="0"/>
              <a:t>промышленных</a:t>
            </a:r>
            <a:r>
              <a:rPr lang="ru-RU" dirty="0"/>
              <a:t>, но и в научных целях – для наблюдения за животными в дикой природе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преимущества устройства: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Низкое электропотребление;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Две конструктивных модификации: колесный и гусеничный ход;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Два режима управления: автономный и ручной;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Небольшая стоимость, взаимозаменяемость деталей устройства;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Высокая степень безопасности -  устройство не может навредить животному, т.к. не способно раздавить или поранить его;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Простая программа обслуживания робота, не требующая специальных навыков в программировании;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Дальнейшим развитием проекта является применение компьютерного зрения в автономном режиме работы.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2023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5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3648" y="1923678"/>
            <a:ext cx="9144000" cy="576063"/>
          </a:xfrm>
        </p:spPr>
        <p:txBody>
          <a:bodyPr/>
          <a:lstStyle/>
          <a:p>
            <a:r>
              <a:rPr lang="ru-RU" altLang="ko-KR" dirty="0" smtClean="0"/>
              <a:t>Благодарим за внимание!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2022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4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0" y="517840"/>
            <a:ext cx="4104456" cy="480475"/>
            <a:chOff x="3779911" y="3327771"/>
            <a:chExt cx="1584177" cy="480475"/>
          </a:xfrm>
        </p:grpSpPr>
        <p:sp>
          <p:nvSpPr>
            <p:cNvPr id="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2093950"/>
            <a:ext cx="4104456" cy="480475"/>
            <a:chOff x="3779911" y="3327771"/>
            <a:chExt cx="1584177" cy="480475"/>
          </a:xfrm>
        </p:grpSpPr>
        <p:sp>
          <p:nvSpPr>
            <p:cNvPr id="10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/>
                <a:t>Робот </a:t>
              </a:r>
              <a:r>
                <a:rPr lang="ru-RU" sz="1400" dirty="0" err="1"/>
                <a:t>SwagBot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Центр полевой робототехники, Австралия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3670060"/>
            <a:ext cx="4104456" cy="480475"/>
            <a:chOff x="3779911" y="3327771"/>
            <a:chExt cx="1584177" cy="480475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 smtClean="0"/>
                <a:t>Робот-собака </a:t>
              </a:r>
              <a:r>
                <a:rPr lang="ru-RU" sz="1400" dirty="0" err="1" smtClean="0"/>
                <a:t>Spot</a:t>
              </a:r>
              <a:r>
                <a:rPr lang="ru-RU" sz="1400" dirty="0" smtClean="0"/>
                <a:t> </a:t>
              </a:r>
              <a:r>
                <a:rPr lang="ru-RU" sz="1400" dirty="0" err="1"/>
                <a:t>Boston</a:t>
              </a:r>
              <a:r>
                <a:rPr lang="ru-RU" sz="1400" dirty="0"/>
                <a:t> </a:t>
              </a:r>
              <a:r>
                <a:rPr lang="ru-RU" sz="1400" dirty="0" err="1"/>
                <a:t>Dynamics</a:t>
              </a:r>
              <a:r>
                <a:rPr lang="ru-RU" sz="1400" dirty="0"/>
                <a:t> 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3779911" y="3756163"/>
              <a:ext cx="1584177" cy="5208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ru-RU" sz="1200" dirty="0" smtClean="0">
                  <a:solidFill>
                    <a:schemeClr val="accent4"/>
                  </a:solidFill>
                  <a:cs typeface="Arial" pitchFamily="34" charset="0"/>
                </a:rPr>
                <a:t>Новая Зеландия</a:t>
              </a:r>
              <a:endParaRPr 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79512" y="489287"/>
            <a:ext cx="2088232" cy="208513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Известные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роботы,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используемые в качестве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пастухов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2023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 Placeholder 18"/>
          <p:cNvSpPr txBox="1">
            <a:spLocks/>
          </p:cNvSpPr>
          <p:nvPr/>
        </p:nvSpPr>
        <p:spPr>
          <a:xfrm>
            <a:off x="4553082" y="820364"/>
            <a:ext cx="4104456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Робот-пастух </a:t>
            </a:r>
            <a:r>
              <a:rPr lang="ru-RU" sz="1200" dirty="0" err="1"/>
              <a:t>Shrimp</a:t>
            </a:r>
            <a:r>
              <a:rPr lang="ru-RU" sz="1200" dirty="0"/>
              <a:t>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Сиднейский университет</a:t>
            </a:r>
            <a:endParaRPr lang="en-US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r="897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2" name="Рисунок 21" descr="https://www.farmingahead.com.au/w-images/8d0c6734-aeb4-44be-8007-5d96fc8b41cf/3/9168041engGBswagbotweb-768x475.jpg"/>
          <p:cNvPicPr>
            <a:picLocks noGrp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46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>
            <a:picLocks noGrp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r="1181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90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2023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01564"/>
            <a:ext cx="3096344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/>
              <a:t>Наша работа направлена на создание устройства с конкретной областью применения – закрытые вольеры с капитальным забором для выпаса небольшого стада. Наш робот, по сути, отчасти является заменой собаки-пастуха. Основные параметры будущего робота мы определили как: автономность, высокая взаимозаменяемость деталей, низкое электропотребление, простая программа управления, возможность широкого использования разными людьми.</a:t>
            </a:r>
          </a:p>
          <a:p>
            <a:r>
              <a:rPr lang="ru-RU" sz="1200" dirty="0"/>
              <a:t>Работа является экспериментальным образцом.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26" y="483518"/>
            <a:ext cx="3004185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115576" y="339502"/>
            <a:ext cx="802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Основные требования к модели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7754" y="1426511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1873780" y="1465092"/>
            <a:ext cx="6010588" cy="5539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000" dirty="0"/>
              <a:t>Передвигаться при помощи двигателей на гусеничном ходу, используя сборные гусеницы и большой клиренс для высокой проходимости по бездорожью. В последствии, нами было изготовлено две модификации робота: на гусеничном и на колесном ходу. </a:t>
            </a:r>
          </a:p>
        </p:txBody>
      </p:sp>
      <p:sp>
        <p:nvSpPr>
          <p:cNvPr id="5" name="Oval 4"/>
          <p:cNvSpPr/>
          <p:nvPr/>
        </p:nvSpPr>
        <p:spPr>
          <a:xfrm>
            <a:off x="1115576" y="1392293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43454" y="1482387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7754" y="2263268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1897677" y="4121631"/>
            <a:ext cx="5962793" cy="246221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000" dirty="0"/>
              <a:t>Поворачивать датчики </a:t>
            </a:r>
            <a:r>
              <a:rPr lang="ru-RU" sz="1000" dirty="0" smtClean="0"/>
              <a:t>и видеокамеру при </a:t>
            </a:r>
            <a:r>
              <a:rPr lang="ru-RU" sz="1000" dirty="0"/>
              <a:t>изменении направления движения.</a:t>
            </a:r>
          </a:p>
        </p:txBody>
      </p:sp>
      <p:sp>
        <p:nvSpPr>
          <p:cNvPr id="34" name="Oval 33"/>
          <p:cNvSpPr/>
          <p:nvPr/>
        </p:nvSpPr>
        <p:spPr>
          <a:xfrm>
            <a:off x="1115576" y="2229050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43454" y="2319144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754" y="3100025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1855880" y="3148072"/>
            <a:ext cx="5884471" cy="5539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000" dirty="0"/>
              <a:t>Подавать звуковой сигнал и гнать (пугать) с его помощью </a:t>
            </a:r>
            <a:r>
              <a:rPr lang="ru-RU" sz="1000" dirty="0" smtClean="0"/>
              <a:t>животных. </a:t>
            </a:r>
            <a:r>
              <a:rPr lang="ru-RU" sz="1000" dirty="0"/>
              <a:t>Отличать животного от забора, останавливаться в 30 сантиметрах от забора и менять направление движения.</a:t>
            </a:r>
          </a:p>
          <a:p>
            <a:pPr>
              <a:defRPr/>
            </a:pP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15576" y="3065807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43454" y="3155901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1425064" y="3930016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38"/>
          <p:cNvSpPr/>
          <p:nvPr/>
        </p:nvSpPr>
        <p:spPr>
          <a:xfrm>
            <a:off x="1122605" y="3902564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50482" y="3963742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2"/>
          <p:cNvSpPr txBox="1"/>
          <p:nvPr/>
        </p:nvSpPr>
        <p:spPr bwMode="auto">
          <a:xfrm>
            <a:off x="1799933" y="923368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По техническому заданию робот должен: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1079" y="2390134"/>
            <a:ext cx="5050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Работать в двух режимах управления: автономном и ручном. Для этого мы предусмотрели инфракрасный датчик в режиме дистанционного управления по маяку.</a:t>
            </a:r>
          </a:p>
          <a:p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2023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smtClean="0"/>
              <a:t>Процесс сборки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795192"/>
            <a:ext cx="9144000" cy="288032"/>
          </a:xfrm>
        </p:spPr>
        <p:txBody>
          <a:bodyPr/>
          <a:lstStyle/>
          <a:p>
            <a:pPr lvl="0"/>
            <a:r>
              <a:rPr lang="ru-RU" altLang="ko-KR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проектирования конструктива, которые были учтены при сборке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91357" y="1424499"/>
            <a:ext cx="557704" cy="5123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7345" y="2324912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16882" y="3250992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07682" y="2342776"/>
            <a:ext cx="2854823" cy="838294"/>
            <a:chOff x="5430226" y="-689596"/>
            <a:chExt cx="2789973" cy="838294"/>
          </a:xfrm>
        </p:grpSpPr>
        <p:sp>
          <p:nvSpPr>
            <p:cNvPr id="30" name="TextBox 29"/>
            <p:cNvSpPr txBox="1"/>
            <p:nvPr/>
          </p:nvSpPr>
          <p:spPr>
            <a:xfrm>
              <a:off x="5430226" y="-451466"/>
              <a:ext cx="2789973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Робот может использоваться в 2х модификациях: на гусеничном или на колесном ходу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48913" y="-689596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Конструкция ходовой части</a:t>
              </a:r>
              <a:endParaRPr lang="ko-KR" alt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0176" y="1189648"/>
            <a:ext cx="2832922" cy="1054000"/>
            <a:chOff x="1472558" y="864722"/>
            <a:chExt cx="2768569" cy="1054000"/>
          </a:xfrm>
        </p:grpSpPr>
        <p:sp>
          <p:nvSpPr>
            <p:cNvPr id="33" name="TextBox 32"/>
            <p:cNvSpPr txBox="1"/>
            <p:nvPr/>
          </p:nvSpPr>
          <p:spPr>
            <a:xfrm>
              <a:off x="1472558" y="1056948"/>
              <a:ext cx="276596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Робот не может навредить животному, т.к. имеет небольшую мощность, полностью изолированные двигатели и механизмы. В случае попадания посторонних предметов робот останавливается.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5162" y="864722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Безопасность</a:t>
              </a:r>
            </a:p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07170" y="3252940"/>
            <a:ext cx="3213302" cy="1112647"/>
            <a:chOff x="1450075" y="1123050"/>
            <a:chExt cx="3140310" cy="1112647"/>
          </a:xfrm>
        </p:grpSpPr>
        <p:sp>
          <p:nvSpPr>
            <p:cNvPr id="39" name="TextBox 38"/>
            <p:cNvSpPr txBox="1"/>
            <p:nvPr/>
          </p:nvSpPr>
          <p:spPr>
            <a:xfrm>
              <a:off x="1450075" y="1635533"/>
              <a:ext cx="3140310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Устройство управляется двумя программами и способно работать как в ручном, так и в автономном режиме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50075" y="1123050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Программа управления устройством</a:t>
              </a:r>
              <a:endParaRPr lang="ko-KR" alt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21">
            <a:extLst>
              <a:ext uri="{FF2B5EF4-FFF2-40B4-BE49-F238E27FC236}">
                <a16:creationId xmlns=""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5131548" y="242990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2023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Donut 8">
            <a:extLst>
              <a:ext uri="{FF2B5EF4-FFF2-40B4-BE49-F238E27FC236}">
                <a16:creationId xmlns="" xmlns:a16="http://schemas.microsoft.com/office/drawing/2014/main" id="{F6ECA37A-71E9-4F6A-803C-C1462EE69504}"/>
              </a:ext>
            </a:extLst>
          </p:cNvPr>
          <p:cNvSpPr/>
          <p:nvPr/>
        </p:nvSpPr>
        <p:spPr>
          <a:xfrm>
            <a:off x="5125028" y="144445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8">
            <a:extLst>
              <a:ext uri="{FF2B5EF4-FFF2-40B4-BE49-F238E27FC236}">
                <a16:creationId xmlns="" xmlns:a16="http://schemas.microsoft.com/office/drawing/2014/main" id="{6DDAB969-FDEF-4FE5-AB20-5F4C22659FD6}"/>
              </a:ext>
            </a:extLst>
          </p:cNvPr>
          <p:cNvSpPr/>
          <p:nvPr/>
        </p:nvSpPr>
        <p:spPr>
          <a:xfrm>
            <a:off x="5131093" y="3413237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35" name="Рисунок 3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448" y="1728954"/>
            <a:ext cx="3474058" cy="22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8171" y="1189136"/>
            <a:ext cx="204406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3800" y="461947"/>
            <a:ext cx="2169831" cy="1754326"/>
            <a:chOff x="2010767" y="3528889"/>
            <a:chExt cx="2545117" cy="1754326"/>
          </a:xfrm>
        </p:grpSpPr>
        <p:sp>
          <p:nvSpPr>
            <p:cNvPr id="8" name="TextBox 7"/>
            <p:cNvSpPr txBox="1"/>
            <p:nvPr/>
          </p:nvSpPr>
          <p:spPr>
            <a:xfrm>
              <a:off x="2010767" y="3528889"/>
              <a:ext cx="2545117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Изначально был собран конструктив с двумя большими сервомоторами, один из которых должен был располагаться впереди, другой сзади устройства и каждый работал автономно.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3746" y="4421813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26412" y="3003798"/>
            <a:ext cx="20162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Мы поставили два двигателя на передний привод и усилили подвеску. Дополнительно использовали гусеницы сборной конструкции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6884" y="3003798"/>
            <a:ext cx="20882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Для того, чтобы животные пугались робота и бежали от него мы использовали музыкальную портативную колонку с записанным лаем собаки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r="4198"/>
          <a:stretch>
            <a:fillRect/>
          </a:stretch>
        </p:blipFill>
        <p:spPr>
          <a:xfrm rot="5400000">
            <a:off x="2298953" y="699542"/>
            <a:ext cx="2286000" cy="1872208"/>
          </a:xfrm>
        </p:spPr>
      </p:pic>
      <p:pic>
        <p:nvPicPr>
          <p:cNvPr id="16" name="Рисунок 15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4237"/>
          <a:stretch>
            <a:fillRect/>
          </a:stretch>
        </p:blipFill>
        <p:spPr>
          <a:xfrm rot="5400000">
            <a:off x="6858000" y="698778"/>
            <a:ext cx="2286000" cy="1872208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r="5298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15678"/>
          <a:stretch>
            <a:fillRect/>
          </a:stretch>
        </p:blipFill>
        <p:spPr/>
      </p:pic>
      <p:sp>
        <p:nvSpPr>
          <p:cNvPr id="27" name="TextBox 26"/>
          <p:cNvSpPr txBox="1"/>
          <p:nvPr/>
        </p:nvSpPr>
        <p:spPr>
          <a:xfrm>
            <a:off x="4666031" y="461947"/>
            <a:ext cx="201622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Чтобы отличать животное от забора и корректировать движение робота в вольере мы использовали ультразвуковой датчик</a:t>
            </a:r>
            <a:endParaRPr lang="ru-RU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ru-RU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ru-RU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ru-RU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ru-RU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6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/>
          <p:cNvSpPr txBox="1">
            <a:spLocks/>
          </p:cNvSpPr>
          <p:nvPr/>
        </p:nvSpPr>
        <p:spPr>
          <a:xfrm>
            <a:off x="-108963" y="161570"/>
            <a:ext cx="9001000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ko-KR" sz="30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Робот-пастух. Сборка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1" y="3710210"/>
            <a:ext cx="1312806" cy="9609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999" y="3373158"/>
            <a:ext cx="28302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 smtClean="0">
                <a:cs typeface="Arial" pitchFamily="34" charset="0"/>
              </a:rPr>
              <a:t>Большой сервомотор</a:t>
            </a:r>
            <a:endParaRPr lang="ko-KR" altLang="en-US" sz="1200" b="1" dirty="0"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6201" r="23400" b="24799"/>
          <a:stretch/>
        </p:blipFill>
        <p:spPr>
          <a:xfrm>
            <a:off x="2483768" y="3710210"/>
            <a:ext cx="1399671" cy="1113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99792" y="3394085"/>
            <a:ext cx="28302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 smtClean="0">
                <a:cs typeface="Arial" pitchFamily="34" charset="0"/>
              </a:rPr>
              <a:t>Средний мотор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5976" y="3297544"/>
            <a:ext cx="28302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 smtClean="0">
                <a:cs typeface="Arial" pitchFamily="34" charset="0"/>
              </a:rPr>
              <a:t>Инфракрасный </a:t>
            </a:r>
          </a:p>
          <a:p>
            <a:r>
              <a:rPr lang="ru-RU" altLang="ko-KR" sz="1200" b="1" dirty="0" smtClean="0">
                <a:cs typeface="Arial" pitchFamily="34" charset="0"/>
              </a:rPr>
              <a:t>датчик</a:t>
            </a:r>
          </a:p>
          <a:p>
            <a:endParaRPr lang="ko-KR" altLang="en-US" sz="1200" b="1" dirty="0"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44" y="3498243"/>
            <a:ext cx="1863416" cy="16149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00370" y="3355901"/>
            <a:ext cx="28302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 smtClean="0">
                <a:cs typeface="Arial" pitchFamily="34" charset="0"/>
              </a:rPr>
              <a:t>Контроллер </a:t>
            </a:r>
            <a:r>
              <a:rPr lang="en-US" altLang="ko-KR" sz="1200" b="1" dirty="0" smtClean="0">
                <a:cs typeface="Arial" pitchFamily="34" charset="0"/>
              </a:rPr>
              <a:t>LE</a:t>
            </a:r>
            <a:r>
              <a:rPr lang="en-US" altLang="ko-KR" sz="1200" b="1" dirty="0">
                <a:cs typeface="Arial" pitchFamily="34" charset="0"/>
              </a:rPr>
              <a:t>G</a:t>
            </a:r>
            <a:r>
              <a:rPr lang="en-US" altLang="ko-KR" sz="1200" b="1" dirty="0" smtClean="0">
                <a:cs typeface="Arial" pitchFamily="34" charset="0"/>
              </a:rPr>
              <a:t>O EV3 </a:t>
            </a:r>
            <a:r>
              <a:rPr lang="en-US" altLang="ko-KR" sz="1200" b="1" dirty="0" err="1" smtClean="0">
                <a:cs typeface="Arial" pitchFamily="34" charset="0"/>
              </a:rPr>
              <a:t>Mindstorms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-65572" y="3033894"/>
            <a:ext cx="9144000" cy="288032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ru-RU" altLang="ko-KR" sz="1600" b="1" dirty="0" smtClean="0">
                <a:solidFill>
                  <a:srgbClr val="0DD2D9"/>
                </a:solidFill>
              </a:rPr>
              <a:t>Компоненты электроники</a:t>
            </a:r>
            <a:endParaRPr lang="en-US" altLang="ko-KR" sz="1600" b="1" dirty="0">
              <a:solidFill>
                <a:srgbClr val="0DD2D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8" y="3763552"/>
            <a:ext cx="1423942" cy="1067956"/>
          </a:xfrm>
          <a:prstGeom prst="rect">
            <a:avLst/>
          </a:prstGeom>
        </p:spPr>
      </p:pic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9" b="399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7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2023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654" y="267494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ko-KR" b="1" dirty="0" smtClean="0">
                <a:solidFill>
                  <a:schemeClr val="accent1">
                    <a:lumMod val="75000"/>
                  </a:schemeClr>
                </a:solidFill>
              </a:rPr>
              <a:t>Испытание надежности движения робота и определение точки разворота</a:t>
            </a:r>
            <a:endParaRPr lang="ru-RU" altLang="ko-K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20230222_19404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1870" y="1491630"/>
            <a:ext cx="5516105" cy="3102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76" y="1707654"/>
            <a:ext cx="2930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Высота животных в выпасе не должна попадать в диапазон работы ультразвукового датчика, чтобы робот не путал забор вольера и животных в нем.</a:t>
            </a:r>
          </a:p>
          <a:p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Роли животного выполняет коробка, двигающаяся в ручную. Робот определяет место положения забора (торцевая стенка стола)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008" y="77155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ko-KR" dirty="0" smtClean="0"/>
              <a:t>Высота робота (положение ультразвукового датчика)  должна определяться по соотношению: высота забора &gt; высота робота &gt; высота животного</a:t>
            </a:r>
            <a:endParaRPr lang="ru-RU" altLang="ko-KR" dirty="0"/>
          </a:p>
        </p:txBody>
      </p:sp>
    </p:spTree>
    <p:extLst>
      <p:ext uri="{BB962C8B-B14F-4D97-AF65-F5344CB8AC3E}">
        <p14:creationId xmlns:p14="http://schemas.microsoft.com/office/powerpoint/2010/main" val="35369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smtClean="0"/>
              <a:t>Программирование устройства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87574"/>
            <a:ext cx="9144000" cy="45719"/>
          </a:xfrm>
        </p:spPr>
        <p:txBody>
          <a:bodyPr/>
          <a:lstStyle/>
          <a:p>
            <a:pPr lvl="0"/>
            <a:r>
              <a:rPr lang="ru-RU" altLang="ko-KR" dirty="0" smtClean="0"/>
              <a:t>У робота две рабочие программы: ручное управление и автономное движение.</a:t>
            </a:r>
          </a:p>
          <a:p>
            <a:pPr lvl="0"/>
            <a:r>
              <a:rPr lang="ru-RU" altLang="ko-KR" dirty="0" smtClean="0"/>
              <a:t>Программа для управления роботом в автономном режиме выглядит так: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827584" y="1497384"/>
            <a:ext cx="7378615" cy="1074366"/>
            <a:chOff x="699901" y="1635614"/>
            <a:chExt cx="8372190" cy="1687090"/>
          </a:xfrm>
        </p:grpSpPr>
        <p:sp>
          <p:nvSpPr>
            <p:cNvPr id="5" name="Right Arrow Callout 4"/>
            <p:cNvSpPr/>
            <p:nvPr/>
          </p:nvSpPr>
          <p:spPr>
            <a:xfrm>
              <a:off x="6685195" y="1635614"/>
              <a:ext cx="2386896" cy="168709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ight Arrow Callout 5"/>
            <p:cNvSpPr/>
            <p:nvPr/>
          </p:nvSpPr>
          <p:spPr>
            <a:xfrm>
              <a:off x="4690097" y="1635615"/>
              <a:ext cx="2386897" cy="1687089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ight Arrow Callout 6"/>
            <p:cNvSpPr/>
            <p:nvPr/>
          </p:nvSpPr>
          <p:spPr>
            <a:xfrm>
              <a:off x="2694999" y="1635614"/>
              <a:ext cx="2386897" cy="168709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ight Arrow Callout 7"/>
            <p:cNvSpPr/>
            <p:nvPr/>
          </p:nvSpPr>
          <p:spPr>
            <a:xfrm>
              <a:off x="699901" y="1635614"/>
              <a:ext cx="2386897" cy="168709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3042" y="2877493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042" y="3872831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905" y="2877493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8905" y="3872831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51056" y="2800548"/>
            <a:ext cx="2957623" cy="1015664"/>
            <a:chOff x="2551705" y="4283314"/>
            <a:chExt cx="2278665" cy="1015664"/>
          </a:xfrm>
        </p:grpSpPr>
        <p:sp>
          <p:nvSpPr>
            <p:cNvPr id="14" name="TextBox 13"/>
            <p:cNvSpPr txBox="1"/>
            <p:nvPr/>
          </p:nvSpPr>
          <p:spPr>
            <a:xfrm>
              <a:off x="2572838" y="4744980"/>
              <a:ext cx="22575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Запускаются большие сервомоторы А и В, робот движется прямо до определения места ограждения вольера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1705" y="4283314"/>
              <a:ext cx="2133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Первоначальное положение включается  звуковой сигнал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2142" y="2771804"/>
            <a:ext cx="2793513" cy="1169551"/>
            <a:chOff x="2548025" y="4254570"/>
            <a:chExt cx="2152228" cy="1169551"/>
          </a:xfrm>
        </p:grpSpPr>
        <p:sp>
          <p:nvSpPr>
            <p:cNvPr id="17" name="TextBox 16"/>
            <p:cNvSpPr txBox="1"/>
            <p:nvPr/>
          </p:nvSpPr>
          <p:spPr>
            <a:xfrm>
              <a:off x="2548025" y="4254570"/>
              <a:ext cx="215222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При помощи ультразвукового датчика определяется забор, робот поворачивает на право и движется прямо до расстояния 30 см до забора справа. Потом разворачивает ультразвуковой датчик на 180 градусов и движется в обратном направлении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62383" y="3844564"/>
            <a:ext cx="2793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Каждый разворот смещает двигатели на 15 градусов  к точке выезда относительно первоначальной траектории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50493" y="1641507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55721" y="1627583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8680" y="1660760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7870" y="1649846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2651" y="40437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Робот выполняет движение </a:t>
            </a:r>
            <a:endParaRPr lang="ru-RU" altLang="ko-KR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подобное 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падению кленового листа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588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789</Words>
  <Application>Microsoft Office PowerPoint</Application>
  <PresentationFormat>Экран (16:9)</PresentationFormat>
  <Paragraphs>108</Paragraphs>
  <Slides>13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Евгения</cp:lastModifiedBy>
  <cp:revision>116</cp:revision>
  <dcterms:created xsi:type="dcterms:W3CDTF">2016-12-05T23:26:54Z</dcterms:created>
  <dcterms:modified xsi:type="dcterms:W3CDTF">2023-04-13T06:51:28Z</dcterms:modified>
</cp:coreProperties>
</file>