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0" r:id="rId6"/>
    <p:sldId id="264" r:id="rId7"/>
    <p:sldId id="265" r:id="rId8"/>
    <p:sldId id="262" r:id="rId9"/>
    <p:sldId id="267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DE3"/>
    <a:srgbClr val="8C8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06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A618B-BBBE-4F6B-A658-051BC4E11C48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07F59-503D-4ACA-A0C0-3862AAB112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901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8B1AE-D5A9-4001-9C81-39C896677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65A608-1F97-491F-A811-E3C24FACD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43526-FE86-44BA-9E41-97FA605A2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F2E56-D199-4232-8223-F6B04786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809D9-34C2-4E55-8B60-3CA7F4F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F56763-C2CF-4F59-9F01-BAFF0B1A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FD546BC-959A-4C41-964E-099E3CA79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BFDB18-6D7B-401A-8154-41DFEEBF3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611F1-AA6F-4E9C-8725-DC8F9371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90DE4E-0FEC-4399-83CF-C656B37F1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7FAA9D-B433-46DE-A513-F67B48F9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05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014CA-A02D-425B-B3E0-A64A97451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11EE24-06AD-42EA-89AC-2BD4D478B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8B275-6E99-4E38-8713-E516AFB2F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16C43-8DA3-4BCD-A500-BAF2DA8B5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CF956-AF6B-4198-8BDB-67450743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81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79B1E7-76D2-49EE-8345-6C4195DECC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BBDAC7-56A7-46B8-B927-2C43A071B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99085-AEC7-42C6-B131-2CA56B04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B83ED5-A953-4B53-A01B-6853457B8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CA54BC-7A79-46FE-BB82-F1991EB40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31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2A57F1-F8D8-4358-A106-21E4FBC4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9C74B5-BCE9-4E68-9ABE-026F8374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D8F6CA-533E-4C0F-8E07-5A123E20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C67EBA-8584-485E-9F0B-9CF533291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8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E02B3-1897-403D-9139-25D88BBC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2"/>
            <a:ext cx="9144000" cy="59436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DD02D0-C18B-48BE-9CF0-2A885AA0D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6B9D4-CE3E-4CBF-86A3-79F29F06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7BAA8-DFB8-42F4-915F-B6874FE3E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5C3BB-111C-4F3F-B452-870AC3DA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F6D6FE2-9159-444F-9CAB-6B69A57EFBE2}"/>
              </a:ext>
            </a:extLst>
          </p:cNvPr>
          <p:cNvCxnSpPr/>
          <p:nvPr userDrawn="1"/>
        </p:nvCxnSpPr>
        <p:spPr>
          <a:xfrm>
            <a:off x="0" y="598387"/>
            <a:ext cx="7767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67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6184A-8E50-438B-8A74-2CA04745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4EBD7D-8DCE-42CD-BB43-C742FCCDB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D4838B-39DB-4358-8E22-AE05F5FF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39066-2F91-47EE-BF9A-4F2F3FEE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B24134-C298-4223-A7D6-3C68A293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10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8A758-4E81-4516-A593-7D48721B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B7FECD-FD7E-453B-A534-46B3A8102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DAC4B2-1F13-4C19-9044-60CBE637C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60E704-2EE6-4597-BC3A-4CBED161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D98AF9-A603-4818-BACB-7D05C9E9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81664E-C1A7-417C-A97F-09F4FDDDE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7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AD2B-5C70-482C-8C55-0AF211B0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6EE8B7-6EC2-4B30-956E-DBBD6D1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8149A0-BED5-44E1-85B7-0EDD7BB8F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610D5CF-049C-4B9E-A521-F7920BC62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F36765-FFFD-441E-911C-90E37D36E1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AFFA75-5A82-4378-BA34-387EC3907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3D9DC15-6CC5-405F-93FC-EFAAFE81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036A71-1069-4B77-AEE0-E8867EFA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84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11A6D8-18D8-4952-87A9-D64235655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93017E-2E3A-4142-B841-BA2C86BEF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00BB7-1A77-42F0-9ACA-7E1193BB4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23ECB8-D3F3-464D-9C5C-8F5C8DA1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84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3807D5-7DB4-410F-974A-2AFC419FA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65F765-4BB4-4F48-9CC4-8E3683DB7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8F487F-43CF-4B5C-84D2-184762F5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E1EF5-0538-4F9C-88E4-6841514AF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061E04-EA36-49AE-8887-9404A3DCA1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492AC1-1F27-4FD9-91A5-66C7E44D0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FF07E-D924-4600-A84E-F86204B04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7DDC22-BB99-410D-8A84-ED3DD338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E1CCA-6FC4-4C1A-A2A4-360E426CF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1557-A518-4AC5-9E15-879BB735D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DA378-AEAE-4FC4-AC87-14CCA81C2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405CF9-F317-4344-B8DB-05CC1C459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58D34B-A08F-4C0F-A589-013D95808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4708-A3E9-4934-8567-97790E12356F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32BD00-EBFD-481C-AB3F-F453B3621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2FE1B7-791F-43A0-99D9-942B6A8B6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BEA1557-A518-4AC5-9E15-879BB735D9C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85890CF-5E03-4F09-8AF1-3FA9AECE6022}"/>
              </a:ext>
            </a:extLst>
          </p:cNvPr>
          <p:cNvCxnSpPr/>
          <p:nvPr userDrawn="1"/>
        </p:nvCxnSpPr>
        <p:spPr>
          <a:xfrm>
            <a:off x="0" y="598387"/>
            <a:ext cx="7767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65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C4195-F9F4-491A-AAA5-580A36EDCD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34501"/>
            <a:ext cx="6858000" cy="1802166"/>
          </a:xfrm>
        </p:spPr>
        <p:txBody>
          <a:bodyPr>
            <a:normAutofit/>
          </a:bodyPr>
          <a:lstStyle/>
          <a:p>
            <a:r>
              <a:rPr lang="ru-RU" sz="4050" dirty="0"/>
              <a:t>Автоматизация процесса выдачи блюд в школьной столовой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776F75-60DD-4EA9-8964-A198C6578F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60955"/>
            <a:ext cx="6858000" cy="3830714"/>
          </a:xfrm>
        </p:spPr>
        <p:txBody>
          <a:bodyPr>
            <a:normAutofit/>
          </a:bodyPr>
          <a:lstStyle/>
          <a:p>
            <a:pPr algn="r"/>
            <a:r>
              <a:rPr lang="ru-RU" sz="1800" dirty="0"/>
              <a:t>Выполнил: Рожков Владислав</a:t>
            </a:r>
          </a:p>
          <a:p>
            <a:pPr algn="r"/>
            <a:r>
              <a:rPr lang="ru-RU" sz="1800" dirty="0"/>
              <a:t>учащийся 10 класса</a:t>
            </a:r>
          </a:p>
          <a:p>
            <a:pPr algn="r"/>
            <a:r>
              <a:rPr lang="ru-RU" sz="1800" dirty="0"/>
              <a:t>МБОУ Лицей «Созвездие» №131,</a:t>
            </a:r>
          </a:p>
          <a:p>
            <a:pPr algn="r"/>
            <a:r>
              <a:rPr lang="ru-RU" sz="1800" dirty="0"/>
              <a:t>Руководитель: Ермилов Михаил Анатольевич</a:t>
            </a:r>
          </a:p>
          <a:p>
            <a:pPr algn="r"/>
            <a:r>
              <a:rPr lang="ru-RU" sz="1800" dirty="0"/>
              <a:t>доцент кафедры АСЭУ</a:t>
            </a:r>
          </a:p>
          <a:p>
            <a:pPr algn="r"/>
            <a:r>
              <a:rPr lang="ru-RU" sz="1800" dirty="0">
                <a:effectLst/>
                <a:ea typeface="Times New Roman" panose="02020603050405020304" pitchFamily="18" charset="0"/>
              </a:rPr>
              <a:t>Самарский университет,</a:t>
            </a:r>
          </a:p>
          <a:p>
            <a:pPr algn="r"/>
            <a:r>
              <a:rPr lang="ru-RU" sz="1800" dirty="0"/>
              <a:t>Консультант</a:t>
            </a:r>
            <a:r>
              <a:rPr lang="en-US" sz="1800" dirty="0"/>
              <a:t>: </a:t>
            </a:r>
            <a:r>
              <a:rPr lang="ru-RU" sz="1800" dirty="0"/>
              <a:t>Левченко Дмитрий Александрович</a:t>
            </a:r>
          </a:p>
          <a:p>
            <a:pPr algn="r"/>
            <a:r>
              <a:rPr lang="ru-RU" sz="1800" dirty="0" err="1"/>
              <a:t>cтудент</a:t>
            </a:r>
            <a:r>
              <a:rPr lang="ru-RU" sz="1800" dirty="0"/>
              <a:t> гр. 2214-150304D</a:t>
            </a:r>
          </a:p>
          <a:p>
            <a:pPr algn="r"/>
            <a:r>
              <a:rPr lang="ru-RU" sz="1800" dirty="0"/>
              <a:t>Самарский университет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65AE137-066C-47B8-8F4B-4348428AC8BD}"/>
              </a:ext>
            </a:extLst>
          </p:cNvPr>
          <p:cNvSpPr/>
          <p:nvPr/>
        </p:nvSpPr>
        <p:spPr>
          <a:xfrm>
            <a:off x="0" y="266331"/>
            <a:ext cx="8176334" cy="692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142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2A19A-CCA1-42A1-BF5E-B9E536E7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94804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Аналогичные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950F51-D289-475D-AD9E-4248107A7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94806"/>
            <a:ext cx="3044952" cy="54059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/>
              <a:t>BellaBot</a:t>
            </a:r>
            <a:endParaRPr lang="en-US" sz="2000" dirty="0"/>
          </a:p>
          <a:p>
            <a:pPr marL="0" indent="0" algn="ctr">
              <a:buNone/>
            </a:pPr>
            <a:r>
              <a:rPr lang="ru-RU" sz="2000" dirty="0"/>
              <a:t>Популярный робот для подачи еды и блюд.</a:t>
            </a:r>
            <a:endParaRPr lang="en-US" sz="2000" dirty="0"/>
          </a:p>
          <a:p>
            <a:pPr marL="0" indent="0" algn="ctr">
              <a:buNone/>
            </a:pPr>
            <a:r>
              <a:rPr lang="ru-RU" sz="2000" dirty="0"/>
              <a:t>Предназначен для ресторанов и кафе, не имеет функций для разноса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CB0D5F-7EFF-418B-8188-4D362C50E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FB664B-BF2C-499B-A5CC-8062F885B6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2" y="2888836"/>
            <a:ext cx="2815248" cy="39691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2FFBBACB-8874-42BD-AFB1-BA7D0ED7B83B}"/>
              </a:ext>
            </a:extLst>
          </p:cNvPr>
          <p:cNvSpPr txBox="1">
            <a:spLocks/>
          </p:cNvSpPr>
          <p:nvPr/>
        </p:nvSpPr>
        <p:spPr>
          <a:xfrm>
            <a:off x="2736489" y="594805"/>
            <a:ext cx="3017520" cy="427399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>
                <a:solidFill>
                  <a:schemeClr val="tx1"/>
                </a:solidFill>
              </a:rPr>
              <a:t>DynSoft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Есть механизм для наклона подноса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Предназначен для ресторанов и кафе, не имеет функций для разноса</a:t>
            </a:r>
          </a:p>
        </p:txBody>
      </p:sp>
      <p:pic>
        <p:nvPicPr>
          <p:cNvPr id="8" name="Рисунок 7" descr="СиСи">
            <a:extLst>
              <a:ext uri="{FF2B5EF4-FFF2-40B4-BE49-F238E27FC236}">
                <a16:creationId xmlns:a16="http://schemas.microsoft.com/office/drawing/2014/main" id="{91F328E1-AE9D-48D5-AA1D-EC79A94490F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5" b="2794"/>
          <a:stretch/>
        </p:blipFill>
        <p:spPr bwMode="auto">
          <a:xfrm>
            <a:off x="3481686" y="3030281"/>
            <a:ext cx="1863019" cy="3849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60F44738-37DE-49E8-9AE8-B385C7F4E877}"/>
              </a:ext>
            </a:extLst>
          </p:cNvPr>
          <p:cNvSpPr txBox="1">
            <a:spLocks/>
          </p:cNvSpPr>
          <p:nvPr/>
        </p:nvSpPr>
        <p:spPr>
          <a:xfrm>
            <a:off x="5781440" y="618436"/>
            <a:ext cx="3362559" cy="62395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Articulated ROBOT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Используется для выдачи горячего питания в школе г. Миньхан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Длинных очередей удается избежать с за счёт конвейера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34B2382-6925-4AE8-BF73-C08BE05A0A4B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7" b="96211" l="9220" r="90071">
                        <a14:foregroundMark x1="40426" y1="91158" x2="40426" y2="91158"/>
                        <a14:foregroundMark x1="40780" y1="96421" x2="40780" y2="96421"/>
                        <a14:foregroundMark x1="72695" y1="7368" x2="72695" y2="7368"/>
                        <a14:foregroundMark x1="79433" y1="2947" x2="79433" y2="2947"/>
                        <a14:foregroundMark x1="90071" y1="6737" x2="90071" y2="6737"/>
                        <a14:backgroundMark x1="86170" y1="43579" x2="85106" y2="44211"/>
                        <a14:backgroundMark x1="83688" y1="44842" x2="86170" y2="43579"/>
                        <a14:backgroundMark x1="84397" y1="43579" x2="84397" y2="435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989" y="2932450"/>
            <a:ext cx="2299209" cy="3872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9306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1D811-5692-4C40-83BB-6EC05E01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94360"/>
          </a:xfrm>
        </p:spPr>
        <p:txBody>
          <a:bodyPr>
            <a:normAutofit fontScale="90000"/>
          </a:bodyPr>
          <a:lstStyle/>
          <a:p>
            <a:r>
              <a:rPr lang="ru-RU" dirty="0"/>
              <a:t>Аннотация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BC3C14BE-222E-420B-946E-9833FD485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760304"/>
            <a:ext cx="5051390" cy="2950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Актуальность</a:t>
            </a:r>
            <a:r>
              <a:rPr lang="en-US" u="sng" dirty="0"/>
              <a:t>: </a:t>
            </a:r>
            <a:endParaRPr lang="ru-RU" u="sng" dirty="0"/>
          </a:p>
          <a:p>
            <a:pPr marL="0" indent="0" algn="ctr">
              <a:buNone/>
            </a:pPr>
            <a:r>
              <a:rPr lang="ru-RU" sz="3200" b="1" dirty="0"/>
              <a:t>ВСЕ ХОТЯТ ЕСТЬ</a:t>
            </a:r>
          </a:p>
          <a:p>
            <a:pPr marL="0" indent="0">
              <a:buNone/>
            </a:pPr>
            <a:r>
              <a:rPr lang="ru-RU" u="sng" dirty="0"/>
              <a:t>Цель</a:t>
            </a:r>
            <a:r>
              <a:rPr lang="en-US" u="sng" dirty="0"/>
              <a:t>:</a:t>
            </a:r>
            <a:endParaRPr lang="ru-RU" u="sng" dirty="0"/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ru-RU" dirty="0"/>
              <a:t>Раздача еды в школьной столовой в автоматическом режиме с помощью робота</a:t>
            </a:r>
          </a:p>
        </p:txBody>
      </p:sp>
      <p:sp>
        <p:nvSpPr>
          <p:cNvPr id="20" name="Номер слайда 19">
            <a:extLst>
              <a:ext uri="{FF2B5EF4-FFF2-40B4-BE49-F238E27FC236}">
                <a16:creationId xmlns:a16="http://schemas.microsoft.com/office/drawing/2014/main" id="{ACBC1866-5BC6-4325-9A43-CCE54D9B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A638DBC-0929-41BC-9E9A-5506C443DB1E}"/>
              </a:ext>
            </a:extLst>
          </p:cNvPr>
          <p:cNvSpPr/>
          <p:nvPr/>
        </p:nvSpPr>
        <p:spPr>
          <a:xfrm>
            <a:off x="5051393" y="1000633"/>
            <a:ext cx="3940860" cy="22839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6F9565-83BD-44C0-85C2-4C11D3F114D7}"/>
              </a:ext>
            </a:extLst>
          </p:cNvPr>
          <p:cNvSpPr/>
          <p:nvPr/>
        </p:nvSpPr>
        <p:spPr>
          <a:xfrm>
            <a:off x="5051394" y="1000633"/>
            <a:ext cx="1556212" cy="6271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ЕДА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751403-CA32-44EA-8FDE-8B9D8ED52B21}"/>
              </a:ext>
            </a:extLst>
          </p:cNvPr>
          <p:cNvSpPr/>
          <p:nvPr/>
        </p:nvSpPr>
        <p:spPr>
          <a:xfrm>
            <a:off x="7436040" y="1000633"/>
            <a:ext cx="1556213" cy="503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СТОЛ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1682864-A4D1-47C8-9AA7-67F6D87E18E6}"/>
              </a:ext>
            </a:extLst>
          </p:cNvPr>
          <p:cNvSpPr/>
          <p:nvPr/>
        </p:nvSpPr>
        <p:spPr>
          <a:xfrm>
            <a:off x="5051392" y="2771693"/>
            <a:ext cx="1556213" cy="503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СТОЛ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AC2FF33-11D8-4B35-A707-5B371E09E08C}"/>
              </a:ext>
            </a:extLst>
          </p:cNvPr>
          <p:cNvSpPr/>
          <p:nvPr/>
        </p:nvSpPr>
        <p:spPr>
          <a:xfrm>
            <a:off x="7436040" y="1886233"/>
            <a:ext cx="1556213" cy="503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СТОЛ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C3C8FD-5CCE-4978-98FC-680D659AB924}"/>
              </a:ext>
            </a:extLst>
          </p:cNvPr>
          <p:cNvSpPr/>
          <p:nvPr/>
        </p:nvSpPr>
        <p:spPr>
          <a:xfrm>
            <a:off x="7436040" y="2771833"/>
            <a:ext cx="1556213" cy="50325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СТОЛ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7A31908-F0A4-4664-8993-D0F4F863BF1A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5829499" y="1627764"/>
            <a:ext cx="1" cy="11439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: уступ 32">
            <a:extLst>
              <a:ext uri="{FF2B5EF4-FFF2-40B4-BE49-F238E27FC236}">
                <a16:creationId xmlns:a16="http://schemas.microsoft.com/office/drawing/2014/main" id="{269EE408-7AAB-49AE-BD21-EDD987002D61}"/>
              </a:ext>
            </a:extLst>
          </p:cNvPr>
          <p:cNvCxnSpPr>
            <a:cxnSpLocks/>
            <a:endCxn id="12" idx="1"/>
          </p:cNvCxnSpPr>
          <p:nvPr/>
        </p:nvCxnSpPr>
        <p:spPr>
          <a:xfrm rot="16200000" flipH="1">
            <a:off x="6668296" y="2255717"/>
            <a:ext cx="1066084" cy="469403"/>
          </a:xfrm>
          <a:prstGeom prst="bentConnector2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>
            <a:extLst>
              <a:ext uri="{FF2B5EF4-FFF2-40B4-BE49-F238E27FC236}">
                <a16:creationId xmlns:a16="http://schemas.microsoft.com/office/drawing/2014/main" id="{B354E3DE-EFC2-4216-9C1C-7AE2578D6E4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6966637" y="2136844"/>
            <a:ext cx="469403" cy="101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оединитель: уступ 62">
            <a:extLst>
              <a:ext uri="{FF2B5EF4-FFF2-40B4-BE49-F238E27FC236}">
                <a16:creationId xmlns:a16="http://schemas.microsoft.com/office/drawing/2014/main" id="{E2B27B78-A73E-4D7A-8798-52ED4480769C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829499" y="1252261"/>
            <a:ext cx="1606541" cy="892988"/>
          </a:xfrm>
          <a:prstGeom prst="bentConnector3">
            <a:avLst>
              <a:gd name="adj1" fmla="val 70446"/>
            </a:avLst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43FC42D-FED8-4CAE-B136-5383BFC2C164}"/>
              </a:ext>
            </a:extLst>
          </p:cNvPr>
          <p:cNvSpPr txBox="1"/>
          <p:nvPr/>
        </p:nvSpPr>
        <p:spPr>
          <a:xfrm>
            <a:off x="-1" y="3508040"/>
            <a:ext cx="89922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800" u="sng" dirty="0"/>
              <a:t>Задачи</a:t>
            </a:r>
            <a:r>
              <a:rPr lang="en-US" sz="2800" u="sng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Создание платформы,</a:t>
            </a:r>
            <a:r>
              <a:rPr lang="en-US" sz="2800" dirty="0"/>
              <a:t> </a:t>
            </a:r>
            <a:r>
              <a:rPr lang="ru-RU" sz="2800" dirty="0"/>
              <a:t>обеспечивающий движение робота по заданному алгоритму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Разработка системы навигации в </a:t>
            </a:r>
          </a:p>
          <a:p>
            <a:r>
              <a:rPr lang="ru-RU" sz="2800" dirty="0"/>
              <a:t>      пространстве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Разработка и изготовление механизма</a:t>
            </a:r>
          </a:p>
          <a:p>
            <a:r>
              <a:rPr lang="ru-RU" sz="2800" dirty="0"/>
              <a:t>      приёма и выдачи «полезного груза»</a:t>
            </a:r>
          </a:p>
        </p:txBody>
      </p:sp>
      <p:pic>
        <p:nvPicPr>
          <p:cNvPr id="27" name="Picture 2" descr="Мордовская школьная столовая победила в региональном этапе ...">
            <a:extLst>
              <a:ext uri="{FF2B5EF4-FFF2-40B4-BE49-F238E27FC236}">
                <a16:creationId xmlns:a16="http://schemas.microsoft.com/office/drawing/2014/main" id="{8FE1A0BF-9A0A-4458-A38A-B43FB7C3B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69" y="5034849"/>
            <a:ext cx="2729731" cy="181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0CAF547-01A9-48D7-8A57-4F9C7730D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"/>
          <a:stretch/>
        </p:blipFill>
        <p:spPr>
          <a:xfrm>
            <a:off x="4385275" y="837159"/>
            <a:ext cx="4758725" cy="287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04465-A5ED-4F16-AF2A-8DDCFA429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Создание движущиеся платформы</a:t>
            </a:r>
          </a:p>
        </p:txBody>
      </p:sp>
      <p:pic>
        <p:nvPicPr>
          <p:cNvPr id="22" name="Объект 21">
            <a:extLst>
              <a:ext uri="{FF2B5EF4-FFF2-40B4-BE49-F238E27FC236}">
                <a16:creationId xmlns:a16="http://schemas.microsoft.com/office/drawing/2014/main" id="{4F7853F0-3DAC-4AAF-9825-F6B914FF30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969033"/>
            <a:ext cx="9144000" cy="5759440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73AF819-A0FA-4A8E-92E3-01E19A90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</a:t>
            </a:fld>
            <a:endParaRPr lang="en-US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A4A508-76C5-4AA0-A568-F22B0B38B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547101" y="794018"/>
            <a:ext cx="3451860" cy="20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41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E6B911-2869-41B0-B4E5-ECDBB511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3999" cy="598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Навигация в пространстве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D4382A7-F604-4EEC-812E-D6D0A9367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698" y="3497472"/>
            <a:ext cx="9122602" cy="3349792"/>
          </a:xfr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0057B4-613C-42C4-A9B0-461BB154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41E992-785F-4E6B-B52A-F5A2756E055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84" y="718246"/>
            <a:ext cx="4718482" cy="2779226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24692AE1-79D6-4F66-971D-1D7121FF1676}"/>
              </a:ext>
            </a:extLst>
          </p:cNvPr>
          <p:cNvCxnSpPr/>
          <p:nvPr/>
        </p:nvCxnSpPr>
        <p:spPr>
          <a:xfrm>
            <a:off x="0" y="598387"/>
            <a:ext cx="7767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E6479C-13CB-4098-A08C-B8F2E8B368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240721" y="4715446"/>
            <a:ext cx="2530254" cy="1004375"/>
          </a:xfrm>
          <a:prstGeom prst="rect">
            <a:avLst/>
          </a:prstGeom>
        </p:spPr>
      </p:pic>
      <p:pic>
        <p:nvPicPr>
          <p:cNvPr id="257" name="Рисунок 256">
            <a:extLst>
              <a:ext uri="{FF2B5EF4-FFF2-40B4-BE49-F238E27FC236}">
                <a16:creationId xmlns:a16="http://schemas.microsoft.com/office/drawing/2014/main" id="{FCF1852F-8412-4C87-ADE8-D769B88253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5634" y="849436"/>
            <a:ext cx="3177984" cy="27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CEAE74-E085-4F3A-A844-DAA8F503A2C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3" r="-1"/>
          <a:stretch/>
        </p:blipFill>
        <p:spPr>
          <a:xfrm>
            <a:off x="2689933" y="1048561"/>
            <a:ext cx="3428927" cy="2228899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4E82A1-0AD6-44F0-8212-9EA5F79B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86B53F-762B-40CD-A707-53FC971867E7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2689933" y="3277461"/>
                <a:ext cx="4351169" cy="3580540"/>
              </a:xfrm>
              <a:noFill/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𝑀𝑉𝑃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ru-RU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ru-RU" sz="14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𝑂𝑆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𝑛𝑥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𝑂𝑆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𝑛𝑦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𝑂𝑆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𝑛𝑧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1400" dirty="0"/>
                  <a:t>, где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dirty="0"/>
                  <a:t>– проекционная матрица физической камеры</a:t>
                </a:r>
                <a:endParaRPr lang="en-US" sz="14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14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ru-RU" sz="1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ru-RU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ru-RU" sz="1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  <m:mr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ru-RU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400" dirty="0"/>
                  <a:t> - </a:t>
                </a:r>
                <a:r>
                  <a:rPr lang="ru-RU" sz="1400" dirty="0"/>
                  <a:t>матрица перехода (положение устройства в аффинном пространстве)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986B53F-762B-40CD-A707-53FC971867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689933" y="3277461"/>
                <a:ext cx="4351169" cy="358054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8067B4-E62E-4941-9E28-93704200FA4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762" y="4037693"/>
            <a:ext cx="2057400" cy="2060076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Алгоритм Дейкстры поиск кратчайшего пути в графе.">
            <a:extLst>
              <a:ext uri="{FF2B5EF4-FFF2-40B4-BE49-F238E27FC236}">
                <a16:creationId xmlns:a16="http://schemas.microsoft.com/office/drawing/2014/main" id="{B7AAB5E4-8576-4218-B254-1B22B1E657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679"/>
            <a:ext cx="2555263" cy="20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B78A805-DC8E-4C44-BF3F-55435944F7B0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5661882" y="1028487"/>
            <a:ext cx="3429000" cy="2231136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835B6A2-B782-4AEB-8458-E34A3DD3334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3999" cy="59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00" dirty="0"/>
              <a:t>Программная реализация</a:t>
            </a:r>
            <a:r>
              <a:rPr lang="en-US" sz="4400" dirty="0"/>
              <a:t> </a:t>
            </a:r>
            <a:r>
              <a:rPr lang="ru-RU" sz="4400" dirty="0"/>
              <a:t>навигационной системы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6A507F4C-0048-4C93-837C-7BAF8A6EBC48}"/>
              </a:ext>
            </a:extLst>
          </p:cNvPr>
          <p:cNvSpPr txBox="1">
            <a:spLocks/>
          </p:cNvSpPr>
          <p:nvPr/>
        </p:nvSpPr>
        <p:spPr>
          <a:xfrm>
            <a:off x="-1" y="595291"/>
            <a:ext cx="2555262" cy="59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u="sng" dirty="0"/>
              <a:t>Построение маршрута</a:t>
            </a:r>
            <a:endParaRPr lang="en-US" sz="2000" u="sng" dirty="0"/>
          </a:p>
          <a:p>
            <a:pPr algn="ctr"/>
            <a:r>
              <a:rPr lang="ru-RU" sz="2200" u="sng" dirty="0"/>
              <a:t>алгоритм</a:t>
            </a:r>
            <a:r>
              <a:rPr lang="ru-RU" sz="2000" u="sng" dirty="0"/>
              <a:t> Дейкстры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C13A630-1969-4889-8E8B-92889D841561}"/>
              </a:ext>
            </a:extLst>
          </p:cNvPr>
          <p:cNvSpPr txBox="1">
            <a:spLocks/>
          </p:cNvSpPr>
          <p:nvPr/>
        </p:nvSpPr>
        <p:spPr>
          <a:xfrm>
            <a:off x="2689933" y="618816"/>
            <a:ext cx="6454066" cy="4297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u="sng" dirty="0"/>
              <a:t>Проекция</a:t>
            </a:r>
            <a:r>
              <a:rPr lang="en-US" sz="2000" u="sng" dirty="0"/>
              <a:t> 2D </a:t>
            </a:r>
            <a:r>
              <a:rPr lang="ru-RU" sz="2000" u="sng" dirty="0"/>
              <a:t>координат в трехмерном пространстве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1B54C8-C27E-43AA-9D87-48E35F270CF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0"/>
          <a:stretch>
            <a:fillRect/>
          </a:stretch>
        </p:blipFill>
        <p:spPr bwMode="auto">
          <a:xfrm>
            <a:off x="0" y="3226836"/>
            <a:ext cx="2555263" cy="363116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EE2B5A7-D02F-4D68-9450-A82E6F972E08}"/>
              </a:ext>
            </a:extLst>
          </p:cNvPr>
          <p:cNvCxnSpPr>
            <a:cxnSpLocks/>
          </p:cNvCxnSpPr>
          <p:nvPr/>
        </p:nvCxnSpPr>
        <p:spPr>
          <a:xfrm>
            <a:off x="2670672" y="618816"/>
            <a:ext cx="0" cy="623918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E840A38-B849-4452-872C-126D1F5BB151}"/>
              </a:ext>
            </a:extLst>
          </p:cNvPr>
          <p:cNvSpPr/>
          <p:nvPr/>
        </p:nvSpPr>
        <p:spPr>
          <a:xfrm>
            <a:off x="7795260" y="993494"/>
            <a:ext cx="1043940" cy="949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62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E6D81C-0D78-42F6-9C5F-BB1734670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Приём и выдача полезной нагрузки</a:t>
            </a:r>
          </a:p>
        </p:txBody>
      </p:sp>
      <p:pic>
        <p:nvPicPr>
          <p:cNvPr id="8" name="VID_20230130_215707">
            <a:hlinkClick r:id="" action="ppaction://media"/>
            <a:extLst>
              <a:ext uri="{FF2B5EF4-FFF2-40B4-BE49-F238E27FC236}">
                <a16:creationId xmlns:a16="http://schemas.microsoft.com/office/drawing/2014/main" id="{8FC919CA-05D1-4E51-8F96-B31007F6F1B6}"/>
              </a:ext>
            </a:extLst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925" t="32657" r="33595" b="21863"/>
          <a:stretch>
            <a:fillRect/>
          </a:stretch>
        </p:blipFill>
        <p:spPr>
          <a:xfrm>
            <a:off x="4617643" y="4216893"/>
            <a:ext cx="4045218" cy="2275981"/>
          </a:xfr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8A06CD9-9F97-40E9-8B9B-A0E1E0B8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69E57DC2-970A-4B3E-BB1C-7A09969E49DF}" type="slidenum"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76A117-5C3B-4FBD-A893-FDD957D23A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1167773"/>
            <a:ext cx="4710238" cy="5325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778F43-41F5-491C-B2E9-A76C0B75F6AE}"/>
              </a:ext>
            </a:extLst>
          </p:cNvPr>
          <p:cNvSpPr txBox="1"/>
          <p:nvPr/>
        </p:nvSpPr>
        <p:spPr>
          <a:xfrm>
            <a:off x="4902832" y="621385"/>
            <a:ext cx="3939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dirty="0">
                <a:cs typeface="Times New Roman" panose="02020603050405020304" pitchFamily="18" charset="0"/>
              </a:rPr>
              <a:t>Поднять или опустить полезную нагрузку на определённую высоту</a:t>
            </a:r>
          </a:p>
          <a:p>
            <a:pPr marL="400050" indent="-400050">
              <a:buFont typeface="+mj-lt"/>
              <a:buAutoNum type="romanUcPeriod"/>
            </a:pPr>
            <a:r>
              <a:rPr lang="ru-RU" dirty="0">
                <a:cs typeface="Times New Roman" panose="02020603050405020304" pitchFamily="18" charset="0"/>
              </a:rPr>
              <a:t>Открыть или закрыть клешню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A1182C-25F4-4C95-9970-88FAC0B24A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58" t="-3288" r="-754" b="8554"/>
          <a:stretch/>
        </p:blipFill>
        <p:spPr>
          <a:xfrm>
            <a:off x="4902831" y="2080300"/>
            <a:ext cx="3760030" cy="209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5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67224CF-7568-4EB2-B428-3705B823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52" y="3554609"/>
            <a:ext cx="1179184" cy="1369375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FD33F64-7FA0-4695-8CA8-061449B2528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039049" cy="59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Механизм изменения высоты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8F1042A-9763-4A9B-8325-D93C1FD2A930}"/>
              </a:ext>
            </a:extLst>
          </p:cNvPr>
          <p:cNvCxnSpPr/>
          <p:nvPr/>
        </p:nvCxnSpPr>
        <p:spPr>
          <a:xfrm>
            <a:off x="0" y="598387"/>
            <a:ext cx="77679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BA1C5-DA24-4B21-A116-53E3A5C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F3C945-DE39-4869-89AD-611A62EC9A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423" r="23184"/>
          <a:stretch/>
        </p:blipFill>
        <p:spPr>
          <a:xfrm>
            <a:off x="5056531" y="670307"/>
            <a:ext cx="1982518" cy="482342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0CD139C-39A2-43AE-ACE8-84A97019A6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6099" y="312299"/>
            <a:ext cx="1526730" cy="1194442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4BD740E7-7766-49C7-9EC7-032014B3B9EC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479198" y="909520"/>
            <a:ext cx="996901" cy="19345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0572631-9FBF-4F10-A877-C55954EBE9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7961" y="1739322"/>
            <a:ext cx="1126062" cy="161743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584DA527-2D13-46F8-A25C-3478ABE4313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986957" y="670307"/>
            <a:ext cx="2238827" cy="2749462"/>
          </a:xfrm>
          <a:prstGeom prst="rect">
            <a:avLst/>
          </a:prstGeom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F202C476-5E5A-440A-B825-D93F40805B46}"/>
              </a:ext>
            </a:extLst>
          </p:cNvPr>
          <p:cNvCxnSpPr>
            <a:cxnSpLocks/>
            <a:stCxn id="26" idx="1"/>
          </p:cNvCxnSpPr>
          <p:nvPr/>
        </p:nvCxnSpPr>
        <p:spPr>
          <a:xfrm flipH="1">
            <a:off x="6548941" y="2548039"/>
            <a:ext cx="1219020" cy="52853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30D4D89A-90AD-46C6-AB28-525A3F35F216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6643108" y="4239297"/>
            <a:ext cx="1108744" cy="88152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B33A898-89C5-4675-8170-D2090E4C6C9C}"/>
              </a:ext>
            </a:extLst>
          </p:cNvPr>
          <p:cNvSpPr txBox="1"/>
          <p:nvPr/>
        </p:nvSpPr>
        <p:spPr>
          <a:xfrm>
            <a:off x="125875" y="3331355"/>
            <a:ext cx="4897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800" dirty="0"/>
              <a:t>Система «вал-трос-груз»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Система измерения высоты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/>
              <a:t>Система управления электроприводом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1683CD6B-A23E-4EAE-B250-EBC0B6580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461" b="2461"/>
          <a:stretch/>
        </p:blipFill>
        <p:spPr>
          <a:xfrm>
            <a:off x="125875" y="4995903"/>
            <a:ext cx="8717872" cy="186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0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6CD3B-F254-43D0-B159-483FCF4A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Заключение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74F42A-707B-42D8-B70D-404BDE0A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093A0-BF93-4B72-B4E7-8A3C788493E5}"/>
              </a:ext>
            </a:extLst>
          </p:cNvPr>
          <p:cNvSpPr txBox="1"/>
          <p:nvPr/>
        </p:nvSpPr>
        <p:spPr>
          <a:xfrm>
            <a:off x="0" y="594360"/>
            <a:ext cx="904634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         </a:t>
            </a:r>
            <a:r>
              <a:rPr lang="ru-RU" sz="2400" dirty="0"/>
              <a:t>Во время выполнения проекта были выполнены следующие задачи</a:t>
            </a:r>
            <a:r>
              <a:rPr lang="en-US" sz="2400" dirty="0"/>
              <a:t>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b="1" dirty="0"/>
              <a:t>Создана платформа</a:t>
            </a:r>
            <a:r>
              <a:rPr lang="ru-RU" sz="2400" dirty="0"/>
              <a:t>, обеспечивающая движение робота по заданному алгоритму. Ёмкости аккумуляторов достаточно для непрерывной работы в течении </a:t>
            </a:r>
            <a:r>
              <a:rPr lang="ru-RU" sz="2400" b="1" dirty="0"/>
              <a:t>одного часа</a:t>
            </a:r>
            <a:r>
              <a:rPr lang="ru-RU" sz="2400" dirty="0"/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Разработана </a:t>
            </a:r>
            <a:r>
              <a:rPr lang="ru-RU" sz="2400" b="1" dirty="0"/>
              <a:t>система навигации </a:t>
            </a:r>
            <a:r>
              <a:rPr lang="ru-RU" sz="2400" dirty="0"/>
              <a:t>в пространстве, опирающаяся на изображение, получаемое </a:t>
            </a:r>
            <a:r>
              <a:rPr lang="ru-RU" sz="2400" b="1" dirty="0"/>
              <a:t>в реальном времени с камеры</a:t>
            </a:r>
            <a:r>
              <a:rPr lang="ru-RU" sz="2400" dirty="0"/>
              <a:t>.</a:t>
            </a:r>
            <a:r>
              <a:rPr lang="en-US" sz="2400" dirty="0"/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400" dirty="0"/>
              <a:t>Изготовлен </a:t>
            </a:r>
            <a:r>
              <a:rPr lang="ru-RU" sz="2400" b="1" dirty="0"/>
              <a:t>механизм</a:t>
            </a:r>
            <a:r>
              <a:rPr lang="en-US" sz="2400" b="1" dirty="0"/>
              <a:t> </a:t>
            </a:r>
            <a:r>
              <a:rPr lang="ru-RU" sz="2400" b="1" dirty="0"/>
              <a:t>приёма и выдачи </a:t>
            </a:r>
            <a:r>
              <a:rPr lang="ru-RU" sz="2400" dirty="0"/>
              <a:t>«полезной нагрузки».</a:t>
            </a:r>
            <a:endParaRPr lang="en-US" sz="2400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E90F77-1BE1-4B2D-AAB5-3BEDE8C4B087}"/>
              </a:ext>
            </a:extLst>
          </p:cNvPr>
          <p:cNvSpPr txBox="1"/>
          <p:nvPr/>
        </p:nvSpPr>
        <p:spPr>
          <a:xfrm>
            <a:off x="6145011" y="3619907"/>
            <a:ext cx="2823099" cy="18158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dirty="0"/>
              <a:t>«Невосполнимые потери», понесённые во время настройки: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2 </a:t>
            </a:r>
            <a:r>
              <a:rPr lang="ru-RU" sz="1600" dirty="0"/>
              <a:t>отладочные платы </a:t>
            </a:r>
            <a:r>
              <a:rPr lang="en-US" sz="1600" dirty="0"/>
              <a:t>ESP32</a:t>
            </a: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2 стабилизатора </a:t>
            </a:r>
            <a:r>
              <a:rPr lang="en-US" sz="1600" dirty="0"/>
              <a:t>AMS-1117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Драйвер моторов</a:t>
            </a:r>
            <a:r>
              <a:rPr lang="en-US" sz="1600" dirty="0"/>
              <a:t> L298</a:t>
            </a:r>
            <a:endParaRPr lang="ru-RU" sz="1600" dirty="0"/>
          </a:p>
          <a:p>
            <a:r>
              <a:rPr lang="ru-RU" sz="1600" b="1" dirty="0"/>
              <a:t>Итого: 1000 ₽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32FC79-7976-416B-946D-56F07D7E3B21}"/>
              </a:ext>
            </a:extLst>
          </p:cNvPr>
          <p:cNvSpPr txBox="1"/>
          <p:nvPr/>
        </p:nvSpPr>
        <p:spPr>
          <a:xfrm>
            <a:off x="175890" y="3619907"/>
            <a:ext cx="3142693" cy="280076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1600" u="sng" dirty="0"/>
              <a:t>Стоимость материалов и комплектующих</a:t>
            </a:r>
            <a:r>
              <a:rPr lang="ru-RU" sz="1600" dirty="0"/>
              <a:t>: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3 отладочных платы (</a:t>
            </a:r>
            <a:r>
              <a:rPr lang="en-US" sz="1600" dirty="0"/>
              <a:t>1500</a:t>
            </a:r>
            <a:r>
              <a:rPr lang="ru-RU" sz="1600" dirty="0"/>
              <a:t>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Мотор-редукторы (900₽)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Колёса (560₽)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Сервоприводы (1000₽)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Расходные материалы (550₽)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Изготовление корпуса (1000 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Аккумуляторы (500</a:t>
            </a:r>
            <a:r>
              <a:rPr lang="en-US" sz="1600" dirty="0"/>
              <a:t> </a:t>
            </a:r>
            <a:r>
              <a:rPr lang="ru-RU" sz="1600" dirty="0"/>
              <a:t>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Шпиль (200</a:t>
            </a:r>
            <a:r>
              <a:rPr lang="en-US" sz="1600" dirty="0"/>
              <a:t> </a:t>
            </a:r>
            <a:r>
              <a:rPr lang="ru-RU" sz="1600" dirty="0"/>
              <a:t>₽)</a:t>
            </a:r>
          </a:p>
          <a:p>
            <a:r>
              <a:rPr lang="ru-RU" sz="1600" b="1" dirty="0"/>
              <a:t>Итого: 5710 ₽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F3A73B-146A-4603-BB03-1C1B1EAF8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73" y="3619907"/>
            <a:ext cx="2480802" cy="330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42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2B03F7D-A693-49F4-B774-4B52BC1369B8}"/>
              </a:ext>
            </a:extLst>
          </p:cNvPr>
          <p:cNvSpPr/>
          <p:nvPr/>
        </p:nvSpPr>
        <p:spPr>
          <a:xfrm>
            <a:off x="0" y="426128"/>
            <a:ext cx="7830105" cy="230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DEE701-DDFE-4C1A-A152-8627487F05BD}"/>
              </a:ext>
            </a:extLst>
          </p:cNvPr>
          <p:cNvSpPr txBox="1"/>
          <p:nvPr/>
        </p:nvSpPr>
        <p:spPr>
          <a:xfrm>
            <a:off x="816805" y="2921168"/>
            <a:ext cx="751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68883967"/>
      </p:ext>
    </p:extLst>
  </p:cSld>
  <p:clrMapOvr>
    <a:masterClrMapping/>
  </p:clrMapOvr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381</Words>
  <Application>Microsoft Office PowerPoint</Application>
  <PresentationFormat>Экран (4:3)</PresentationFormat>
  <Paragraphs>82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Franklin Gothic Book</vt:lpstr>
      <vt:lpstr>Times New Roman</vt:lpstr>
      <vt:lpstr>1_Специальное оформление</vt:lpstr>
      <vt:lpstr>Автоматизация процесса выдачи блюд в школьной столовой</vt:lpstr>
      <vt:lpstr>Аннотация</vt:lpstr>
      <vt:lpstr>Создание движущиеся платформы</vt:lpstr>
      <vt:lpstr>Навигация в пространстве</vt:lpstr>
      <vt:lpstr>Презентация PowerPoint</vt:lpstr>
      <vt:lpstr>Приём и выдача полезной нагрузки</vt:lpstr>
      <vt:lpstr>Презентация PowerPoint</vt:lpstr>
      <vt:lpstr>Заключение</vt:lpstr>
      <vt:lpstr>Презентация PowerPoint</vt:lpstr>
      <vt:lpstr>Аналогичные решения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процесса выдачи блюд в школьной столовой</dc:title>
  <dc:creator>Vladislav</dc:creator>
  <cp:lastModifiedBy>Vladislav</cp:lastModifiedBy>
  <cp:revision>353</cp:revision>
  <dcterms:created xsi:type="dcterms:W3CDTF">2023-03-24T10:57:57Z</dcterms:created>
  <dcterms:modified xsi:type="dcterms:W3CDTF">2023-04-07T12:37:37Z</dcterms:modified>
</cp:coreProperties>
</file>