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Constantia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nstantia-bold.fntdata"/><Relationship Id="rId11" Type="http://schemas.openxmlformats.org/officeDocument/2006/relationships/slide" Target="slides/slide6.xml"/><Relationship Id="rId22" Type="http://schemas.openxmlformats.org/officeDocument/2006/relationships/font" Target="fonts/Constantia-boldItalic.fntdata"/><Relationship Id="rId10" Type="http://schemas.openxmlformats.org/officeDocument/2006/relationships/slide" Target="slides/slide5.xml"/><Relationship Id="rId21" Type="http://schemas.openxmlformats.org/officeDocument/2006/relationships/font" Target="fonts/Constantia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nstantia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 rot="5400000">
            <a:off x="3901440" y="-1356360"/>
            <a:ext cx="438912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 rot="5400000">
            <a:off x="7604919" y="2148684"/>
            <a:ext cx="5211763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 rot="5400000">
            <a:off x="2016919" y="-492917"/>
            <a:ext cx="5211763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subTitle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b="1" sz="5600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6193368" y="1859758"/>
            <a:ext cx="5389033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6193368" y="2514600"/>
            <a:ext cx="5389033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914400" y="514352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766733" y="1676400"/>
            <a:ext cx="681566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 flipH="1" rot="-10380000">
            <a:off x="4221004" y="1108077"/>
            <a:ext cx="70104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8" name="Google Shape;68;p10"/>
          <p:cNvSpPr/>
          <p:nvPr/>
        </p:nvSpPr>
        <p:spPr>
          <a:xfrm flipH="1" rot="-10380000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9" name="Google Shape;69;p10"/>
          <p:cNvSpPr txBox="1"/>
          <p:nvPr>
            <p:ph type="title"/>
          </p:nvPr>
        </p:nvSpPr>
        <p:spPr>
          <a:xfrm>
            <a:off x="812800" y="1176997"/>
            <a:ext cx="2950464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812800" y="2828785"/>
            <a:ext cx="29464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rm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0"/>
          <p:cNvSpPr/>
          <p:nvPr>
            <p:ph idx="2" type="pic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10"/>
          <p:cNvSpPr/>
          <p:nvPr/>
        </p:nvSpPr>
        <p:spPr>
          <a:xfrm flipH="1" rot="10800000">
            <a:off x="-12700" y="5816600"/>
            <a:ext cx="1221740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6" name="Google Shape;76;p10"/>
          <p:cNvSpPr/>
          <p:nvPr/>
        </p:nvSpPr>
        <p:spPr>
          <a:xfrm flipH="1" rot="10800000">
            <a:off x="5842000" y="6219826"/>
            <a:ext cx="63500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700" y="-7144"/>
            <a:ext cx="1221740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5842000" y="-7144"/>
            <a:ext cx="63500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" name="Google Shape;13;p1"/>
          <p:cNvGrpSpPr/>
          <p:nvPr/>
        </p:nvGrpSpPr>
        <p:grpSpPr>
          <a:xfrm>
            <a:off x="-39059" y="-16113"/>
            <a:ext cx="12264340" cy="1086266"/>
            <a:chOff x="-29322" y="-1971"/>
            <a:chExt cx="9198255" cy="1086266"/>
          </a:xfrm>
        </p:grpSpPr>
        <p:sp>
          <p:nvSpPr>
            <p:cNvPr id="14" name="Google Shape;14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9.jpg"/><Relationship Id="rId5" Type="http://schemas.openxmlformats.org/officeDocument/2006/relationships/image" Target="../media/image3.jpg"/><Relationship Id="rId6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5" Type="http://schemas.openxmlformats.org/officeDocument/2006/relationships/image" Target="../media/image10.jpg"/><Relationship Id="rId6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EF7FF"/>
            </a:gs>
            <a:gs pos="47000">
              <a:srgbClr val="80BDF6"/>
            </a:gs>
            <a:gs pos="100000">
              <a:srgbClr val="80BDF6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/>
          <p:nvPr/>
        </p:nvSpPr>
        <p:spPr>
          <a:xfrm>
            <a:off x="544973" y="1206748"/>
            <a:ext cx="11293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5732295" y="2637884"/>
            <a:ext cx="72015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Выполнили:</a:t>
            </a:r>
            <a:endParaRPr b="1"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ченики  8“Б” класса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СРЦОД г. о. Самара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Бездетнов Илья,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Егорочкин Глеб,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Гурская Владислава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Научный руководитель: </a:t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Сухаренко Данил Владимирович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учитель информатики и ИКТ СРЦОД г.о. Самара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556724" y="377984"/>
            <a:ext cx="112818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350" lvl="0" marL="16637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6350" lvl="0" marL="166370" marR="0" rtl="0" algn="ctr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Создание робототехнического устройства для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6350" lvl="0" marL="166370" marR="0" rtl="0" algn="ctr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ремонта тротуара  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i.ibb.co/FD8758d/2.jpg" id="96" name="Google Shape;9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511" y="2840567"/>
            <a:ext cx="4184778" cy="2791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633351" y="21719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               Программа для робота</a:t>
            </a:r>
            <a:endParaRPr/>
          </a:p>
        </p:txBody>
      </p:sp>
      <p:sp>
        <p:nvSpPr>
          <p:cNvPr descr="blob:https://web.telegram.org/d4c5d064-7d24-4031-9ac9-cc81245d4f49" id="161" name="Google Shape;161;p22"/>
          <p:cNvSpPr txBox="1"/>
          <p:nvPr>
            <p:ph idx="1" type="body"/>
          </p:nvPr>
        </p:nvSpPr>
        <p:spPr>
          <a:xfrm>
            <a:off x="241465" y="1935480"/>
            <a:ext cx="3938649" cy="4785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en-US"/>
              <a:t>#define DEBUG true</a:t>
            </a:r>
            <a:endParaRPr/>
          </a:p>
          <a:p>
            <a:pPr indent="0" lvl="0" marL="0" rtl="0" algn="l">
              <a:spcBef>
                <a:spcPts val="364"/>
              </a:spcBef>
              <a:spcAft>
                <a:spcPts val="0"/>
              </a:spcAft>
              <a:buSzPct val="95000"/>
              <a:buNone/>
            </a:pPr>
            <a:r>
              <a:rPr lang="en-US"/>
              <a:t> const int motorM1PinOne = 46;</a:t>
            </a:r>
            <a:endParaRPr/>
          </a:p>
          <a:p>
            <a:pPr indent="0" lvl="0" marL="0" rtl="0" algn="l">
              <a:spcBef>
                <a:spcPts val="364"/>
              </a:spcBef>
              <a:spcAft>
                <a:spcPts val="0"/>
              </a:spcAft>
              <a:buSzPct val="95000"/>
              <a:buNone/>
            </a:pPr>
            <a:r>
              <a:rPr lang="en-US"/>
              <a:t>const int motorM1PinTwo = 45;</a:t>
            </a:r>
            <a:endParaRPr/>
          </a:p>
          <a:p>
            <a:pPr indent="-164528" lvl="0" marL="274320" rtl="0" algn="l">
              <a:spcBef>
                <a:spcPts val="364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4"/>
              </a:spcBef>
              <a:spcAft>
                <a:spcPts val="0"/>
              </a:spcAft>
              <a:buSzPct val="95000"/>
              <a:buNone/>
            </a:pPr>
            <a:r>
              <a:rPr lang="en-US"/>
              <a:t>const int motorM2PinOne = 6;</a:t>
            </a:r>
            <a:endParaRPr/>
          </a:p>
          <a:p>
            <a:pPr indent="0" lvl="0" marL="0" rtl="0" algn="l">
              <a:spcBef>
                <a:spcPts val="364"/>
              </a:spcBef>
              <a:spcAft>
                <a:spcPts val="0"/>
              </a:spcAft>
              <a:buSzPct val="95000"/>
              <a:buNone/>
            </a:pPr>
            <a:r>
              <a:rPr lang="en-US"/>
              <a:t>const int motorM2PinTwo = 7;</a:t>
            </a:r>
            <a:endParaRPr/>
          </a:p>
          <a:p>
            <a:pPr indent="0" lvl="0" marL="0" rtl="0" algn="l">
              <a:spcBef>
                <a:spcPts val="364"/>
              </a:spcBef>
              <a:spcAft>
                <a:spcPts val="0"/>
              </a:spcAft>
              <a:buSzPct val="95000"/>
              <a:buNone/>
            </a:pPr>
            <a:r>
              <a:rPr lang="en-US"/>
              <a:t>int motor1SetReversed = true;  </a:t>
            </a:r>
            <a:endParaRPr/>
          </a:p>
          <a:p>
            <a:pPr indent="0" lvl="0" marL="0" rtl="0" algn="l">
              <a:spcBef>
                <a:spcPts val="364"/>
              </a:spcBef>
              <a:spcAft>
                <a:spcPts val="0"/>
              </a:spcAft>
              <a:buSzPct val="95000"/>
              <a:buNone/>
            </a:pPr>
            <a:r>
              <a:rPr lang="en-US"/>
              <a:t>int motor2SetReversed = false; </a:t>
            </a:r>
            <a:endParaRPr/>
          </a:p>
          <a:p>
            <a:pPr indent="0" lvl="0" marL="0" rtl="0" algn="l">
              <a:spcBef>
                <a:spcPts val="364"/>
              </a:spcBef>
              <a:spcAft>
                <a:spcPts val="0"/>
              </a:spcAft>
              <a:buSzPct val="95000"/>
              <a:buNone/>
            </a:pPr>
            <a:r>
              <a:rPr lang="en-US"/>
              <a:t> int v = 250;                    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int echo = 22; </a:t>
            </a:r>
            <a:endParaRPr/>
          </a:p>
          <a:p>
            <a:pPr indent="0" lvl="0" marL="0" rtl="0" algn="l">
              <a:spcBef>
                <a:spcPts val="364"/>
              </a:spcBef>
              <a:spcAft>
                <a:spcPts val="0"/>
              </a:spcAft>
              <a:buSzPct val="95000"/>
              <a:buNone/>
            </a:pPr>
            <a:r>
              <a:rPr lang="en-US"/>
              <a:t>int trig = 23; </a:t>
            </a:r>
            <a:endParaRPr/>
          </a:p>
          <a:p>
            <a:pPr indent="0" lvl="0" marL="0" rtl="0" algn="l">
              <a:spcBef>
                <a:spcPts val="364"/>
              </a:spcBef>
              <a:spcAft>
                <a:spcPts val="0"/>
              </a:spcAft>
              <a:buSzPct val="95000"/>
              <a:buNone/>
            </a:pPr>
            <a:r>
              <a:rPr lang="en-US"/>
              <a:t>int duration, cm; </a:t>
            </a:r>
            <a:endParaRPr/>
          </a:p>
          <a:p>
            <a:pPr indent="0" lvl="0" marL="0" rtl="0" algn="l">
              <a:spcBef>
                <a:spcPts val="364"/>
              </a:spcBef>
              <a:spcAft>
                <a:spcPts val="0"/>
              </a:spcAft>
              <a:buSzPct val="95000"/>
              <a:buNone/>
            </a:pPr>
            <a:r>
              <a:rPr lang="en-US"/>
              <a:t>int ech = 42;</a:t>
            </a:r>
            <a:endParaRPr/>
          </a:p>
          <a:p>
            <a:pPr indent="0" lvl="0" marL="0" rtl="0" algn="l">
              <a:spcBef>
                <a:spcPts val="364"/>
              </a:spcBef>
              <a:spcAft>
                <a:spcPts val="0"/>
              </a:spcAft>
              <a:buSzPct val="95000"/>
              <a:buNone/>
            </a:pPr>
            <a:r>
              <a:rPr lang="en-US"/>
              <a:t>int tri = 43;</a:t>
            </a:r>
            <a:endParaRPr/>
          </a:p>
          <a:p>
            <a:pPr indent="0" lvl="0" marL="0" rtl="0" algn="l">
              <a:spcBef>
                <a:spcPts val="364"/>
              </a:spcBef>
              <a:spcAft>
                <a:spcPts val="0"/>
              </a:spcAft>
              <a:buSzPct val="95000"/>
              <a:buNone/>
            </a:pPr>
            <a:r>
              <a:rPr lang="en-US"/>
              <a:t>int duration1, cm1; </a:t>
            </a:r>
            <a:endParaRPr/>
          </a:p>
          <a:p>
            <a:pPr indent="-164528" lvl="0" marL="274320" rtl="0" algn="l">
              <a:spcBef>
                <a:spcPts val="364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/>
          </a:p>
        </p:txBody>
      </p:sp>
      <p:sp>
        <p:nvSpPr>
          <p:cNvPr id="162" name="Google Shape;162;p22"/>
          <p:cNvSpPr txBox="1"/>
          <p:nvPr/>
        </p:nvSpPr>
        <p:spPr>
          <a:xfrm>
            <a:off x="7565060" y="1935480"/>
            <a:ext cx="4306307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void setup()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pinMode(motorM1PinOne, OUTPUT);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pinMode(motorM1PinTwo, OUTPUT);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pinMode(motorM2PinOne, OUTPUT);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pinMode(motorM2PinTwo, OUTPUT);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Serial.begin (9600);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pinMode(trig, OUTPUT);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pinMode(echo, INPUT);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pinMode(tri, OUTPUT);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pinMode(ech, INPUT);  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645226" y="123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        Основная часть программы</a:t>
            </a:r>
            <a:endParaRPr/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977735" y="1265197"/>
            <a:ext cx="4425537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30"/>
              <a:buNone/>
            </a:pPr>
            <a:r>
              <a:rPr lang="en-US" sz="1400"/>
              <a:t>void loop() {</a:t>
            </a:r>
            <a:br>
              <a:rPr lang="en-US" sz="1400"/>
            </a:br>
            <a:r>
              <a:rPr lang="en-US" sz="1400"/>
              <a:t> digitalWrite(trig, LOW); 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rPr lang="en-US" sz="1400"/>
              <a:t> delayMicroseconds(2); 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rPr lang="en-US" sz="1400"/>
              <a:t>digitalWrite(trig, HIGH); 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rPr lang="en-US" sz="1400"/>
              <a:t> delayMicroseconds(10); 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rPr lang="en-US" sz="1400"/>
              <a:t>digitalWrite(trig, LOW); 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rPr lang="en-US" sz="1400"/>
              <a:t>  duration = pulseIn(echo, HIGH); 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rPr lang="en-US" sz="1400"/>
              <a:t> cm = duration / 58;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rPr lang="en-US" sz="1400"/>
              <a:t> Serial.print(cm); 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rPr lang="en-US" sz="1400"/>
              <a:t>Serial.println(" cm"); </a:t>
            </a:r>
            <a:endParaRPr sz="14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rPr lang="en-US" sz="1400"/>
              <a:t> if (cm&gt;30){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rPr lang="en-US" sz="1400"/>
              <a:t>  vpered(0.1);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rPr lang="en-US" sz="1400"/>
              <a:t> digitalWrite(tri, LOW); 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rPr lang="en-US" sz="1400"/>
              <a:t> delayMicroseconds(2); 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rPr lang="en-US" sz="1400"/>
              <a:t> digitalWrite(tri, HIGH); 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rPr lang="en-US" sz="1400"/>
              <a:t> delayMicroseconds(10); </a:t>
            </a:r>
            <a:endParaRPr sz="14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rPr lang="en-US" sz="1400"/>
              <a:t> digitalWrite(tri, LOW); 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rPr lang="en-US" sz="1400"/>
              <a:t> duration1 = pulseIn(ech, HIGH); 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rPr lang="en-US" sz="1400"/>
              <a:t> cm1 = duration1 / 58;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rPr lang="en-US" sz="1400"/>
              <a:t> Serial.print(cm1); 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rPr lang="en-US" sz="1400"/>
              <a:t> Serial.println(" cm1"); 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t/>
            </a:r>
            <a:endParaRPr sz="1400"/>
          </a:p>
        </p:txBody>
      </p:sp>
      <p:sp>
        <p:nvSpPr>
          <p:cNvPr id="169" name="Google Shape;169;p23"/>
          <p:cNvSpPr txBox="1"/>
          <p:nvPr/>
        </p:nvSpPr>
        <p:spPr>
          <a:xfrm>
            <a:off x="6852062" y="1383950"/>
            <a:ext cx="4999511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 </a:t>
            </a: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if (cm1&gt;7)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    vpered(0.1);     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    right(0.1);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    delay(610);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    while (cm1&gt;7){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      digitalWrite(tri, LOW);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      delayMicroseconds(2);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      digitalWrite(tri, HIGH);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      delayMicroseconds(10);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      digitalWrite(tri, LOW);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      duration1 = pulseIn(ech, HIGH);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      cm1 = duration1 / 58;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      Serial.print(cm1);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      Serial.println(" cm1");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      stopp(1);             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    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    left(0.2);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           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  }else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    vpered(0.1);       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  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}else{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  stopp(0.1);           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  }                                                 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idx="1" type="body"/>
          </p:nvPr>
        </p:nvSpPr>
        <p:spPr>
          <a:xfrm>
            <a:off x="1134906" y="1618975"/>
            <a:ext cx="10929731" cy="578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Выводы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Изучен способ ремонта тротуара.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Проведен анализ похожих устройств и способов ремонта тротуаров.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Создана пробная модель устройства.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Собрана несущая конструкция робототехнического комплекса.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Подключены и протестирована электронная составляющая.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Написана и протестирована программа для работы устройства.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title"/>
          </p:nvPr>
        </p:nvSpPr>
        <p:spPr>
          <a:xfrm>
            <a:off x="918359" y="242601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               Спасибо за внимание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1134906" y="1618975"/>
            <a:ext cx="10929731" cy="578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Цель: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Создание робототехнического устройства для ремонта тротуара  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Задачи: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Разобраться, как происходит ремонт тротуара.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Анализ похожих устройств и способов ремонта тротуаров.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Создать пробную модель устройства.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Сборка несущей конструкции робототехнического комплекса.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Подключение и тестирование электронной составляющей.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Написание и тестирование программы работы устройства, исправление ошибок.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-802341" y="463275"/>
            <a:ext cx="123668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en-US"/>
              <a:t>             Классический асфальтобетонный тротуар</a:t>
            </a:r>
            <a:endParaRPr/>
          </a:p>
        </p:txBody>
      </p:sp>
      <p:pic>
        <p:nvPicPr>
          <p:cNvPr id="107" name="Google Shape;107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8375" y="4341698"/>
            <a:ext cx="2536148" cy="190211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3503384" y="6307658"/>
            <a:ext cx="17683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Укладка щебня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st24.stpulscen.ru/images/product/133/191/303_big.jpg" id="109" name="Google Shape;10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7140" y="2174300"/>
            <a:ext cx="2685161" cy="181248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5842830" y="4243814"/>
            <a:ext cx="2893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подгрунтовка основания жидким битумом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avatars.dzeninfra.ru/get-zen_doc/4470750/pub_6123861279caa304e02d9e04_612386d425f5ef3485fd75ef/scale_1200" id="111" name="Google Shape;11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54917" y="3986784"/>
            <a:ext cx="2643656" cy="151169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8873076" y="5661327"/>
            <a:ext cx="355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укладка асфальтобетонного покрытия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www.vibor-spb.ru/upload/medialibrary/145/145d4cb717928cdac8d6aa2367037c0f.jpg" id="113" name="Google Shape;11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7739" y="1734790"/>
            <a:ext cx="3125645" cy="18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334410" y="3696440"/>
            <a:ext cx="338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укладка песчаного, подстилающего слоя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919477" y="748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	              3d модель робота</a:t>
            </a:r>
            <a:endParaRPr/>
          </a:p>
        </p:txBody>
      </p:sp>
      <p:pic>
        <p:nvPicPr>
          <p:cNvPr id="120" name="Google Shape;120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2582" y="1500310"/>
            <a:ext cx="6859940" cy="5166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-479612" y="944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en-US"/>
              <a:t>              3d модель механизма подачи смеси</a:t>
            </a:r>
            <a:endParaRPr/>
          </a:p>
        </p:txBody>
      </p:sp>
      <p:pic>
        <p:nvPicPr>
          <p:cNvPr id="126" name="Google Shape;126;p17"/>
          <p:cNvPicPr preferRelativeResize="0"/>
          <p:nvPr/>
        </p:nvPicPr>
        <p:blipFill rotWithShape="1">
          <a:blip r:embed="rId3">
            <a:alphaModFix/>
          </a:blip>
          <a:srcRect b="16544" l="0" r="35598" t="0"/>
          <a:stretch/>
        </p:blipFill>
        <p:spPr>
          <a:xfrm>
            <a:off x="528917" y="1358511"/>
            <a:ext cx="7231789" cy="526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4">
            <a:alphaModFix/>
          </a:blip>
          <a:srcRect b="3872" l="36058" r="35961" t="20839"/>
          <a:stretch/>
        </p:blipFill>
        <p:spPr>
          <a:xfrm>
            <a:off x="7760705" y="1356683"/>
            <a:ext cx="3481034" cy="527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Times New Roman"/>
              <a:buNone/>
            </a:pPr>
            <a:r>
              <a:rPr lang="en-US"/>
              <a:t>Электронные комплектующие</a:t>
            </a:r>
            <a:endParaRPr/>
          </a:p>
        </p:txBody>
      </p:sp>
      <p:pic>
        <p:nvPicPr>
          <p:cNvPr descr="https://i.ebayimg.com/images/g/064AAOSwsZhcS0U5/s-l400.jpg" id="133" name="Google Shape;1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967" y="2421783"/>
            <a:ext cx="2005734" cy="2005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vex.examen-technolab.ru/images/u/catalog/1c/276-2155/276-2155-116.png" id="134" name="Google Shape;13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1304" y="4103666"/>
            <a:ext cx="2657374" cy="18906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igrushka24.ru/upload/iblock/3fe/3fea543f9044b9170a73316a024adcdb.jpg" id="135" name="Google Shape;13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0732" y="2029897"/>
            <a:ext cx="2397620" cy="23976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ob:https://web.telegram.org/d4c5d064-7d24-4031-9ac9-cc81245d4f49" id="136" name="Google Shape;136;p18"/>
          <p:cNvSpPr/>
          <p:nvPr/>
        </p:nvSpPr>
        <p:spPr>
          <a:xfrm>
            <a:off x="155575" y="-144463"/>
            <a:ext cx="304800" cy="217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00406" y="4141727"/>
            <a:ext cx="3293422" cy="18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609600" y="3992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                   Общий вид робота</a:t>
            </a:r>
            <a:endParaRPr/>
          </a:p>
        </p:txBody>
      </p:sp>
      <p:pic>
        <p:nvPicPr>
          <p:cNvPr id="143" name="Google Shape;143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4278" y="1935163"/>
            <a:ext cx="7803443" cy="438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609600" y="13136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           Как устроена работа робота</a:t>
            </a:r>
            <a:endParaRPr/>
          </a:p>
        </p:txBody>
      </p:sp>
      <p:sp>
        <p:nvSpPr>
          <p:cNvPr id="149" name="Google Shape;149;p20"/>
          <p:cNvSpPr txBox="1"/>
          <p:nvPr>
            <p:ph idx="1" type="body"/>
          </p:nvPr>
        </p:nvSpPr>
        <p:spPr>
          <a:xfrm>
            <a:off x="609600" y="2972591"/>
            <a:ext cx="10972800" cy="4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1650" lvl="0" marL="514350" rtl="0" algn="l">
              <a:spcBef>
                <a:spcPts val="0"/>
              </a:spcBef>
              <a:spcAft>
                <a:spcPts val="0"/>
              </a:spcAft>
              <a:buSzPts val="227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Едет по тротуару, проверяя есть ли кто-то перед ним и одновременно делает замеры расстояния под собой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501650" lvl="0" marL="514350" rtl="0" algn="l">
              <a:spcBef>
                <a:spcPts val="520"/>
              </a:spcBef>
              <a:spcAft>
                <a:spcPts val="0"/>
              </a:spcAft>
              <a:buSzPts val="227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Обнаружив яму, открывает сервомеханизм и выливает нужное количество смеси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501650" lvl="0" marL="514350" rtl="0" algn="l">
              <a:spcBef>
                <a:spcPts val="520"/>
              </a:spcBef>
              <a:spcAft>
                <a:spcPts val="0"/>
              </a:spcAft>
              <a:buSzPts val="227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Заполнив яму жидкостью, едет дальше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609600" y="1085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  Почему наш проект очень актуален?</a:t>
            </a:r>
            <a:endParaRPr/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431470" y="3100449"/>
            <a:ext cx="11151000" cy="25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1650" lvl="0" marL="514350" rtl="0" algn="l">
              <a:spcBef>
                <a:spcPts val="0"/>
              </a:spcBef>
              <a:spcAft>
                <a:spcPts val="0"/>
              </a:spcAft>
              <a:buSzPts val="227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сокращение продолжительности ремонта тротуаров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501650" lvl="0" marL="514350" rtl="0" algn="l">
              <a:spcBef>
                <a:spcPts val="520"/>
              </a:spcBef>
              <a:spcAft>
                <a:spcPts val="0"/>
              </a:spcAft>
              <a:buSzPts val="227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обеспечение безопасности выполняемых работ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501650" lvl="0" marL="514350" rtl="0" algn="l">
              <a:spcBef>
                <a:spcPts val="520"/>
              </a:spcBef>
              <a:spcAft>
                <a:spcPts val="0"/>
              </a:spcAft>
              <a:buSzPts val="227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рациональное использование трудовых ресурсов и машин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501650" lvl="0" marL="514350" rtl="0" algn="l">
              <a:spcBef>
                <a:spcPts val="520"/>
              </a:spcBef>
              <a:spcAft>
                <a:spcPts val="0"/>
              </a:spcAft>
              <a:buSzPts val="227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Внедрение автоматизации, что дает высокое качество выполнения работы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