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8" r:id="rId6"/>
    <p:sldId id="270" r:id="rId7"/>
    <p:sldId id="271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1494" autoAdjust="0"/>
  </p:normalViewPr>
  <p:slideViewPr>
    <p:cSldViewPr snapToGrid="0">
      <p:cViewPr>
        <p:scale>
          <a:sx n="75" d="100"/>
          <a:sy n="75" d="100"/>
        </p:scale>
        <p:origin x="-1866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08BB-E614-4C29-A46C-F11C88626DE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DE8D5-04CA-4B41-967E-6F221BF62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Добрый день, меня зовут Галкин Платон, я учусь в 5 «А» классе.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4-х лет я увлекаюсь робототехникой и своё знакомство с техникой начинал с конструктора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Однако, сейчас меня больше привлекает электроника. Т.к. с электроникой совсем нет ограничения в фантазии.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я хочу продемонстрировать разработку модели беспилотного железнодорожного вагона.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DE8D5-04CA-4B41-967E-6F221BF62A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каждый житель нашей Родины перемещался по необъятным просторам на поезде. Но мало кто из нас задумывался, а как работает этот уникальный механизм – Российские Железный Дороги? Если подробно вглядываться, то мы увидим, что это целая отдельная страна, со своими детскими садами, школами, ВУЗами и предприятиями.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задачей железной дороги является обеспечение жизнеспособности экономики страны. А значит, ключевая задача – доставка разных грузов: сыпучих, габаритных, мелких, хрупких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для кого не секрет, что при транспортировке грузов случаются аварии, вследствие чего, содержимое вагонов приходит в негодность, заказчики не получают товар, а поставщики терпят убытки. Человеческий фактор при этом играет значимую 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Начальнику подвижного состава нужно думать: где будет проживать машинист, а если машинист устал, его никто не может сменить. Для решения этой задачи были разработаны и внедрены в 2017 году беспилотные локомотивы.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Меня заинтересовал этот вопрос. Я предположил, что автоматизация подвижного состава упростит и удешевит логистику грузов, сократит издержки, а также снизит вероятность аварий. А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наглядности, я могу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создать действующую модель беспилотного вагона.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DE8D5-04CA-4B41-967E-6F221BF62A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работы: разработать систему локомотив-вагон, где беспилотный вагон способен самостоятельно формировать состав по команде локомотива.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достижения поставленной цели, необходимо решить следующие задачи: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собрать материал о разработках беспилотного транспорта на железной дороге;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научиться управлять портами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обеспечить беспроводную передачу данных между различными платами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собрать схему проекта;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сконструировать беспилотный локомотив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беспилотный вагон;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организовать передачу данных между локомотивом и вагоном;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зафиксировать результаты;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сделать заключение о целесообразности применения системы локомотив-вагон.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DE8D5-04CA-4B41-967E-6F221BF62A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Железнодорожный состав – это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сцепленных между собой локомотивов и вагонов, представляет собой сложное техническое устройство. Простому сцеплению вагонов в поезд предшествует большой и глубокий математический расчет.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время, когда вес составов исчисляется тысячами, а то и десятками тысяч тонн, необходимо уже заранее определять их параметры, учитывая имеющийся на участке парк локомотивов. Т.е. стоит подобрать оптимальный вес состава либо, наоборот, для состава заданного веса – выделить необходимые локомотивы.</a:t>
            </a:r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основным видом устройств при сортировке вагонов являются горки, имеющие по сравнению с другими устройствами, ряд преимуществ.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Сортировочные горки позволяют: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повысить перерабатывающую способность сортировочной станции;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снизить стоимость переработки вагонов вследствие сокращения расходов на содержание штата и маневровые средства;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ускорить оборот вагона за счет сокращения времени их переработки;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повысить безопасность и культуру труда станционных работников.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Сортировочная горка представляет собой горку, на которую надвигают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расформируемый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состав, после чего предварительно расцепленные вагоны (отцепы) сами скатываются под уклон, при этом дежурный лишь своевременно переводит их на нужный путь, а также с помощью установленных на уклоне специальных замедлителей снижает скорость отцепов до приемлемой. Современные сортировочные горки могут быть автоматизированы, когда процессом распределения вагонов по путям, а также их замедлением до необходимой скорости управляет компьютер. Благодаря этому в час может перерабатываться примерно 7 поездов, т.е.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расформировывание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одного состава в среднем уходит менее 9 минут.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Однако, даже компьютеризированные сортировочные горки не обходятся без маневрового локомотива, и без человека, который контролирует сцепку и расцепку вагонов.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DE8D5-04CA-4B41-967E-6F221BF62A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своем проекте я ограничился организацией видеосвязи между локомотивом и диспетчером, которая осуществляется посредством компьютера, двух смартфонов и доступа к сети интернет.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помощи языка программирования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ArduinoIDE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реализован следующий алгоритм взаимодействия: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локомотив получает SMS-сообщение: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движение вперед,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движение назад,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сформировать состав;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локомотив по протоколу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отправляет команду вагону: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сформировать состав,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расформировать состав.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DE8D5-04CA-4B41-967E-6F221BF62A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создать систему локомотив-вагон, мне потребовались следующие электронные компоненты: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-ионные аккумуляторы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драйвер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Амперка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управления моторами)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стабилизатор напряжения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SIM800L для передачи данных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управляющая плата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Ардуино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Объединив имеющиеся элементы, первый беспилотный локомотив был собран.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обеспечения связи «локомотив-вагон» был выбран модуль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производства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Амперка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Такой модуль позволят передавать данные на дистанции до 6 метров.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передачи видеоизображения сцепки состава применяется смартфон и приложение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IPweb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DE8D5-04CA-4B41-967E-6F221BF62A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 двух различных каналов связи, безусловно, усложнил схему включения и систему в целом. Однако, при дальнейшее реализации проекта каналами дальней связи будут оборудованы только локомотивы и диспетчерские пункты. По каналам ближней связи (в моем случае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локомотив будет консолидировать информацию о состоянии датчиков вагонов и централизовано передавать данные диспетчеру. Это я планирую реализовать в учебном году 2023-2024.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DE8D5-04CA-4B41-967E-6F221BF62A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1407D5-12F8-4D8F-9D86-CA3ECC3D6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893" y="829340"/>
            <a:ext cx="10376214" cy="4359348"/>
          </a:xfrm>
        </p:spPr>
        <p:txBody>
          <a:bodyPr/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Разработка беспилотного вагона для железнодорожного состава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6DE7530-DB77-4AA7-87AF-91D622548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3509" y="4922873"/>
            <a:ext cx="8045373" cy="154324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Работу </a:t>
            </a:r>
            <a:r>
              <a:rPr lang="ru-RU" dirty="0" smtClean="0">
                <a:solidFill>
                  <a:schemeClr val="tx1"/>
                </a:solidFill>
              </a:rPr>
              <a:t>выполнил: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Галкин П.А.,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ученик 5 «а»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 проекта: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Галкин А.В.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A34CEBD-5B54-432C-BB1E-46236BBF6EAB}"/>
              </a:ext>
            </a:extLst>
          </p:cNvPr>
          <p:cNvSpPr/>
          <p:nvPr/>
        </p:nvSpPr>
        <p:spPr>
          <a:xfrm>
            <a:off x="2509284" y="136525"/>
            <a:ext cx="641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Лицей № 11 г.Волгоград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задачи пассажирских и грузовых перевозок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Как доставить машиниста к месту работы;</a:t>
            </a:r>
          </a:p>
          <a:p>
            <a:r>
              <a:rPr lang="ru-RU" dirty="0" smtClean="0"/>
              <a:t>Своевременная смена помощников машиниста и машиниста;</a:t>
            </a:r>
          </a:p>
          <a:p>
            <a:r>
              <a:rPr lang="ru-RU" dirty="0" smtClean="0"/>
              <a:t>Снижение человеческого фактора;</a:t>
            </a:r>
          </a:p>
          <a:p>
            <a:r>
              <a:rPr lang="ru-RU" dirty="0" smtClean="0"/>
              <a:t>Повышение безаварийности;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331" y="2247900"/>
            <a:ext cx="5190759" cy="365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67176" y="432861"/>
            <a:ext cx="4800600" cy="632529"/>
          </a:xfrm>
        </p:spPr>
        <p:txBody>
          <a:bodyPr/>
          <a:lstStyle/>
          <a:p>
            <a:r>
              <a:rPr lang="ru-RU" sz="4600" dirty="0" smtClean="0"/>
              <a:t>Цель</a:t>
            </a:r>
            <a:endParaRPr lang="ru-RU" sz="4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72798" y="1142329"/>
            <a:ext cx="4461575" cy="5289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Разработать систему локомотив-вагон. </a:t>
            </a:r>
          </a:p>
          <a:p>
            <a:pPr algn="ctr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Беспилотный вагон способен самостоятельно формировать состав по команде локомотива.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49362" y="432861"/>
            <a:ext cx="4800600" cy="632529"/>
          </a:xfrm>
        </p:spPr>
        <p:txBody>
          <a:bodyPr/>
          <a:lstStyle/>
          <a:p>
            <a:r>
              <a:rPr lang="ru-RU" sz="4600" dirty="0" smtClean="0"/>
              <a:t>Задачи</a:t>
            </a:r>
            <a:endParaRPr lang="ru-RU" sz="46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649361" y="1142329"/>
            <a:ext cx="4896875" cy="5304965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собрать материал о разработках беспилотного транспорта на железной дороге;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обеспечить беспроводную передачу данных между оператором и </a:t>
            </a:r>
            <a:r>
              <a:rPr lang="en-US" sz="2400" dirty="0" err="1" smtClean="0">
                <a:solidFill>
                  <a:schemeClr val="tx1"/>
                </a:solidFill>
              </a:rPr>
              <a:t>Arduino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сконструировать беспилотный вагон и беспилотный локомотив;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организовать передачу данных между локомотивом и вагоном;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зафиксировать результаты.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Сортировочные горки позволяют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055822" y="2538297"/>
            <a:ext cx="5092228" cy="304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повысить перерабатывающую способность сортировочной станции;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снизить стоимость переработки вагонов вследствие сокращения расходов на содержание штата и маневровые средства;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ускорить оборот вагона за счет сокращения времени их переработки;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повысить безопасность и культуру труда станционных работников.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pic>
        <p:nvPicPr>
          <p:cNvPr id="5" name="Содержимое 4">
            <a:extLst>
              <a:ext uri="{FF2B5EF4-FFF2-40B4-BE49-F238E27FC236}">
                <a16:creationId xmlns="" xmlns:a16="http://schemas.microsoft.com/office/drawing/2014/main" id="{FA8CB379-7450-4F42-8A5C-8AB8BB003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89" b="9572"/>
          <a:stretch/>
        </p:blipFill>
        <p:spPr>
          <a:xfrm>
            <a:off x="1270122" y="1626127"/>
            <a:ext cx="3546436" cy="2077967"/>
          </a:xfrm>
          <a:prstGeom prst="rect">
            <a:avLst/>
          </a:prstGeom>
        </p:spPr>
      </p:pic>
      <p:sp>
        <p:nvSpPr>
          <p:cNvPr id="4098" name="AutoShape 2" descr="blob:https://web.telegram.org/6efcab47-a43a-4028-a026-9109ab24fa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359" y="3845678"/>
            <a:ext cx="3546852" cy="24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57800" y="1574800"/>
            <a:ext cx="6515100" cy="4114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Диспетчер отправляет команду на формирование состава:</a:t>
            </a:r>
          </a:p>
          <a:p>
            <a:r>
              <a:rPr lang="ru-RU" sz="2800" dirty="0" smtClean="0"/>
              <a:t>Локомотив занимает выделенный путь;</a:t>
            </a:r>
          </a:p>
          <a:p>
            <a:r>
              <a:rPr lang="ru-RU" sz="2800" dirty="0" smtClean="0"/>
              <a:t>Локомотив начинает формировать состав поочередно связываясь с необходимыми вагонами;</a:t>
            </a:r>
          </a:p>
          <a:p>
            <a:r>
              <a:rPr lang="ru-RU" sz="2800" dirty="0" smtClean="0"/>
              <a:t>По видео связи </a:t>
            </a:r>
            <a:r>
              <a:rPr lang="ru-RU" sz="2800" dirty="0" err="1" smtClean="0"/>
              <a:t>дистпечер</a:t>
            </a:r>
            <a:r>
              <a:rPr lang="ru-RU" sz="2800" dirty="0" smtClean="0"/>
              <a:t> наблюдает за сцепкой;</a:t>
            </a:r>
          </a:p>
          <a:p>
            <a:r>
              <a:rPr lang="ru-RU" sz="2800" dirty="0" smtClean="0"/>
              <a:t>Состав готов отправится по маршруту.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" y="1097280"/>
            <a:ext cx="6362700" cy="5617845"/>
          </a:xfrm>
          <a:ln w="12700">
            <a:solidFill>
              <a:srgbClr val="7030A0"/>
            </a:solidFill>
          </a:ln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Локомотив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3953" y="1106424"/>
            <a:ext cx="5340096" cy="5586984"/>
          </a:xfrm>
          <a:ln w="12700">
            <a:solidFill>
              <a:srgbClr val="7030A0"/>
            </a:solidFill>
          </a:ln>
        </p:spPr>
        <p:txBody>
          <a:bodyPr/>
          <a:lstStyle/>
          <a:p>
            <a:r>
              <a:rPr lang="ru-RU" dirty="0" smtClean="0"/>
              <a:t>Вагон</a:t>
            </a:r>
            <a:endParaRPr lang="ru-RU" dirty="0"/>
          </a:p>
        </p:txBody>
      </p:sp>
      <p:grpSp>
        <p:nvGrpSpPr>
          <p:cNvPr id="179" name="Группа 178"/>
          <p:cNvGrpSpPr/>
          <p:nvPr/>
        </p:nvGrpSpPr>
        <p:grpSpPr>
          <a:xfrm>
            <a:off x="285119" y="1417319"/>
            <a:ext cx="6016622" cy="5145631"/>
            <a:chOff x="41278" y="1300181"/>
            <a:chExt cx="6337297" cy="5316110"/>
          </a:xfrm>
        </p:grpSpPr>
        <p:grpSp>
          <p:nvGrpSpPr>
            <p:cNvPr id="178" name="Группа 177"/>
            <p:cNvGrpSpPr/>
            <p:nvPr/>
          </p:nvGrpSpPr>
          <p:grpSpPr>
            <a:xfrm>
              <a:off x="191512" y="1300181"/>
              <a:ext cx="5928709" cy="5316110"/>
              <a:chOff x="191512" y="1300181"/>
              <a:chExt cx="5928709" cy="5316110"/>
            </a:xfrm>
          </p:grpSpPr>
          <p:pic>
            <p:nvPicPr>
              <p:cNvPr id="5" name="Рисунок 4"/>
              <p:cNvPicPr/>
              <p:nvPr/>
            </p:nvPicPr>
            <p:blipFill>
              <a:blip r:embed="rId3"/>
              <a:srcRect l="14336" b="9431"/>
              <a:stretch>
                <a:fillRect/>
              </a:stretch>
            </p:blipFill>
            <p:spPr bwMode="auto">
              <a:xfrm>
                <a:off x="2380002" y="2458193"/>
                <a:ext cx="2940144" cy="166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 descr="C:\aga\kvant\Робоарт\Робовагон\photo1679640072 (1).jpeg"/>
              <p:cNvPicPr>
                <a:picLocks noChangeAspect="1" noChangeArrowheads="1"/>
              </p:cNvPicPr>
              <p:nvPr/>
            </p:nvPicPr>
            <p:blipFill>
              <a:blip r:embed="rId4"/>
              <a:srcRect l="30000" t="28438" r="36667" b="30625"/>
              <a:stretch>
                <a:fillRect/>
              </a:stretch>
            </p:blipFill>
            <p:spPr bwMode="auto">
              <a:xfrm rot="16200000">
                <a:off x="2662713" y="1457367"/>
                <a:ext cx="504122" cy="825500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aga\kvant\Робоарт\Робовагон\photo1679640072 (1).jpeg"/>
              <p:cNvPicPr>
                <a:picLocks noChangeAspect="1" noChangeArrowheads="1"/>
              </p:cNvPicPr>
              <p:nvPr/>
            </p:nvPicPr>
            <p:blipFill>
              <a:blip r:embed="rId4"/>
              <a:srcRect l="30000" t="28438" r="36667" b="30625"/>
              <a:stretch>
                <a:fillRect/>
              </a:stretch>
            </p:blipFill>
            <p:spPr bwMode="auto">
              <a:xfrm rot="16200000">
                <a:off x="3769302" y="1434977"/>
                <a:ext cx="504122" cy="825500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aga\kvant\Робоарт\Робовагон\photo1679640072.jpeg"/>
              <p:cNvPicPr>
                <a:picLocks noChangeAspect="1" noChangeArrowheads="1"/>
              </p:cNvPicPr>
              <p:nvPr/>
            </p:nvPicPr>
            <p:blipFill>
              <a:blip r:embed="rId5"/>
              <a:srcRect l="26250" t="45938" r="33333" b="39375"/>
              <a:stretch>
                <a:fillRect/>
              </a:stretch>
            </p:blipFill>
            <p:spPr bwMode="auto">
              <a:xfrm rot="16200000">
                <a:off x="4298538" y="1514554"/>
                <a:ext cx="831768" cy="403022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aga\kvant\Робоарт\Робовагон\photo1679640191.jpeg"/>
              <p:cNvPicPr>
                <a:picLocks noChangeAspect="1" noChangeArrowheads="1"/>
              </p:cNvPicPr>
              <p:nvPr/>
            </p:nvPicPr>
            <p:blipFill>
              <a:blip r:embed="rId6"/>
              <a:srcRect l="31563" t="37083" r="27500" b="34584"/>
              <a:stretch>
                <a:fillRect/>
              </a:stretch>
            </p:blipFill>
            <p:spPr bwMode="auto">
              <a:xfrm rot="10800000">
                <a:off x="1627779" y="4796578"/>
                <a:ext cx="1485900" cy="752317"/>
              </a:xfrm>
              <a:prstGeom prst="rect">
                <a:avLst/>
              </a:prstGeom>
              <a:noFill/>
            </p:spPr>
          </p:pic>
          <p:pic>
            <p:nvPicPr>
              <p:cNvPr id="11" name="Picture 5" descr="C:\aga\kvant\Робоарт\Робовагон\photo1679640191.jpeg"/>
              <p:cNvPicPr>
                <a:picLocks noChangeAspect="1" noChangeArrowheads="1"/>
              </p:cNvPicPr>
              <p:nvPr/>
            </p:nvPicPr>
            <p:blipFill>
              <a:blip r:embed="rId6"/>
              <a:srcRect l="31563" t="37083" r="27500" b="34584"/>
              <a:stretch>
                <a:fillRect/>
              </a:stretch>
            </p:blipFill>
            <p:spPr bwMode="auto">
              <a:xfrm rot="10800000">
                <a:off x="366982" y="1441462"/>
                <a:ext cx="1485900" cy="771307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aga\kvant\Робоарт\Робовагон\photo1679640191 (2).jpeg"/>
              <p:cNvPicPr>
                <a:picLocks noChangeAspect="1" noChangeArrowheads="1"/>
              </p:cNvPicPr>
              <p:nvPr/>
            </p:nvPicPr>
            <p:blipFill>
              <a:blip r:embed="rId7"/>
              <a:srcRect l="20417" t="28125" r="22917" b="17500"/>
              <a:stretch>
                <a:fillRect/>
              </a:stretch>
            </p:blipFill>
            <p:spPr bwMode="auto">
              <a:xfrm rot="16200000">
                <a:off x="373160" y="2458784"/>
                <a:ext cx="1300217" cy="1663513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 descr="C:\aga\kvant\Робоарт\Робовагон\photo1679640072 (2).jpeg"/>
              <p:cNvPicPr>
                <a:picLocks noChangeAspect="1" noChangeArrowheads="1"/>
              </p:cNvPicPr>
              <p:nvPr/>
            </p:nvPicPr>
            <p:blipFill>
              <a:blip r:embed="rId8"/>
              <a:srcRect l="26667" t="17188" r="29583" b="15625"/>
              <a:stretch>
                <a:fillRect/>
              </a:stretch>
            </p:blipFill>
            <p:spPr bwMode="auto">
              <a:xfrm rot="5400000">
                <a:off x="4057309" y="3841764"/>
                <a:ext cx="1353786" cy="2772038"/>
              </a:xfrm>
              <a:prstGeom prst="rect">
                <a:avLst/>
              </a:prstGeom>
              <a:noFill/>
            </p:spPr>
          </p:pic>
          <p:pic>
            <p:nvPicPr>
              <p:cNvPr id="1032" name="Picture 8" descr="C:\aga\kvant\Робоарт\Робовагон\photo1679640191 (1).jpeg"/>
              <p:cNvPicPr>
                <a:picLocks noChangeAspect="1" noChangeArrowheads="1"/>
              </p:cNvPicPr>
              <p:nvPr/>
            </p:nvPicPr>
            <p:blipFill>
              <a:blip r:embed="rId9"/>
              <a:srcRect l="25000" t="21875" r="43750" b="51250"/>
              <a:stretch>
                <a:fillRect/>
              </a:stretch>
            </p:blipFill>
            <p:spPr bwMode="auto">
              <a:xfrm rot="5400000">
                <a:off x="492658" y="4144057"/>
                <a:ext cx="977492" cy="1120856"/>
              </a:xfrm>
              <a:prstGeom prst="rect">
                <a:avLst/>
              </a:prstGeom>
              <a:noFill/>
            </p:spPr>
          </p:pic>
          <p:pic>
            <p:nvPicPr>
              <p:cNvPr id="15" name="Picture 8" descr="C:\aga\kvant\Робоарт\Робовагон\photo1679640191 (1).jpeg"/>
              <p:cNvPicPr>
                <a:picLocks noChangeAspect="1" noChangeArrowheads="1"/>
              </p:cNvPicPr>
              <p:nvPr/>
            </p:nvPicPr>
            <p:blipFill>
              <a:blip r:embed="rId9"/>
              <a:srcRect l="25000" t="21875" r="43750" b="51250"/>
              <a:stretch>
                <a:fillRect/>
              </a:stretch>
            </p:blipFill>
            <p:spPr bwMode="auto">
              <a:xfrm rot="5400000">
                <a:off x="379842" y="5567117"/>
                <a:ext cx="977492" cy="1120856"/>
              </a:xfrm>
              <a:prstGeom prst="rect">
                <a:avLst/>
              </a:prstGeom>
              <a:noFill/>
            </p:spPr>
          </p:pic>
        </p:grpSp>
        <p:cxnSp>
          <p:nvCxnSpPr>
            <p:cNvPr id="17" name="Соединительная линия уступом 16"/>
            <p:cNvCxnSpPr/>
            <p:nvPr/>
          </p:nvCxnSpPr>
          <p:spPr>
            <a:xfrm rot="16200000" flipV="1">
              <a:off x="-131760" y="3821114"/>
              <a:ext cx="742949" cy="396873"/>
            </a:xfrm>
            <a:prstGeom prst="bentConnector3">
              <a:avLst>
                <a:gd name="adj1" fmla="val -42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7623" y="3648076"/>
              <a:ext cx="195263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/>
            <p:nvPr/>
          </p:nvCxnSpPr>
          <p:spPr>
            <a:xfrm rot="16200000" flipV="1">
              <a:off x="-1054893" y="4460081"/>
              <a:ext cx="2524126" cy="204789"/>
            </a:xfrm>
            <a:prstGeom prst="bentConnector3">
              <a:avLst>
                <a:gd name="adj1" fmla="val -18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00011" y="3286126"/>
              <a:ext cx="195263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/>
            <p:nvPr/>
          </p:nvCxnSpPr>
          <p:spPr>
            <a:xfrm rot="16200000" flipV="1">
              <a:off x="-178593" y="3783806"/>
              <a:ext cx="890588" cy="400052"/>
            </a:xfrm>
            <a:prstGeom prst="bentConnector3">
              <a:avLst>
                <a:gd name="adj1" fmla="val -133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/>
            <p:nvPr/>
          </p:nvCxnSpPr>
          <p:spPr>
            <a:xfrm rot="16200000" flipV="1">
              <a:off x="-1102517" y="4445795"/>
              <a:ext cx="2643189" cy="171452"/>
            </a:xfrm>
            <a:prstGeom prst="bentConnector3">
              <a:avLst>
                <a:gd name="adj1" fmla="val -9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142873" y="3200400"/>
              <a:ext cx="138115" cy="47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1438" y="3529014"/>
              <a:ext cx="223837" cy="476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Соединительная линия уступом 49"/>
            <p:cNvCxnSpPr/>
            <p:nvPr/>
          </p:nvCxnSpPr>
          <p:spPr>
            <a:xfrm rot="10800000">
              <a:off x="252413" y="1319214"/>
              <a:ext cx="1543320" cy="217499"/>
            </a:xfrm>
            <a:prstGeom prst="bentConnector3">
              <a:avLst>
                <a:gd name="adj1" fmla="val 31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-416719" y="2012157"/>
              <a:ext cx="1362076" cy="47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ная линия уступом 57"/>
            <p:cNvCxnSpPr/>
            <p:nvPr/>
          </p:nvCxnSpPr>
          <p:spPr>
            <a:xfrm flipV="1">
              <a:off x="333375" y="2119314"/>
              <a:ext cx="1466852" cy="180974"/>
            </a:xfrm>
            <a:prstGeom prst="bentConnector3">
              <a:avLst>
                <a:gd name="adj1" fmla="val 9967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128587" y="2486025"/>
              <a:ext cx="395287" cy="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3543298" y="2538413"/>
              <a:ext cx="219077" cy="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10800000" flipV="1">
              <a:off x="2962278" y="2409825"/>
              <a:ext cx="1700211" cy="19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16200000" flipV="1">
              <a:off x="2800352" y="2257426"/>
              <a:ext cx="347661" cy="47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3895726" y="2243139"/>
              <a:ext cx="376236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 flipV="1">
              <a:off x="4504274" y="2251611"/>
              <a:ext cx="325501" cy="99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10800000" flipV="1">
              <a:off x="2266952" y="2295525"/>
              <a:ext cx="2343148" cy="47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10800000" flipV="1">
              <a:off x="2228851" y="4181474"/>
              <a:ext cx="1833563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 flipH="1" flipV="1">
              <a:off x="3955254" y="4079081"/>
              <a:ext cx="195264" cy="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 flipH="1" flipV="1">
              <a:off x="1312067" y="3217069"/>
              <a:ext cx="1871664" cy="571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2738438" y="2205038"/>
              <a:ext cx="200025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3857625" y="2200277"/>
              <a:ext cx="200025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5400000">
              <a:off x="4505326" y="2195516"/>
              <a:ext cx="200025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Соединительная линия уступом 93"/>
            <p:cNvCxnSpPr/>
            <p:nvPr/>
          </p:nvCxnSpPr>
          <p:spPr>
            <a:xfrm rot="10800000">
              <a:off x="3090865" y="4876801"/>
              <a:ext cx="3133727" cy="1090613"/>
            </a:xfrm>
            <a:prstGeom prst="bentConnector3">
              <a:avLst>
                <a:gd name="adj1" fmla="val 9331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Соединительная линия уступом 97"/>
            <p:cNvCxnSpPr/>
            <p:nvPr/>
          </p:nvCxnSpPr>
          <p:spPr>
            <a:xfrm rot="16200000" flipH="1">
              <a:off x="5450683" y="5179220"/>
              <a:ext cx="1247773" cy="309562"/>
            </a:xfrm>
            <a:prstGeom prst="bentConnector3">
              <a:avLst>
                <a:gd name="adj1" fmla="val 76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Соединительная линия уступом 102"/>
            <p:cNvCxnSpPr/>
            <p:nvPr/>
          </p:nvCxnSpPr>
          <p:spPr>
            <a:xfrm rot="10800000" flipV="1">
              <a:off x="5760722" y="4381500"/>
              <a:ext cx="617218" cy="342900"/>
            </a:xfrm>
            <a:prstGeom prst="bentConnector3">
              <a:avLst>
                <a:gd name="adj1" fmla="val 10061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Соединительная линия уступом 109"/>
            <p:cNvCxnSpPr/>
            <p:nvPr/>
          </p:nvCxnSpPr>
          <p:spPr>
            <a:xfrm flipV="1">
              <a:off x="3147060" y="4384675"/>
              <a:ext cx="3231515" cy="1673226"/>
            </a:xfrm>
            <a:prstGeom prst="bentConnector3">
              <a:avLst>
                <a:gd name="adj1" fmla="val 9961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Соединительная линия уступом 114"/>
            <p:cNvCxnSpPr/>
            <p:nvPr/>
          </p:nvCxnSpPr>
          <p:spPr>
            <a:xfrm rot="16200000" flipV="1">
              <a:off x="2836489" y="5706875"/>
              <a:ext cx="571222" cy="112342"/>
            </a:xfrm>
            <a:prstGeom prst="bentConnector3">
              <a:avLst>
                <a:gd name="adj1" fmla="val 10179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Соединительная линия уступом 117"/>
            <p:cNvCxnSpPr/>
            <p:nvPr/>
          </p:nvCxnSpPr>
          <p:spPr>
            <a:xfrm rot="16200000" flipV="1">
              <a:off x="4514851" y="3952875"/>
              <a:ext cx="752475" cy="752475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Соединительная линия уступом 122"/>
            <p:cNvCxnSpPr/>
            <p:nvPr/>
          </p:nvCxnSpPr>
          <p:spPr>
            <a:xfrm rot="16200000" flipV="1">
              <a:off x="4610101" y="3952875"/>
              <a:ext cx="752475" cy="752475"/>
            </a:xfrm>
            <a:prstGeom prst="bentConnector3">
              <a:avLst>
                <a:gd name="adj1" fmla="val 57595"/>
              </a:avLst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Соединительная линия уступом 124"/>
            <p:cNvCxnSpPr/>
            <p:nvPr/>
          </p:nvCxnSpPr>
          <p:spPr>
            <a:xfrm rot="10800000">
              <a:off x="2871790" y="2357439"/>
              <a:ext cx="862010" cy="280986"/>
            </a:xfrm>
            <a:prstGeom prst="bentConnector3">
              <a:avLst>
                <a:gd name="adj1" fmla="val 276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Соединительная линия уступом 125"/>
            <p:cNvCxnSpPr/>
            <p:nvPr/>
          </p:nvCxnSpPr>
          <p:spPr>
            <a:xfrm rot="10800000">
              <a:off x="2947990" y="2228853"/>
              <a:ext cx="876299" cy="409572"/>
            </a:xfrm>
            <a:prstGeom prst="bentConnector3">
              <a:avLst>
                <a:gd name="adj1" fmla="val 1087"/>
              </a:avLst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16200000" flipH="1">
              <a:off x="2778918" y="2245520"/>
              <a:ext cx="219076" cy="1428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16200000" flipH="1">
              <a:off x="2864643" y="2164556"/>
              <a:ext cx="128588" cy="952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16200000" flipH="1">
              <a:off x="3731419" y="2350293"/>
              <a:ext cx="542925" cy="1428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3793332" y="2350294"/>
              <a:ext cx="538163" cy="4762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rot="16200000" flipH="1">
              <a:off x="4502945" y="2359822"/>
              <a:ext cx="547691" cy="1904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rot="5400000">
              <a:off x="4419600" y="2357437"/>
              <a:ext cx="561976" cy="1905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flipV="1">
              <a:off x="1495426" y="2924175"/>
              <a:ext cx="2838450" cy="2857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flipV="1">
              <a:off x="1428751" y="2990850"/>
              <a:ext cx="2990849" cy="3333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flipV="1">
              <a:off x="1371601" y="3048000"/>
              <a:ext cx="3124199" cy="3333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V="1">
              <a:off x="1304926" y="3114675"/>
              <a:ext cx="3271837" cy="381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4324353" y="2871790"/>
              <a:ext cx="481013" cy="3333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4302920" y="2840831"/>
              <a:ext cx="390525" cy="2381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rot="5400000">
              <a:off x="4245771" y="2826545"/>
              <a:ext cx="333375" cy="476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rot="5400000">
              <a:off x="4191003" y="2795590"/>
              <a:ext cx="271462" cy="47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 rot="16200000" flipH="1">
              <a:off x="1212057" y="3031334"/>
              <a:ext cx="228601" cy="4761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 rot="16200000" flipH="1">
              <a:off x="1309689" y="3009901"/>
              <a:ext cx="147636" cy="47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rot="16200000" flipH="1">
              <a:off x="1395415" y="2976564"/>
              <a:ext cx="100013" cy="4764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Группа 243"/>
          <p:cNvGrpSpPr/>
          <p:nvPr/>
        </p:nvGrpSpPr>
        <p:grpSpPr>
          <a:xfrm>
            <a:off x="6534153" y="2027256"/>
            <a:ext cx="5278868" cy="3893050"/>
            <a:chOff x="6534153" y="2027256"/>
            <a:chExt cx="5278868" cy="3893050"/>
          </a:xfrm>
        </p:grpSpPr>
        <p:grpSp>
          <p:nvGrpSpPr>
            <p:cNvPr id="243" name="Группа 242"/>
            <p:cNvGrpSpPr/>
            <p:nvPr/>
          </p:nvGrpSpPr>
          <p:grpSpPr>
            <a:xfrm>
              <a:off x="6684387" y="2027256"/>
              <a:ext cx="5128634" cy="3893050"/>
              <a:chOff x="6684387" y="2027256"/>
              <a:chExt cx="5128634" cy="3893050"/>
            </a:xfrm>
          </p:grpSpPr>
          <p:pic>
            <p:nvPicPr>
              <p:cNvPr id="232" name="Рисунок 231"/>
              <p:cNvPicPr/>
              <p:nvPr/>
            </p:nvPicPr>
            <p:blipFill>
              <a:blip r:embed="rId3"/>
              <a:srcRect l="14336" b="9431"/>
              <a:stretch>
                <a:fillRect/>
              </a:stretch>
            </p:blipFill>
            <p:spPr bwMode="auto">
              <a:xfrm>
                <a:off x="8872877" y="3185268"/>
                <a:ext cx="2940144" cy="166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" name="Picture 4" descr="C:\aga\kvant\Робоарт\Робовагон\photo1679640072.jpeg"/>
              <p:cNvPicPr>
                <a:picLocks noChangeAspect="1" noChangeArrowheads="1"/>
              </p:cNvPicPr>
              <p:nvPr/>
            </p:nvPicPr>
            <p:blipFill>
              <a:blip r:embed="rId5"/>
              <a:srcRect l="26250" t="45938" r="33333" b="39375"/>
              <a:stretch>
                <a:fillRect/>
              </a:stretch>
            </p:blipFill>
            <p:spPr bwMode="auto">
              <a:xfrm rot="16200000">
                <a:off x="10791413" y="2241629"/>
                <a:ext cx="831768" cy="403022"/>
              </a:xfrm>
              <a:prstGeom prst="rect">
                <a:avLst/>
              </a:prstGeom>
              <a:noFill/>
            </p:spPr>
          </p:pic>
          <p:pic>
            <p:nvPicPr>
              <p:cNvPr id="237" name="Picture 5" descr="C:\aga\kvant\Робоарт\Робовагон\photo1679640191.jpeg"/>
              <p:cNvPicPr>
                <a:picLocks noChangeAspect="1" noChangeArrowheads="1"/>
              </p:cNvPicPr>
              <p:nvPr/>
            </p:nvPicPr>
            <p:blipFill>
              <a:blip r:embed="rId6"/>
              <a:srcRect l="31563" t="37083" r="27500" b="34584"/>
              <a:stretch>
                <a:fillRect/>
              </a:stretch>
            </p:blipFill>
            <p:spPr bwMode="auto">
              <a:xfrm rot="10800000">
                <a:off x="6859857" y="2168537"/>
                <a:ext cx="1485900" cy="771307"/>
              </a:xfrm>
              <a:prstGeom prst="rect">
                <a:avLst/>
              </a:prstGeom>
              <a:noFill/>
            </p:spPr>
          </p:pic>
          <p:pic>
            <p:nvPicPr>
              <p:cNvPr id="238" name="Picture 6" descr="C:\aga\kvant\Робоарт\Робовагон\photo1679640191 (2).jpeg"/>
              <p:cNvPicPr>
                <a:picLocks noChangeAspect="1" noChangeArrowheads="1"/>
              </p:cNvPicPr>
              <p:nvPr/>
            </p:nvPicPr>
            <p:blipFill>
              <a:blip r:embed="rId7"/>
              <a:srcRect l="20417" t="28125" r="22917" b="17500"/>
              <a:stretch>
                <a:fillRect/>
              </a:stretch>
            </p:blipFill>
            <p:spPr bwMode="auto">
              <a:xfrm rot="16200000">
                <a:off x="6866035" y="3185859"/>
                <a:ext cx="1300217" cy="1663513"/>
              </a:xfrm>
              <a:prstGeom prst="rect">
                <a:avLst/>
              </a:prstGeom>
              <a:noFill/>
            </p:spPr>
          </p:pic>
          <p:pic>
            <p:nvPicPr>
              <p:cNvPr id="240" name="Picture 8" descr="C:\aga\kvant\Робоарт\Робовагон\photo1679640191 (1).jpeg"/>
              <p:cNvPicPr>
                <a:picLocks noChangeAspect="1" noChangeArrowheads="1"/>
              </p:cNvPicPr>
              <p:nvPr/>
            </p:nvPicPr>
            <p:blipFill>
              <a:blip r:embed="rId9"/>
              <a:srcRect l="25000" t="21875" r="43750" b="51250"/>
              <a:stretch>
                <a:fillRect/>
              </a:stretch>
            </p:blipFill>
            <p:spPr bwMode="auto">
              <a:xfrm rot="5400000">
                <a:off x="6985533" y="4871132"/>
                <a:ext cx="977492" cy="1120856"/>
              </a:xfrm>
              <a:prstGeom prst="rect">
                <a:avLst/>
              </a:prstGeom>
              <a:noFill/>
            </p:spPr>
          </p:pic>
        </p:grpSp>
        <p:cxnSp>
          <p:nvCxnSpPr>
            <p:cNvPr id="182" name="Соединительная линия уступом 181"/>
            <p:cNvCxnSpPr/>
            <p:nvPr/>
          </p:nvCxnSpPr>
          <p:spPr>
            <a:xfrm rot="16200000" flipV="1">
              <a:off x="6361115" y="4548189"/>
              <a:ext cx="742949" cy="396873"/>
            </a:xfrm>
            <a:prstGeom prst="bentConnector3">
              <a:avLst>
                <a:gd name="adj1" fmla="val -42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/>
            <p:nvPr/>
          </p:nvCxnSpPr>
          <p:spPr>
            <a:xfrm flipV="1">
              <a:off x="6540498" y="4375151"/>
              <a:ext cx="195263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Соединительная линия уступом 185"/>
            <p:cNvCxnSpPr/>
            <p:nvPr/>
          </p:nvCxnSpPr>
          <p:spPr>
            <a:xfrm rot="16200000" flipV="1">
              <a:off x="6314282" y="4510881"/>
              <a:ext cx="890588" cy="400052"/>
            </a:xfrm>
            <a:prstGeom prst="bentConnector3">
              <a:avLst>
                <a:gd name="adj1" fmla="val -133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/>
            <p:cNvCxnSpPr/>
            <p:nvPr/>
          </p:nvCxnSpPr>
          <p:spPr>
            <a:xfrm flipV="1">
              <a:off x="6564313" y="4256089"/>
              <a:ext cx="223837" cy="476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Соединительная линия уступом 189"/>
            <p:cNvCxnSpPr/>
            <p:nvPr/>
          </p:nvCxnSpPr>
          <p:spPr>
            <a:xfrm rot="10800000">
              <a:off x="6745288" y="2046289"/>
              <a:ext cx="1543320" cy="217499"/>
            </a:xfrm>
            <a:prstGeom prst="bentConnector3">
              <a:avLst>
                <a:gd name="adj1" fmla="val 31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/>
            <p:cNvCxnSpPr/>
            <p:nvPr/>
          </p:nvCxnSpPr>
          <p:spPr>
            <a:xfrm rot="5400000">
              <a:off x="6076156" y="2739232"/>
              <a:ext cx="1362076" cy="47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Соединительная линия уступом 191"/>
            <p:cNvCxnSpPr/>
            <p:nvPr/>
          </p:nvCxnSpPr>
          <p:spPr>
            <a:xfrm flipV="1">
              <a:off x="6826250" y="2846389"/>
              <a:ext cx="1466852" cy="180974"/>
            </a:xfrm>
            <a:prstGeom prst="bentConnector3">
              <a:avLst>
                <a:gd name="adj1" fmla="val 9967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 rot="5400000" flipH="1" flipV="1">
              <a:off x="6621462" y="3213100"/>
              <a:ext cx="395287" cy="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/>
            <p:cNvCxnSpPr/>
            <p:nvPr/>
          </p:nvCxnSpPr>
          <p:spPr>
            <a:xfrm rot="5400000" flipH="1" flipV="1">
              <a:off x="10036173" y="3265488"/>
              <a:ext cx="219077" cy="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 rot="10800000" flipV="1">
              <a:off x="10157461" y="3136900"/>
              <a:ext cx="997905" cy="1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 rot="16200000" flipV="1">
              <a:off x="10997149" y="2978686"/>
              <a:ext cx="325501" cy="99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 rot="10800000" flipV="1">
              <a:off x="8759827" y="3022600"/>
              <a:ext cx="2343148" cy="47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 rot="10800000" flipV="1">
              <a:off x="8721726" y="4908549"/>
              <a:ext cx="1833563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/>
            <p:cNvCxnSpPr/>
            <p:nvPr/>
          </p:nvCxnSpPr>
          <p:spPr>
            <a:xfrm rot="5400000" flipH="1" flipV="1">
              <a:off x="10448129" y="4806156"/>
              <a:ext cx="195264" cy="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 rot="5400000" flipH="1" flipV="1">
              <a:off x="7804942" y="3944144"/>
              <a:ext cx="1871664" cy="571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 rot="5400000">
              <a:off x="10998201" y="2922591"/>
              <a:ext cx="200025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 rot="16200000" flipH="1">
              <a:off x="10995820" y="3086897"/>
              <a:ext cx="547691" cy="1904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 rot="5400000">
              <a:off x="10912475" y="3084512"/>
              <a:ext cx="561976" cy="1905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 flipV="1">
              <a:off x="7988301" y="3651250"/>
              <a:ext cx="2838450" cy="2857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 flipV="1">
              <a:off x="7921626" y="3717925"/>
              <a:ext cx="2990849" cy="3333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 flipV="1">
              <a:off x="7864476" y="3775075"/>
              <a:ext cx="3124199" cy="3333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/>
            <p:cNvCxnSpPr/>
            <p:nvPr/>
          </p:nvCxnSpPr>
          <p:spPr>
            <a:xfrm flipV="1">
              <a:off x="7797801" y="3841750"/>
              <a:ext cx="3271837" cy="381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/>
            <p:cNvCxnSpPr/>
            <p:nvPr/>
          </p:nvCxnSpPr>
          <p:spPr>
            <a:xfrm rot="5400000">
              <a:off x="10817228" y="3598865"/>
              <a:ext cx="481013" cy="3333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 rot="5400000">
              <a:off x="10795795" y="3567906"/>
              <a:ext cx="390525" cy="2381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Прямая соединительная линия 226"/>
            <p:cNvCxnSpPr/>
            <p:nvPr/>
          </p:nvCxnSpPr>
          <p:spPr>
            <a:xfrm rot="5400000">
              <a:off x="10738646" y="3553620"/>
              <a:ext cx="333375" cy="476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/>
            <p:cNvCxnSpPr/>
            <p:nvPr/>
          </p:nvCxnSpPr>
          <p:spPr>
            <a:xfrm rot="5400000">
              <a:off x="10683878" y="3522665"/>
              <a:ext cx="271462" cy="47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/>
            <p:cNvCxnSpPr/>
            <p:nvPr/>
          </p:nvCxnSpPr>
          <p:spPr>
            <a:xfrm rot="16200000" flipH="1">
              <a:off x="7704932" y="3758409"/>
              <a:ext cx="228601" cy="4761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я соединительная линия 229"/>
            <p:cNvCxnSpPr/>
            <p:nvPr/>
          </p:nvCxnSpPr>
          <p:spPr>
            <a:xfrm rot="16200000" flipH="1">
              <a:off x="7802564" y="3736976"/>
              <a:ext cx="147636" cy="47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единительная линия 230"/>
            <p:cNvCxnSpPr/>
            <p:nvPr/>
          </p:nvCxnSpPr>
          <p:spPr>
            <a:xfrm rot="16200000" flipH="1">
              <a:off x="7888290" y="3703639"/>
              <a:ext cx="100013" cy="4764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Почувствуй себя машинистом будущего отправь </a:t>
            </a:r>
            <a:r>
              <a:rPr lang="ru-RU" dirty="0" err="1" smtClean="0"/>
              <a:t>смс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4800600" cy="3238500"/>
          </a:xfrm>
          <a:ln w="2222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Локомотив</a:t>
            </a:r>
            <a:endParaRPr lang="en-US" sz="4000" b="1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vpered</a:t>
            </a:r>
            <a:r>
              <a:rPr lang="ru-RU" sz="4000" dirty="0" smtClean="0"/>
              <a:t> - вперед;</a:t>
            </a:r>
          </a:p>
          <a:p>
            <a:pPr>
              <a:buNone/>
            </a:pPr>
            <a:r>
              <a:rPr lang="en-US" sz="4000" dirty="0" err="1" smtClean="0"/>
              <a:t>n</a:t>
            </a:r>
            <a:r>
              <a:rPr lang="en-US" sz="4000" dirty="0" err="1" smtClean="0"/>
              <a:t>azad</a:t>
            </a:r>
            <a:r>
              <a:rPr lang="en-US" sz="4000" dirty="0" smtClean="0"/>
              <a:t> – </a:t>
            </a:r>
            <a:r>
              <a:rPr lang="ru-RU" sz="4000" dirty="0" smtClean="0"/>
              <a:t>назад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9696" y="1955800"/>
            <a:ext cx="4800600" cy="3213100"/>
          </a:xfrm>
          <a:ln w="2222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Вагон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en-US" sz="4000" dirty="0" smtClean="0"/>
              <a:t>V_V </a:t>
            </a:r>
            <a:r>
              <a:rPr lang="ru-RU" sz="4000" dirty="0" smtClean="0"/>
              <a:t>– назад;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V_N</a:t>
            </a:r>
            <a:r>
              <a:rPr lang="ru-RU" sz="4000" dirty="0" smtClean="0"/>
              <a:t> – вперед.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3270" y="5411450"/>
            <a:ext cx="80249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/>
              <a:t>8-991-080-68-</a:t>
            </a:r>
            <a:r>
              <a:rPr lang="ru-RU" sz="8800" dirty="0" smtClean="0"/>
              <a:t>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tx1"/>
                </a:solidFill>
                <a:latin typeface="RussianRail G Pro Extended" panose="020B0506040000020004" pitchFamily="34" charset="-52"/>
              </a:rPr>
              <a:t>Создана рабочая модель беспилотного локомотива с системой управления на базе GSM.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3600" dirty="0" smtClean="0">
              <a:solidFill>
                <a:schemeClr val="tx1"/>
              </a:solidFill>
              <a:latin typeface="RussianRail G Pro Extended" panose="020B0506040000020004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tx1"/>
                </a:solidFill>
                <a:latin typeface="RussianRail G Pro Extended" panose="020B0506040000020004" pitchFamily="34" charset="-52"/>
              </a:rPr>
              <a:t>Обеспечено взаимодействие двух беспилотных устройств посредством </a:t>
            </a:r>
            <a:r>
              <a:rPr lang="ru-RU" sz="3600" dirty="0" err="1" smtClean="0">
                <a:solidFill>
                  <a:schemeClr val="tx1"/>
                </a:solidFill>
                <a:latin typeface="RussianRail G Pro Extended" panose="020B0506040000020004" pitchFamily="34" charset="-52"/>
              </a:rPr>
              <a:t>bluetooth</a:t>
            </a:r>
            <a:r>
              <a:rPr lang="ru-RU" sz="3600" dirty="0" smtClean="0">
                <a:solidFill>
                  <a:schemeClr val="tx1"/>
                </a:solidFill>
                <a:latin typeface="RussianRail G Pro Extended" panose="020B0506040000020004" pitchFamily="34" charset="-52"/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3600" dirty="0" smtClean="0">
              <a:solidFill>
                <a:schemeClr val="tx1"/>
              </a:solidFill>
              <a:latin typeface="RussianRail G Pro Extended" panose="020B0506040000020004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tx1"/>
                </a:solidFill>
                <a:latin typeface="RussianRail G Pro Extended" panose="020B0506040000020004" pitchFamily="34" charset="-52"/>
              </a:rPr>
              <a:t>Разработана система автоматического формирования состава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2962</TotalTime>
  <Words>988</Words>
  <Application>Microsoft Office PowerPoint</Application>
  <PresentationFormat>Произвольный</PresentationFormat>
  <Paragraphs>122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Эмблема</vt:lpstr>
      <vt:lpstr> Разработка беспилотного вагона для железнодорожного состава</vt:lpstr>
      <vt:lpstr>Ключевые задачи пассажирских и грузовых перевозок</vt:lpstr>
      <vt:lpstr>Слайд 3</vt:lpstr>
      <vt:lpstr>Сортировочные горки позволяют</vt:lpstr>
      <vt:lpstr>Алгоритм</vt:lpstr>
      <vt:lpstr>Схема проекта</vt:lpstr>
      <vt:lpstr>Почувствуй себя машинистом будущего отправь смс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БеСПИЛОТНЫЕ МАНЕВРОВЫЕ ПОЕЗДА</dc:title>
  <dc:creator>Ученик</dc:creator>
  <cp:lastModifiedBy>Kvantorium</cp:lastModifiedBy>
  <cp:revision>34</cp:revision>
  <dcterms:created xsi:type="dcterms:W3CDTF">2022-07-08T10:45:53Z</dcterms:created>
  <dcterms:modified xsi:type="dcterms:W3CDTF">2023-03-24T10:08:15Z</dcterms:modified>
</cp:coreProperties>
</file>