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258" r:id="rId3"/>
    <p:sldId id="351" r:id="rId4"/>
    <p:sldId id="259" r:id="rId5"/>
    <p:sldId id="264" r:id="rId6"/>
    <p:sldId id="350" r:id="rId7"/>
    <p:sldId id="348" r:id="rId8"/>
    <p:sldId id="265" r:id="rId9"/>
    <p:sldId id="349" r:id="rId10"/>
    <p:sldId id="353" r:id="rId11"/>
    <p:sldId id="355" r:id="rId12"/>
    <p:sldId id="354" r:id="rId13"/>
    <p:sldId id="3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CA9"/>
    <a:srgbClr val="FDF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660"/>
  </p:normalViewPr>
  <p:slideViewPr>
    <p:cSldViewPr>
      <p:cViewPr>
        <p:scale>
          <a:sx n="75" d="100"/>
          <a:sy n="75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4582-4412-4184-8EBA-5AFCB1F55206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7359-48D6-4F8A-B519-F122FD76F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9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76F4-FBD6-488D-A950-D8EB7EAF8B41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1E5A-4B2B-415E-B743-1EA333E6B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25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126-A2FA-428C-9383-C8DDD67578E6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CA7B-B764-4BC6-B8DA-C964A68BAE01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698-112C-480B-AE27-A18F983DC43D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6C78-A754-4001-8699-B5130DBD1EC9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1E6B-5030-4E76-8186-F7A93163D460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979C-41F6-42C8-9CF1-EB789AF92AE9}" type="datetime1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F026-43EA-4F10-8A0D-4E7FEE8796A5}" type="datetime1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E93A-D1E0-421A-A7E5-AB24887F30DF}" type="datetime1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D22-8A65-429F-9647-ACB3A21A7A12}" type="datetime1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ECC3-7FF3-4A8A-95A9-8212421A6E15}" type="datetime1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08AC-6583-444A-B87E-FD81AF8E7A51}" type="datetime1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F0F8-3659-4D36-8BC6-7F77663EAD23}" type="datetime1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3dtoday.ru/blogs/dagov/3d-printing-for-beginners" TargetMode="External"/><Relationship Id="rId3" Type="http://schemas.openxmlformats.org/officeDocument/2006/relationships/hyperlink" Target="https://mplast.by/biblioteka/3d-pechat-korotko-i-maksimalno-yasno-littletinyh-books-2016-god/" TargetMode="External"/><Relationship Id="rId7" Type="http://schemas.openxmlformats.org/officeDocument/2006/relationships/hyperlink" Target="https://terasense.com/products/detectors/" TargetMode="External"/><Relationship Id="rId2" Type="http://schemas.openxmlformats.org/officeDocument/2006/relationships/hyperlink" Target="https://3dtoday.ru/blogs/dagov/3d-printing-for-beginne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xplore.ieee.org/document/9694494/figures#figures" TargetMode="External"/><Relationship Id="rId5" Type="http://schemas.openxmlformats.org/officeDocument/2006/relationships/hyperlink" Target="https://question-it.com/questions/1513738/rgb-int-v-rgb-python" TargetMode="External"/><Relationship Id="rId4" Type="http://schemas.openxmlformats.org/officeDocument/2006/relationships/hyperlink" Target="https://youtu.be/8UJfz6-F3l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="" xmlns:a16="http://schemas.microsoft.com/office/drawing/2014/main" id="{86B938B1-6E5E-472D-997E-0AE2AD096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1196752"/>
            <a:ext cx="8137277" cy="507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Arial" panose="020B0604020202020204" pitchFamily="34" charset="0"/>
              </a:rPr>
              <a:t>Секция:</a:t>
            </a:r>
            <a:r>
              <a:rPr lang="ru-RU" altLang="ru-RU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Физика (Радиофизика)</a:t>
            </a: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cs typeface="Arial" panose="020B0604020202020204" pitchFamily="34" charset="0"/>
              </a:rPr>
              <a:t>Автор работы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Скороходов Сергей Александрович</a:t>
            </a: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9 класс (2 группа), МАОУ </a:t>
            </a:r>
            <a:r>
              <a:rPr lang="en-US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Лицей №38</a:t>
            </a:r>
            <a:r>
              <a:rPr lang="en-US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г. Нижний Новгород, 2022 г.</a:t>
            </a: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BE0055C7-B362-41D8-8A8D-B53B1806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23" y="1933945"/>
            <a:ext cx="7777237" cy="163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758" tIns="40878" rIns="81758" bIns="4087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900" b="1" i="1" dirty="0">
                <a:latin typeface="Arial" panose="020B0604020202020204" pitchFamily="34" charset="0"/>
              </a:rPr>
              <a:t>Разработка устройства для определения поперечной структуры электромагнитного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33666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тестирования: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844" y="1700808"/>
            <a:ext cx="7582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Измерение фона естественного освещения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Обеспечение затемнения эксперимента с </a:t>
            </a:r>
            <a:r>
              <a:rPr lang="ru-RU" dirty="0"/>
              <a:t>помощью </a:t>
            </a:r>
            <a:r>
              <a:rPr lang="ru-RU" dirty="0" smtClean="0"/>
              <a:t>картонной коробки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Фонарик мобильного </a:t>
            </a:r>
            <a:r>
              <a:rPr lang="ru-RU" dirty="0" smtClean="0"/>
              <a:t>телефона с затемнением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Фонарик мобильного телефона -  частично </a:t>
            </a:r>
            <a:r>
              <a:rPr lang="ru-RU" dirty="0" smtClean="0"/>
              <a:t>закрытый с затемнением</a:t>
            </a:r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7006" r="54200" b="28344"/>
          <a:stretch/>
        </p:blipFill>
        <p:spPr>
          <a:xfrm>
            <a:off x="5478471" y="3228052"/>
            <a:ext cx="2959114" cy="2984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95" y="3212976"/>
            <a:ext cx="4035505" cy="3026629"/>
          </a:xfrm>
          <a:prstGeom prst="rect">
            <a:avLst/>
          </a:prstGeom>
        </p:spPr>
      </p:pic>
      <p:sp>
        <p:nvSpPr>
          <p:cNvPr id="20" name="CustomShape 5"/>
          <p:cNvSpPr/>
          <p:nvPr/>
        </p:nvSpPr>
        <p:spPr>
          <a:xfrm>
            <a:off x="673224" y="6228742"/>
            <a:ext cx="3609284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Фото. 3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5713869" y="6258404"/>
            <a:ext cx="24624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Фото. 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4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6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86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эксперимента: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340" y="3652745"/>
            <a:ext cx="33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18 Естественное освещение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90761" y="3590518"/>
            <a:ext cx="328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Фото. 19 Затемнение с помощью коробки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9543" y="623731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20 Фонарик мобильного телефона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953422" y="60988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21 Фонарик мобильного телефона частично закрытый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21" y="1790518"/>
            <a:ext cx="18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3" y="1790518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21" y="425549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3" y="427677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36645" y="7185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19" y="1789155"/>
            <a:ext cx="7581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Была создана модель сканера электромагнитного излучения основанная на кинематике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Данный сканер управляется с персонального компьютера, также разработано ПО для визуализации полученных данных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Были проведены эксперименты с фоторезистором и источником освещения показавшие правильность используемых подходов и методик.</a:t>
            </a:r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57199" y="3390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18" y="4305427"/>
            <a:ext cx="7581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Уменьшение шага сканирования и точности измерения за счет модифицирования кинематики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Повышение надежности прибора за счет использования специальных профилей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Использование дополнительного фильтра или аттенюатора для повышения срока службы датчика излучения при работе на средних и высоких мощностях.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36645" y="7185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19" y="1789155"/>
            <a:ext cx="75815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3D </a:t>
            </a:r>
            <a:r>
              <a:rPr lang="ru-RU" sz="1400" dirty="0"/>
              <a:t>печать для самых новеньких [Электронный ресурс] // </a:t>
            </a:r>
            <a:r>
              <a:rPr lang="ru-RU" sz="1400" dirty="0">
                <a:hlinkClick r:id="rId2"/>
              </a:rPr>
              <a:t>https://3dtoday.ru/blogs/dagov/3d-printing-for-beginners</a:t>
            </a:r>
            <a:r>
              <a:rPr lang="ru-RU" sz="1400" dirty="0" smtClean="0">
                <a:hlinkClick r:id="rId2"/>
              </a:rPr>
              <a:t>/</a:t>
            </a:r>
            <a:r>
              <a:rPr lang="ru-RU" sz="1400" dirty="0" smtClean="0"/>
              <a:t>  </a:t>
            </a:r>
            <a:r>
              <a:rPr lang="ru-RU" sz="1400" dirty="0"/>
              <a:t>(дата обращения 23.03.2022)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3D </a:t>
            </a:r>
            <a:r>
              <a:rPr lang="ru-RU" sz="1400" dirty="0"/>
              <a:t>печать. Коротко и максимально ясно. В стиле минимализма. [Электронный ресурс] //  </a:t>
            </a:r>
            <a:r>
              <a:rPr lang="ru-RU" sz="1400" dirty="0">
                <a:hlinkClick r:id="rId3"/>
              </a:rPr>
              <a:t>https://mplast.by/biblioteka/3d-pechat-korotko-i-maksimalno-yasno-littletinyh-books-2016-god</a:t>
            </a:r>
            <a:r>
              <a:rPr lang="ru-RU" sz="1400" dirty="0" smtClean="0">
                <a:hlinkClick r:id="rId3"/>
              </a:rPr>
              <a:t>/</a:t>
            </a:r>
            <a:r>
              <a:rPr lang="ru-RU" sz="1400" dirty="0" smtClean="0"/>
              <a:t>  </a:t>
            </a:r>
            <a:r>
              <a:rPr lang="ru-RU" sz="1400" dirty="0"/>
              <a:t>(дата обращения 23.03.2022)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Видео </a:t>
            </a:r>
            <a:r>
              <a:rPr lang="ru-RU" sz="1400" dirty="0"/>
              <a:t>тест установки с драйверамиDRV8825 [Электронный ресурс] // </a:t>
            </a:r>
            <a:r>
              <a:rPr lang="ru-RU" sz="1400" dirty="0">
                <a:hlinkClick r:id="rId4"/>
              </a:rPr>
              <a:t>https://</a:t>
            </a:r>
            <a:r>
              <a:rPr lang="ru-RU" sz="1400" dirty="0" smtClean="0">
                <a:hlinkClick r:id="rId4"/>
              </a:rPr>
              <a:t>youtu.be/8UJfz6-F3lg</a:t>
            </a:r>
            <a:r>
              <a:rPr lang="ru-RU" sz="1400" dirty="0" smtClean="0"/>
              <a:t>   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RGB </a:t>
            </a:r>
            <a:r>
              <a:rPr lang="ru-RU" sz="1400" dirty="0"/>
              <a:t>Int в RGB – </a:t>
            </a:r>
            <a:r>
              <a:rPr lang="ru-RU" sz="1400" dirty="0" err="1"/>
              <a:t>Python</a:t>
            </a:r>
            <a:r>
              <a:rPr lang="ru-RU" sz="1400" dirty="0"/>
              <a:t> [Электронный ресурс] // </a:t>
            </a:r>
            <a:r>
              <a:rPr lang="ru-RU" sz="1400" dirty="0">
                <a:hlinkClick r:id="rId5"/>
              </a:rPr>
              <a:t>https://</a:t>
            </a:r>
            <a:r>
              <a:rPr lang="ru-RU" sz="1400" dirty="0" smtClean="0">
                <a:hlinkClick r:id="rId5"/>
              </a:rPr>
              <a:t>question-it.com/questions/1513738/rgb-int-v-rgb-python</a:t>
            </a:r>
            <a:r>
              <a:rPr lang="ru-RU" sz="1400" dirty="0" smtClean="0"/>
              <a:t>  </a:t>
            </a:r>
            <a:endParaRPr lang="en-US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/>
              <a:t>Рис. 2 </a:t>
            </a:r>
            <a:r>
              <a:rPr lang="ru-RU" sz="1400" dirty="0" smtClean="0"/>
              <a:t>фото </a:t>
            </a:r>
            <a:r>
              <a:rPr lang="ru-RU" sz="1400" dirty="0"/>
              <a:t>с сайта </a:t>
            </a:r>
            <a:r>
              <a:rPr lang="en-US" sz="1400" dirty="0">
                <a:hlinkClick r:id="rId6"/>
              </a:rPr>
              <a:t>https://ieeexplore.ieee.org/document/9694494/figures#figures</a:t>
            </a:r>
            <a:r>
              <a:rPr lang="ru-RU" sz="1400" dirty="0"/>
              <a:t> , дата обращения </a:t>
            </a:r>
            <a:r>
              <a:rPr lang="ru-RU" sz="1400" dirty="0" smtClean="0"/>
              <a:t>23.03.2022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Рис. 4 Сверхбыстрый </a:t>
            </a:r>
            <a:r>
              <a:rPr lang="ru-RU" sz="1400" dirty="0" err="1"/>
              <a:t>терагерцовый</a:t>
            </a:r>
            <a:r>
              <a:rPr lang="ru-RU" sz="1400" dirty="0"/>
              <a:t> детектор </a:t>
            </a:r>
            <a:r>
              <a:rPr lang="ru-RU" sz="1400" dirty="0" smtClean="0"/>
              <a:t>фото </a:t>
            </a:r>
            <a:r>
              <a:rPr lang="ru-RU" sz="1400" dirty="0"/>
              <a:t>с сайта </a:t>
            </a:r>
            <a:r>
              <a:rPr lang="en-US" sz="1400" dirty="0">
                <a:hlinkClick r:id="rId7"/>
              </a:rPr>
              <a:t>https://terasense.com/products/detectors/</a:t>
            </a:r>
            <a:r>
              <a:rPr lang="ru-RU" sz="1400" dirty="0"/>
              <a:t>, дата обращения </a:t>
            </a:r>
            <a:r>
              <a:rPr lang="ru-RU" sz="1400" dirty="0" smtClean="0"/>
              <a:t>23.03.2022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Рис. </a:t>
            </a:r>
            <a:r>
              <a:rPr lang="ru-RU" sz="1400" dirty="0" smtClean="0"/>
              <a:t>7, 9 фото </a:t>
            </a:r>
            <a:r>
              <a:rPr lang="ru-RU" sz="1400" dirty="0"/>
              <a:t>с сайта </a:t>
            </a:r>
            <a:r>
              <a:rPr lang="en-US" sz="1400" dirty="0">
                <a:hlinkClick r:id="rId3"/>
              </a:rPr>
              <a:t>https://mplast.by/biblioteka/3d-pechat-korotko-i-maksimalno-yasno-littletinyh-books-2016-god/</a:t>
            </a:r>
            <a:r>
              <a:rPr lang="en-US" sz="1400" dirty="0"/>
              <a:t> </a:t>
            </a:r>
            <a:r>
              <a:rPr lang="ru-RU" sz="1400" dirty="0"/>
              <a:t>, дата обращения </a:t>
            </a:r>
            <a:r>
              <a:rPr lang="ru-RU" sz="1400" dirty="0" smtClean="0"/>
              <a:t>23.03.2022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Рис. 8 </a:t>
            </a:r>
            <a:r>
              <a:rPr lang="ru-RU" sz="1400" dirty="0" smtClean="0"/>
              <a:t>фото </a:t>
            </a:r>
            <a:r>
              <a:rPr lang="ru-RU" sz="1400" dirty="0"/>
              <a:t>с сайта </a:t>
            </a:r>
            <a:r>
              <a:rPr lang="en-US" sz="1400" dirty="0">
                <a:hlinkClick r:id="rId8"/>
              </a:rPr>
              <a:t>https://3dtoday.ru/blogs/dagov/3d-printing-for-beginners</a:t>
            </a:r>
            <a:r>
              <a:rPr lang="en-US" sz="1400" dirty="0"/>
              <a:t> </a:t>
            </a:r>
            <a:r>
              <a:rPr lang="ru-RU" sz="1400" dirty="0"/>
              <a:t> , дата обращения </a:t>
            </a:r>
            <a:r>
              <a:rPr lang="ru-RU" sz="1400" dirty="0" smtClean="0"/>
              <a:t>23.03.2022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05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0212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13" name="CustomShape 5"/>
          <p:cNvSpPr/>
          <p:nvPr/>
        </p:nvSpPr>
        <p:spPr>
          <a:xfrm>
            <a:off x="829440" y="1979280"/>
            <a:ext cx="7242137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На данный момент для научных и технологических задач используется   множество различных источников электромагнитного излучения </a:t>
            </a:r>
            <a:r>
              <a:rPr lang="ru-RU" dirty="0" err="1" smtClean="0"/>
              <a:t>гигагерцового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терагерцового</a:t>
            </a:r>
            <a:r>
              <a:rPr lang="ru-RU" dirty="0"/>
              <a:t> диапазона. При этом возникает потребность определения поперечной структуры выходного излучения или распространяющегося в квазиоптических линиях передачи</a:t>
            </a:r>
            <a:endParaRPr lang="ru-RU" sz="1800" b="1" strike="noStrike" spc="-1" dirty="0">
              <a:latin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54426"/>
              </p:ext>
            </p:extLst>
          </p:nvPr>
        </p:nvGraphicFramePr>
        <p:xfrm>
          <a:off x="1546243" y="3428681"/>
          <a:ext cx="6051514" cy="292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3524742" imgH="1704762" progId="PBrush">
                  <p:embed/>
                </p:oleObj>
              </mc:Choice>
              <mc:Fallback>
                <p:oleObj r:id="rId3" imgW="3524742" imgH="170476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43" y="3428681"/>
                        <a:ext cx="6051514" cy="292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325639" y="628049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Рис. 1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42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199" y="761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к измерениям поперечной структуры 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259" y="1996306"/>
            <a:ext cx="170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Визуализация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10343" y="2036486"/>
            <a:ext cx="447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Использование стационарного датчика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1" y="2453260"/>
            <a:ext cx="3403986" cy="17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4601939"/>
            <a:ext cx="5244044" cy="17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terasense.com/wp-content/uploads/2013/10/cover_img_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 t="20181" r="31769" b="17958"/>
          <a:stretch/>
        </p:blipFill>
        <p:spPr bwMode="auto">
          <a:xfrm>
            <a:off x="5633502" y="2453260"/>
            <a:ext cx="3058798" cy="26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1156" y="5013176"/>
            <a:ext cx="3510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 4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380" y="62722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Рис. 3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9380" y="42493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Рис.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1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1793305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позволяющие определить поперечную структуру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электромагнитного излучения с помощью сканирования определённой области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27109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71600" y="3910226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Разобрать технические задачи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материалы и комплектующие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Собрать и протестировать установку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испытания, используя фоторезистор и источник освещения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Визуализировать результат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задачи: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:\Поверхностный сканер - ШЮИ\Фото\Пример Т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8" y="1979280"/>
            <a:ext cx="3960260" cy="25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31820" y="1844824"/>
            <a:ext cx="4032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Рабочая площадь 0,15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Универсальное крепление для датчиков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Минимальное смещение от 1 мм и меньше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4009" y="4653136"/>
            <a:ext cx="272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СВЧ-излучения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flipV="1">
            <a:off x="2558678" y="4149080"/>
            <a:ext cx="13646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2558678" y="414908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0"/>
          </p:cNvCxnSpPr>
          <p:nvPr/>
        </p:nvCxnSpPr>
        <p:spPr>
          <a:xfrm flipH="1" flipV="1">
            <a:off x="1194009" y="4149080"/>
            <a:ext cx="136466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 rotWithShape="1">
          <a:blip r:embed="rId3" cstate="print"/>
          <a:srcRect l="53686" t="8640"/>
          <a:stretch/>
        </p:blipFill>
        <p:spPr bwMode="auto">
          <a:xfrm>
            <a:off x="5809195" y="3717032"/>
            <a:ext cx="2451237" cy="28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930366" y="633900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Рис. 6</a:t>
            </a:r>
            <a:endParaRPr lang="ru-RU" sz="1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7014" y="5074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Рис. 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4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Варианты реализации перемещения в сканере: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44" y="2795374"/>
            <a:ext cx="22353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869" y="2807223"/>
            <a:ext cx="2121746" cy="189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Поверхностный сканер - ШЮИ\Фото\Rbytvfnbrf 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2492896"/>
            <a:ext cx="3171409" cy="28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4140" y="2053847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CoreXY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249289" y="20462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HBot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910473" y="2051720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Декартовая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132" y="5445411"/>
            <a:ext cx="2743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 7 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1732" y="5455442"/>
            <a:ext cx="2860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Рис.8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986" y="5457585"/>
            <a:ext cx="2693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 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96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и комплектующие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:\Поверхностный сканер - ШЮИ\Фото\Детали\Arduino Uno.png"/>
          <p:cNvPicPr/>
          <p:nvPr/>
        </p:nvPicPr>
        <p:blipFill>
          <a:blip r:embed="rId2" cstate="print"/>
          <a:srcRect b="10485"/>
          <a:stretch/>
        </p:blipFill>
        <p:spPr>
          <a:xfrm>
            <a:off x="381600" y="1958040"/>
            <a:ext cx="2462400" cy="1763655"/>
          </a:xfrm>
          <a:prstGeom prst="rect">
            <a:avLst/>
          </a:prstGeom>
          <a:ln>
            <a:noFill/>
          </a:ln>
        </p:spPr>
      </p:pic>
      <p:sp>
        <p:nvSpPr>
          <p:cNvPr id="22" name="CustomShape 5"/>
          <p:cNvSpPr/>
          <p:nvPr/>
        </p:nvSpPr>
        <p:spPr>
          <a:xfrm>
            <a:off x="611640" y="3886560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Рис. 10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Arduino Uno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639" y="1690715"/>
            <a:ext cx="3581773" cy="2386357"/>
          </a:xfrm>
          <a:prstGeom prst="rect">
            <a:avLst/>
          </a:prstGeom>
        </p:spPr>
      </p:pic>
      <p:sp>
        <p:nvSpPr>
          <p:cNvPr id="20" name="CustomShape 5"/>
          <p:cNvSpPr/>
          <p:nvPr/>
        </p:nvSpPr>
        <p:spPr>
          <a:xfrm>
            <a:off x="3701615" y="3875809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Рис</a:t>
            </a:r>
            <a:r>
              <a:rPr lang="ru-RU" spc="-1" dirty="0" smtClean="0">
                <a:solidFill>
                  <a:srgbClr val="000000"/>
                </a:solidFill>
              </a:rPr>
              <a:t>. 11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CNC Shield v3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649" y="4594650"/>
            <a:ext cx="1818214" cy="1583116"/>
          </a:xfrm>
          <a:prstGeom prst="rect">
            <a:avLst/>
          </a:prstGeom>
        </p:spPr>
      </p:pic>
      <p:sp>
        <p:nvSpPr>
          <p:cNvPr id="24" name="CustomShape 5"/>
          <p:cNvSpPr/>
          <p:nvPr/>
        </p:nvSpPr>
        <p:spPr>
          <a:xfrm>
            <a:off x="6872036" y="6086080"/>
            <a:ext cx="1666281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Рис. </a:t>
            </a:r>
            <a:r>
              <a:rPr lang="ru-RU" spc="-1" dirty="0" smtClean="0">
                <a:solidFill>
                  <a:srgbClr val="000000"/>
                </a:solidFill>
              </a:rPr>
              <a:t>15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DRV8825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6804" t="47732" r="22029" b="29588"/>
          <a:stretch/>
        </p:blipFill>
        <p:spPr>
          <a:xfrm>
            <a:off x="4283968" y="4577883"/>
            <a:ext cx="1224136" cy="1311574"/>
          </a:xfrm>
          <a:prstGeom prst="rect">
            <a:avLst/>
          </a:prstGeom>
        </p:spPr>
      </p:pic>
      <p:sp>
        <p:nvSpPr>
          <p:cNvPr id="25" name="CustomShape 5"/>
          <p:cNvSpPr/>
          <p:nvPr/>
        </p:nvSpPr>
        <p:spPr>
          <a:xfrm>
            <a:off x="3730529" y="6086080"/>
            <a:ext cx="2462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Рис. </a:t>
            </a:r>
            <a:r>
              <a:rPr lang="ru-RU" spc="-1" dirty="0" smtClean="0">
                <a:solidFill>
                  <a:srgbClr val="000000"/>
                </a:solidFill>
              </a:rPr>
              <a:t> 14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Концевые кнопки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и др.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12" y="4251240"/>
            <a:ext cx="1841154" cy="1841154"/>
          </a:xfrm>
          <a:prstGeom prst="rect">
            <a:avLst/>
          </a:prstGeom>
        </p:spPr>
      </p:pic>
      <p:sp>
        <p:nvSpPr>
          <p:cNvPr id="26" name="CustomShape 5"/>
          <p:cNvSpPr/>
          <p:nvPr/>
        </p:nvSpPr>
        <p:spPr>
          <a:xfrm>
            <a:off x="381600" y="5903740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Рис. </a:t>
            </a:r>
            <a:r>
              <a:rPr lang="ru-RU" spc="-1" dirty="0" smtClean="0">
                <a:solidFill>
                  <a:srgbClr val="000000"/>
                </a:solidFill>
              </a:rPr>
              <a:t>13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Фоторезистор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9308" r="18678"/>
          <a:stretch/>
        </p:blipFill>
        <p:spPr>
          <a:xfrm>
            <a:off x="6603002" y="1694605"/>
            <a:ext cx="2060860" cy="2071219"/>
          </a:xfrm>
          <a:prstGeom prst="rect">
            <a:avLst/>
          </a:prstGeom>
        </p:spPr>
      </p:pic>
      <p:sp>
        <p:nvSpPr>
          <p:cNvPr id="23" name="CustomShape 5"/>
          <p:cNvSpPr/>
          <p:nvPr/>
        </p:nvSpPr>
        <p:spPr>
          <a:xfrm>
            <a:off x="6410575" y="3856305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Рис. </a:t>
            </a:r>
            <a:r>
              <a:rPr lang="ru-RU" spc="-1" dirty="0" smtClean="0">
                <a:solidFill>
                  <a:srgbClr val="000000"/>
                </a:solidFill>
              </a:rPr>
              <a:t>12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Nemo 17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Написание специальной программы для визуализации результата: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F:\Проект\Разработка установки для определения поперечной структуры электромагнитных волн\На данный момент\Программная часть\Визуализатор массива\Визуализатор массива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618275" cy="36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880" t="9434" r="16537" b="11321"/>
          <a:stretch/>
        </p:blipFill>
        <p:spPr>
          <a:xfrm>
            <a:off x="466664" y="2204864"/>
            <a:ext cx="3702762" cy="3616652"/>
          </a:xfrm>
          <a:prstGeom prst="rect">
            <a:avLst/>
          </a:prstGeom>
        </p:spPr>
      </p:pic>
      <p:sp>
        <p:nvSpPr>
          <p:cNvPr id="21" name="CustomShape 5"/>
          <p:cNvSpPr/>
          <p:nvPr/>
        </p:nvSpPr>
        <p:spPr>
          <a:xfrm>
            <a:off x="1077381" y="6036888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Рис. 16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Excel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5940152" y="6093296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Рис. 17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Python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0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2128" t="7057" r="1864" b="1151"/>
          <a:stretch/>
        </p:blipFill>
        <p:spPr bwMode="auto">
          <a:xfrm>
            <a:off x="4283968" y="2492896"/>
            <a:ext cx="4706650" cy="2531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>
          <a:blip r:embed="rId3" cstate="print"/>
          <a:stretch/>
        </p:blipFill>
        <p:spPr>
          <a:xfrm>
            <a:off x="179512" y="1906820"/>
            <a:ext cx="3596760" cy="3669840"/>
          </a:xfrm>
          <a:prstGeom prst="rect">
            <a:avLst/>
          </a:prstGeom>
          <a:ln>
            <a:noFill/>
          </a:ln>
        </p:spPr>
      </p:pic>
      <p:sp>
        <p:nvSpPr>
          <p:cNvPr id="22" name="CustomShape 5"/>
          <p:cNvSpPr/>
          <p:nvPr/>
        </p:nvSpPr>
        <p:spPr>
          <a:xfrm>
            <a:off x="4490692" y="5239212"/>
            <a:ext cx="4186808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Фото. 2 Фрагмент видео тестирования установки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" name="CustomShape 5"/>
          <p:cNvSpPr/>
          <p:nvPr/>
        </p:nvSpPr>
        <p:spPr>
          <a:xfrm>
            <a:off x="746692" y="5576660"/>
            <a:ext cx="246240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Фото. 1 Финальная версия кинематики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HBot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1956</TotalTime>
  <Words>529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Üser</dc:creator>
  <cp:lastModifiedBy>admin</cp:lastModifiedBy>
  <cp:revision>70</cp:revision>
  <dcterms:created xsi:type="dcterms:W3CDTF">2020-05-29T10:09:23Z</dcterms:created>
  <dcterms:modified xsi:type="dcterms:W3CDTF">2022-06-05T13:26:34Z</dcterms:modified>
</cp:coreProperties>
</file>