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2"/>
  </p:notesMasterIdLst>
  <p:sldIdLst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8" r:id="rId14"/>
    <p:sldId id="261" r:id="rId15"/>
    <p:sldId id="260" r:id="rId16"/>
    <p:sldId id="262" r:id="rId17"/>
    <p:sldId id="257" r:id="rId18"/>
    <p:sldId id="263" r:id="rId19"/>
    <p:sldId id="264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434" autoAdjust="0"/>
  </p:normalViewPr>
  <p:slideViewPr>
    <p:cSldViewPr showGuides="1">
      <p:cViewPr varScale="1">
        <p:scale>
          <a:sx n="85" d="100"/>
          <a:sy n="85" d="100"/>
        </p:scale>
        <p:origin x="379" y="72"/>
      </p:cViewPr>
      <p:guideLst>
        <p:guide orient="horz" pos="2160"/>
        <p:guide pos="384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F80A2-FD7A-4A5B-B63D-6495954C57B4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A522-07DB-4542-A584-2BC193A6D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6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4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4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ЙОД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4834420"/>
            <a:ext cx="1521930" cy="1521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975" y="448916"/>
            <a:ext cx="2075208" cy="1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ЙОД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4D2A-7E05-41D9-90A7-B043BF9DEA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F23B-88B1-460E-9499-CC78F98080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462C-3D59-44FA-A99A-FC37F3690C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71CA0-B5FA-40CB-B286-F704DBE2088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6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A53B-7D3A-4416-AE84-80D14BCA02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DF8F-F46E-49A1-9FB9-1636EA8377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17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F4F2-2ACD-46E7-850F-3B9E2F739F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00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2819-6BE1-4655-B659-56AA405C5B6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D9C9-5FF0-411E-B3E5-0D306E0FC8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4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2123-ADCC-496B-9023-26CB9331BDD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A141-E0FF-4500-81CF-D80A356F30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8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2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8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A8D4-3B55-4D90-BBBF-49F7BF600B0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B8E8-95BE-49BA-BDD6-96274BD2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72AE4-BA36-4742-940B-EC11CFE3093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199456" y="138080"/>
            <a:ext cx="9649072" cy="626624"/>
          </a:xfrm>
        </p:spPr>
        <p:txBody>
          <a:bodyPr/>
          <a:lstStyle/>
          <a:p>
            <a:r>
              <a:rPr lang="ru-RU" altLang="ru-RU" sz="2800" b="1" dirty="0"/>
              <a:t>РРО: Творческая </a:t>
            </a:r>
            <a:r>
              <a:rPr lang="ru-RU" altLang="ru-RU" sz="2800" b="1" dirty="0" smtClean="0"/>
              <a:t>категория. Будущие новаторы</a:t>
            </a:r>
            <a:endParaRPr lang="ru-RU" alt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900398" y="5561697"/>
            <a:ext cx="5218620" cy="7720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b="1" dirty="0" smtClean="0"/>
              <a:t>Автор проекта:</a:t>
            </a:r>
            <a:r>
              <a:rPr lang="ru-RU" sz="1600" b="1" dirty="0"/>
              <a:t> </a:t>
            </a:r>
            <a:r>
              <a:rPr lang="ru-RU" sz="1600" dirty="0" smtClean="0"/>
              <a:t>Кочегаров </a:t>
            </a:r>
            <a:r>
              <a:rPr lang="ru-RU" sz="1600" dirty="0"/>
              <a:t>Илья </a:t>
            </a:r>
            <a:r>
              <a:rPr lang="ru-RU" sz="1600" dirty="0" smtClean="0"/>
              <a:t>Тимурович,13 </a:t>
            </a:r>
            <a:r>
              <a:rPr lang="ru-RU" sz="1600" dirty="0" smtClean="0"/>
              <a:t>лет </a:t>
            </a:r>
            <a:r>
              <a:rPr lang="ru-RU" sz="1600" b="1" dirty="0" smtClean="0"/>
              <a:t>Площадка: </a:t>
            </a:r>
            <a:r>
              <a:rPr lang="ru-RU" sz="1600" dirty="0" smtClean="0"/>
              <a:t>МУДО ЦДТТ</a:t>
            </a:r>
            <a:r>
              <a:rPr lang="en-US" sz="1600" dirty="0" smtClean="0"/>
              <a:t> </a:t>
            </a:r>
            <a:r>
              <a:rPr lang="ru-RU" sz="1600" dirty="0" smtClean="0"/>
              <a:t>г. Орехово-Зуево</a:t>
            </a:r>
            <a:endParaRPr lang="ru-RU" sz="1600" dirty="0"/>
          </a:p>
          <a:p>
            <a:pPr marL="0" indent="0" algn="r">
              <a:buNone/>
              <a:defRPr/>
            </a:pPr>
            <a:endParaRPr lang="ru-RU" sz="1800" b="1" dirty="0"/>
          </a:p>
          <a:p>
            <a:pPr>
              <a:defRPr/>
            </a:pPr>
            <a:endParaRPr lang="ru-RU" dirty="0"/>
          </a:p>
        </p:txBody>
      </p:sp>
      <p:sp>
        <p:nvSpPr>
          <p:cNvPr id="2053" name="Прямоугольник 2"/>
          <p:cNvSpPr>
            <a:spLocks noChangeArrowheads="1"/>
          </p:cNvSpPr>
          <p:nvPr/>
        </p:nvSpPr>
        <p:spPr bwMode="auto">
          <a:xfrm>
            <a:off x="4156868" y="6289261"/>
            <a:ext cx="392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2022 </a:t>
            </a:r>
            <a:r>
              <a:rPr lang="ru-RU" altLang="ru-RU" sz="1800" b="1" dirty="0">
                <a:solidFill>
                  <a:srgbClr val="000000"/>
                </a:solidFill>
              </a:rPr>
              <a:t>г.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6312024" y="5561697"/>
            <a:ext cx="5112568" cy="9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600" b="1" kern="0" dirty="0" smtClean="0"/>
              <a:t>Наставник: </a:t>
            </a:r>
            <a:r>
              <a:rPr lang="ru-RU" sz="1600" kern="0" dirty="0" err="1" smtClean="0"/>
              <a:t>Бояршинова</a:t>
            </a:r>
            <a:r>
              <a:rPr lang="ru-RU" sz="1600" kern="0" dirty="0" smtClean="0"/>
              <a:t> Марина </a:t>
            </a:r>
            <a:r>
              <a:rPr lang="ru-RU" sz="1600" kern="0" dirty="0" smtClean="0"/>
              <a:t>Владимировна, </a:t>
            </a:r>
            <a:endParaRPr lang="ru-RU" sz="1600" kern="0" dirty="0" smtClean="0"/>
          </a:p>
          <a:p>
            <a:pPr marL="0" indent="0" algn="ctr">
              <a:buFontTx/>
              <a:buNone/>
              <a:defRPr/>
            </a:pPr>
            <a:r>
              <a:rPr lang="ru-RU" sz="1600" kern="0" dirty="0" smtClean="0"/>
              <a:t>педагог </a:t>
            </a:r>
            <a:r>
              <a:rPr lang="ru-RU" sz="1600" kern="0" dirty="0" smtClean="0"/>
              <a:t>дополнительного образования</a:t>
            </a:r>
            <a:endParaRPr lang="ru-RU" sz="1600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05" y="934396"/>
            <a:ext cx="6890374" cy="4500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r>
              <a:rPr lang="ru-RU" altLang="ru-RU" sz="2800" b="1" dirty="0"/>
              <a:t>ОПИСАНИЕ РАБОТЫ </a:t>
            </a:r>
            <a:r>
              <a:rPr lang="ru-RU" altLang="ru-RU" sz="2800" b="1" dirty="0" smtClean="0"/>
              <a:t>РОБОТА-КОРМУШКИ</a:t>
            </a:r>
            <a:endParaRPr lang="ru-RU" altLang="ru-RU" sz="2800" b="1" dirty="0"/>
          </a:p>
        </p:txBody>
      </p:sp>
      <p:sp>
        <p:nvSpPr>
          <p:cNvPr id="12291" name="Текст 5"/>
          <p:cNvSpPr>
            <a:spLocks noGrp="1"/>
          </p:cNvSpPr>
          <p:nvPr>
            <p:ph type="body" sz="quarter" idx="3"/>
          </p:nvPr>
        </p:nvSpPr>
        <p:spPr>
          <a:xfrm>
            <a:off x="2454275" y="980728"/>
            <a:ext cx="7283450" cy="835025"/>
          </a:xfrm>
        </p:spPr>
        <p:txBody>
          <a:bodyPr/>
          <a:lstStyle/>
          <a:p>
            <a:pPr indent="358775" algn="just"/>
            <a:endParaRPr lang="en-US" altLang="ru-RU" sz="3200" dirty="0"/>
          </a:p>
          <a:p>
            <a:pPr indent="358775" algn="ctr"/>
            <a:r>
              <a:rPr lang="ru-RU" altLang="ru-RU" sz="2000" b="0" dirty="0"/>
              <a:t>С ленты корм попадает в </a:t>
            </a:r>
            <a:r>
              <a:rPr lang="ru-RU" altLang="ru-RU" sz="2000" b="0" dirty="0" smtClean="0"/>
              <a:t>миску.</a:t>
            </a:r>
            <a:endParaRPr lang="ru-RU" altLang="ru-RU" sz="2000" b="0" dirty="0"/>
          </a:p>
          <a:p>
            <a:pPr indent="358775" algn="just"/>
            <a:endParaRPr lang="ru-RU" altLang="ru-RU" sz="2000" dirty="0"/>
          </a:p>
        </p:txBody>
      </p:sp>
      <p:pic>
        <p:nvPicPr>
          <p:cNvPr id="11" name="Объект 10" descr="D:\ФОТО Стрекоза\DSC06316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4359" y="2276872"/>
            <a:ext cx="3733556" cy="301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Объект 12" descr="D:\ФОТО Стрекоза\DSC06323.JPG"/>
          <p:cNvPicPr>
            <a:picLocks noGrp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0056" y="2276872"/>
            <a:ext cx="3754760" cy="301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5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424114" y="274638"/>
            <a:ext cx="7786687" cy="1066800"/>
          </a:xfrm>
        </p:spPr>
        <p:txBody>
          <a:bodyPr/>
          <a:lstStyle/>
          <a:p>
            <a:r>
              <a:rPr lang="ru-RU" altLang="ru-RU" sz="2800" b="1" dirty="0"/>
              <a:t>ОПИСАНИЕ РАБОТЫ </a:t>
            </a:r>
            <a:r>
              <a:rPr lang="ru-RU" altLang="ru-RU" sz="2800" b="1" dirty="0" smtClean="0"/>
              <a:t>РОБОТА-КОРМУШКИ</a:t>
            </a:r>
            <a:endParaRPr lang="ru-RU" alt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276699"/>
            <a:ext cx="6466708" cy="363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32880" y="1052736"/>
            <a:ext cx="1036915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   Леди </a:t>
            </a:r>
            <a:r>
              <a:rPr lang="ru-RU" sz="2000" dirty="0">
                <a:solidFill>
                  <a:srgbClr val="000000"/>
                </a:solidFill>
              </a:rPr>
              <a:t>любит играть с маленькими мячами. </a:t>
            </a:r>
            <a:r>
              <a:rPr lang="ru-RU" sz="2000" dirty="0" smtClean="0">
                <a:solidFill>
                  <a:srgbClr val="000000"/>
                </a:solidFill>
              </a:rPr>
              <a:t>Решено добавить </a:t>
            </a:r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ru-RU" sz="2000" dirty="0" smtClean="0">
                <a:solidFill>
                  <a:srgbClr val="000000"/>
                </a:solidFill>
              </a:rPr>
              <a:t>конструкцию </a:t>
            </a:r>
            <a:r>
              <a:rPr lang="ru-RU" sz="2000" dirty="0">
                <a:solidFill>
                  <a:srgbClr val="000000"/>
                </a:solidFill>
              </a:rPr>
              <a:t>подставки для мячей. Леди может взять мяч и поиграть с ним, когда ей станет скучно.</a:t>
            </a:r>
            <a:endParaRPr lang="ru-RU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759868"/>
            <a:ext cx="4392488" cy="450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071664" y="332657"/>
            <a:ext cx="6552728" cy="864096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(Основной текст)"/>
              </a:rPr>
              <a:t>РОБОТ-ПОИЛКА</a:t>
            </a:r>
            <a:endParaRPr lang="ru-RU" sz="3200" b="1" dirty="0">
              <a:solidFill>
                <a:schemeClr val="tx1"/>
              </a:solidFill>
              <a:latin typeface="Arial (Основной текст)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51384" y="2453378"/>
            <a:ext cx="3960440" cy="311992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прошлом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году я начал заниматься робототехникой на наборах 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Йодо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, в которых используется плата 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Iskra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Neo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 и язык программирования 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JavaScript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. С помощью приобретенных знаний я изобрел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робота-поилку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моей собаки.</a:t>
            </a:r>
            <a:endParaRPr lang="ru-RU" sz="2000" kern="0" dirty="0">
              <a:solidFill>
                <a:schemeClr val="tx1"/>
              </a:solidFill>
              <a:latin typeface="Aria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292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371598" y="301768"/>
            <a:ext cx="9250379" cy="1039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 (Основной текст)"/>
              </a:rPr>
              <a:t>3</a:t>
            </a:r>
            <a:r>
              <a:rPr lang="en-US" sz="2600" b="1" dirty="0" smtClean="0">
                <a:solidFill>
                  <a:schemeClr val="tx1"/>
                </a:solidFill>
                <a:latin typeface="Arial (Основной текст)"/>
              </a:rPr>
              <a:t>D</a:t>
            </a:r>
            <a:r>
              <a:rPr lang="ru-RU" sz="2600" b="1" dirty="0" smtClean="0">
                <a:solidFill>
                  <a:schemeClr val="tx1"/>
                </a:solidFill>
                <a:latin typeface="Arial (Основной текст)"/>
              </a:rPr>
              <a:t> - МОДЕЛИРОВАНИЕ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Миска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для проекта была смоделирована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в программе </a:t>
            </a:r>
            <a:r>
              <a:rPr lang="ru-RU" sz="2000" dirty="0" err="1" smtClean="0">
                <a:solidFill>
                  <a:schemeClr val="tx1"/>
                </a:solidFill>
                <a:latin typeface="Arial (Основной текст)"/>
              </a:rPr>
              <a:t>Autodesk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Fusion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360.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8" y="1571626"/>
            <a:ext cx="9250379" cy="4808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7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028951" y="458932"/>
            <a:ext cx="5843587" cy="1069832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 (Основной текст)"/>
              </a:rPr>
              <a:t>3</a:t>
            </a:r>
            <a:r>
              <a:rPr lang="en-US" sz="2600" b="1" dirty="0">
                <a:solidFill>
                  <a:schemeClr val="tx1"/>
                </a:solidFill>
                <a:latin typeface="Arial (Основной текст)"/>
              </a:rPr>
              <a:t>D</a:t>
            </a:r>
            <a:r>
              <a:rPr lang="ru-RU" sz="2600" b="1" dirty="0">
                <a:solidFill>
                  <a:schemeClr val="tx1"/>
                </a:solidFill>
                <a:latin typeface="Arial (Основной текст)"/>
              </a:rPr>
              <a:t> - МОДЕЛИРОВАНИЕ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была распечатана на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3D -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принтере.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762" y="2165598"/>
            <a:ext cx="5063729" cy="396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89" y="2165598"/>
            <a:ext cx="3813385" cy="396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2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695400" y="476672"/>
            <a:ext cx="6262853" cy="1645896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 (Основной текст)"/>
              </a:rPr>
              <a:t>РЕСУРСЫ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создания </a:t>
            </a:r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РОБОТА-ПОИЛКИ использовались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(Основной текст)"/>
              </a:rPr>
              <a:t>2 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набора: «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Йодо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» и «</a:t>
            </a:r>
            <a:r>
              <a:rPr lang="ru-RU" sz="2000" dirty="0" err="1">
                <a:solidFill>
                  <a:schemeClr val="tx1"/>
                </a:solidFill>
                <a:latin typeface="Arial (Основной текст)"/>
              </a:rPr>
              <a:t>Автополив</a:t>
            </a:r>
            <a:r>
              <a:rPr lang="ru-RU" sz="2000" dirty="0">
                <a:solidFill>
                  <a:schemeClr val="tx1"/>
                </a:solidFill>
                <a:latin typeface="Arial (Основной текст)"/>
              </a:rPr>
              <a:t>», а также детали из наборов LEGO MINDSTORMS EV3.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70" y="2470169"/>
            <a:ext cx="5843106" cy="3773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325" y="757238"/>
            <a:ext cx="3657600" cy="548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25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95" y="1268760"/>
            <a:ext cx="10100150" cy="5407211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288424" y="188640"/>
            <a:ext cx="9596092" cy="864096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  <a:latin typeface="Arial (Основной текст)"/>
              </a:rPr>
              <a:t>ПРОГРАММА РОБОТА-ПОИЛКИ</a:t>
            </a:r>
          </a:p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latin typeface="Arial (Основной текст)"/>
              </a:rPr>
              <a:t>Программа написана </a:t>
            </a:r>
            <a:r>
              <a:rPr lang="ru-RU" sz="2000" dirty="0">
                <a:solidFill>
                  <a:sysClr val="windowText" lastClr="000000"/>
                </a:solidFill>
                <a:latin typeface="Arial (Основной текст)"/>
              </a:rPr>
              <a:t>в приложении </a:t>
            </a:r>
            <a:r>
              <a:rPr lang="ru-RU" sz="2000" dirty="0" err="1">
                <a:solidFill>
                  <a:sysClr val="windowText" lastClr="000000"/>
                </a:solidFill>
                <a:latin typeface="Arial (Основной текст)"/>
              </a:rPr>
              <a:t>Espruino</a:t>
            </a:r>
            <a:r>
              <a:rPr lang="ru-RU" sz="2000" dirty="0">
                <a:solidFill>
                  <a:sysClr val="windowText" lastClr="000000"/>
                </a:solidFill>
                <a:latin typeface="Arial (Основной текст)"/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  <a:latin typeface="Arial (Основной текст)"/>
              </a:rPr>
              <a:t>Web</a:t>
            </a:r>
            <a:r>
              <a:rPr lang="ru-RU" sz="2000" dirty="0">
                <a:solidFill>
                  <a:sysClr val="windowText" lastClr="000000"/>
                </a:solidFill>
                <a:latin typeface="Arial (Основной текст)"/>
              </a:rPr>
              <a:t> IDE.</a:t>
            </a:r>
          </a:p>
        </p:txBody>
      </p:sp>
    </p:spTree>
    <p:extLst>
      <p:ext uri="{BB962C8B-B14F-4D97-AF65-F5344CB8AC3E}">
        <p14:creationId xmlns:p14="http://schemas.microsoft.com/office/powerpoint/2010/main" val="3991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41760" y="287076"/>
            <a:ext cx="10754839" cy="1175590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(Основной текст)"/>
              </a:rPr>
              <a:t>ОПИСАНИЕ РАБОТЫ РОБОТА-ПОИЛКИ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(Основной текст)"/>
              </a:rPr>
              <a:t>Чтобы автоматизировать робота-поилку, на 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плату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Iskra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Neo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устанавливается плата расширения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Troyka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Slot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Shield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, на которую ставится силовой ключ и подключается датчик уровня воды. </a:t>
            </a:r>
            <a:endParaRPr lang="ru-RU" dirty="0" smtClean="0">
              <a:solidFill>
                <a:schemeClr val="tx1"/>
              </a:solidFill>
              <a:latin typeface="Arial (Основной текст)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(Основной текст)"/>
              </a:rPr>
              <a:t>Плата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Power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Bank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является источником автономного питания для </a:t>
            </a:r>
            <a:r>
              <a:rPr lang="ru-RU" dirty="0" smtClean="0">
                <a:solidFill>
                  <a:schemeClr val="tx1"/>
                </a:solidFill>
                <a:latin typeface="Arial (Основной текст)"/>
              </a:rPr>
              <a:t>робота-поилки.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2" y="2311283"/>
            <a:ext cx="3826120" cy="2097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40" y="4587326"/>
            <a:ext cx="2889373" cy="204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823" y="2299549"/>
            <a:ext cx="2506078" cy="209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902" y="2330267"/>
            <a:ext cx="2089815" cy="208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599" y="4581277"/>
            <a:ext cx="3071118" cy="2048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09588" y="1676503"/>
            <a:ext cx="2519362" cy="43992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Плата </a:t>
            </a:r>
            <a:r>
              <a:rPr lang="ru-RU" dirty="0" err="1" smtClean="0">
                <a:solidFill>
                  <a:schemeClr val="tx1"/>
                </a:solidFill>
              </a:rPr>
              <a:t>Troyka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Slot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Shield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227255" y="1676503"/>
            <a:ext cx="1716220" cy="43992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лата </a:t>
            </a:r>
            <a:r>
              <a:rPr lang="en-US" dirty="0" err="1">
                <a:solidFill>
                  <a:schemeClr val="tx1"/>
                </a:solidFill>
              </a:rPr>
              <a:t>Iskra</a:t>
            </a:r>
            <a:r>
              <a:rPr lang="en-US" dirty="0">
                <a:solidFill>
                  <a:schemeClr val="tx1"/>
                </a:solidFill>
              </a:rPr>
              <a:t> Neo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14414" y="2299549"/>
            <a:ext cx="428624" cy="44365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757613" y="2315880"/>
            <a:ext cx="414337" cy="4273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265467" y="1676502"/>
            <a:ext cx="2990129" cy="43992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Силовой ключ </a:t>
            </a:r>
            <a:r>
              <a:rPr lang="en-US" dirty="0">
                <a:solidFill>
                  <a:schemeClr val="tx1"/>
                </a:solidFill>
              </a:rPr>
              <a:t>N-Channel v3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623634" y="2318991"/>
            <a:ext cx="385763" cy="3499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8577588" y="1676502"/>
            <a:ext cx="3204442" cy="439929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Датчик </a:t>
            </a:r>
            <a:r>
              <a:rPr lang="ru-RU" dirty="0">
                <a:solidFill>
                  <a:sysClr val="windowText" lastClr="000000"/>
                </a:solidFill>
              </a:rPr>
              <a:t>уровня </a:t>
            </a:r>
            <a:r>
              <a:rPr lang="ru-RU" dirty="0" smtClean="0">
                <a:solidFill>
                  <a:sysClr val="windowText" lastClr="000000"/>
                </a:solidFill>
              </a:rPr>
              <a:t>воды (угловой)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979784" y="2350795"/>
            <a:ext cx="400050" cy="34115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122766" y="5071963"/>
            <a:ext cx="3166600" cy="616523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Power Bank (Li-Ion, 2000 </a:t>
            </a:r>
            <a:r>
              <a:rPr lang="en-US" dirty="0" err="1">
                <a:solidFill>
                  <a:sysClr val="windowText" lastClr="000000"/>
                </a:solidFill>
              </a:rPr>
              <a:t>мА·ч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7448856" y="5231657"/>
            <a:ext cx="385763" cy="297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443163" y="4587326"/>
            <a:ext cx="338599" cy="34186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07368" y="404664"/>
            <a:ext cx="11305256" cy="1985962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(Основной текст)"/>
              </a:rPr>
              <a:t>ПРАКТИЧЕСКОЕ ИСПОЛЬЗОВАНИЕ РОБОТА-ПОИЛКИ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(Основной текст)"/>
              </a:rPr>
              <a:t>Для демонстрации работы робота-поилки 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заливаю в емкость воду, включаю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Power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(Основной текст)"/>
              </a:rPr>
              <a:t>Bank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. Начинает работать погружная помпа, с помощью которой вода под давлением через трубку подается в миску. Количество воды в миске контролируется датчиком уровня </a:t>
            </a:r>
            <a:r>
              <a:rPr lang="ru-RU" dirty="0" smtClean="0">
                <a:solidFill>
                  <a:schemeClr val="tx1"/>
                </a:solidFill>
                <a:latin typeface="Arial (Основной текст)"/>
              </a:rPr>
              <a:t>воды. 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Когда </a:t>
            </a:r>
            <a:r>
              <a:rPr lang="ru-RU" dirty="0" smtClean="0">
                <a:solidFill>
                  <a:schemeClr val="tx1"/>
                </a:solidFill>
                <a:latin typeface="Arial (Основной текст)"/>
              </a:rPr>
              <a:t>питомец </a:t>
            </a:r>
            <a:r>
              <a:rPr lang="ru-RU" dirty="0">
                <a:solidFill>
                  <a:schemeClr val="tx1"/>
                </a:solidFill>
                <a:latin typeface="Arial (Основной текст)"/>
              </a:rPr>
              <a:t>выпивает часть воды, датчик уровня воды подает сигнал погружной помпе и вода вновь доливается до определенного уровня. Этот процесс продолжается, пока вода в банке не опустится до уровня помпы.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2896163"/>
            <a:ext cx="496855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1" r="600" b="3009"/>
          <a:stretch/>
        </p:blipFill>
        <p:spPr>
          <a:xfrm>
            <a:off x="6133438" y="2887323"/>
            <a:ext cx="5147139" cy="332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77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1343472" y="2060848"/>
            <a:ext cx="9577064" cy="2088232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(Основной текст)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214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16360" y="274638"/>
            <a:ext cx="10652248" cy="952500"/>
          </a:xfrm>
        </p:spPr>
        <p:txBody>
          <a:bodyPr/>
          <a:lstStyle/>
          <a:p>
            <a:r>
              <a:rPr lang="ru-RU" altLang="ru-RU" sz="2800" b="1" dirty="0" smtClean="0"/>
              <a:t>ВОЗНИКНОВЕНИЕ ИДЕИ И ХАРАКТЕРИСТИКА ПРОБЛЕМЫ</a:t>
            </a:r>
            <a:endParaRPr lang="ru-RU" altLang="ru-RU" sz="2800" b="1" dirty="0"/>
          </a:p>
        </p:txBody>
      </p:sp>
      <p:sp>
        <p:nvSpPr>
          <p:cNvPr id="4099" name="Объект 2"/>
          <p:cNvSpPr>
            <a:spLocks noGrp="1"/>
          </p:cNvSpPr>
          <p:nvPr>
            <p:ph sz="half" idx="1"/>
          </p:nvPr>
        </p:nvSpPr>
        <p:spPr>
          <a:xfrm>
            <a:off x="736340" y="1227138"/>
            <a:ext cx="6264696" cy="1738868"/>
          </a:xfrm>
        </p:spPr>
        <p:txBody>
          <a:bodyPr/>
          <a:lstStyle/>
          <a:p>
            <a:pPr marL="0" indent="358775" algn="ctr">
              <a:spcBef>
                <a:spcPct val="0"/>
              </a:spcBef>
              <a:buNone/>
            </a:pPr>
            <a:r>
              <a:rPr lang="ru-RU" altLang="ru-RU" sz="2000" dirty="0"/>
              <a:t>Идея создания </a:t>
            </a:r>
            <a:r>
              <a:rPr lang="ru-RU" altLang="ru-RU" sz="2000" dirty="0" smtClean="0"/>
              <a:t>роботов-помощников </a:t>
            </a:r>
            <a:r>
              <a:rPr lang="ru-RU" altLang="ru-RU" sz="2000" dirty="0" smtClean="0"/>
              <a:t>для питомца связана </a:t>
            </a:r>
            <a:r>
              <a:rPr lang="ru-RU" altLang="ru-RU" sz="2000" dirty="0"/>
              <a:t>с необходимостью накормить </a:t>
            </a:r>
            <a:r>
              <a:rPr lang="ru-RU" altLang="ru-RU" sz="2000" dirty="0" smtClean="0"/>
              <a:t>и напоить мою </a:t>
            </a:r>
            <a:r>
              <a:rPr lang="ru-RU" altLang="ru-RU" sz="2000" dirty="0"/>
              <a:t>собаку Леди в наше </a:t>
            </a:r>
            <a:r>
              <a:rPr lang="ru-RU" altLang="ru-RU" sz="2000" dirty="0" smtClean="0"/>
              <a:t>отсутствие.</a:t>
            </a:r>
            <a:endParaRPr lang="ru-RU" altLang="ru-RU" sz="2000" dirty="0"/>
          </a:p>
        </p:txBody>
      </p:sp>
      <p:pic>
        <p:nvPicPr>
          <p:cNvPr id="307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2803" y="1341439"/>
            <a:ext cx="4262882" cy="4586834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2698092"/>
            <a:ext cx="4042320" cy="323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6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08214" y="274638"/>
            <a:ext cx="7767637" cy="952500"/>
          </a:xfrm>
        </p:spPr>
        <p:txBody>
          <a:bodyPr/>
          <a:lstStyle/>
          <a:p>
            <a:r>
              <a:rPr lang="ru-RU" altLang="ru-RU" sz="2800" b="1" dirty="0" smtClean="0"/>
              <a:t>РОБОТЫ И ИХ АНАЛОГИ</a:t>
            </a:r>
            <a:endParaRPr lang="ru-RU" altLang="ru-RU" sz="2800" b="1" dirty="0"/>
          </a:p>
        </p:txBody>
      </p:sp>
      <p:sp>
        <p:nvSpPr>
          <p:cNvPr id="5123" name="Объект 2"/>
          <p:cNvSpPr>
            <a:spLocks noGrp="1"/>
          </p:cNvSpPr>
          <p:nvPr>
            <p:ph sz="half" idx="1"/>
          </p:nvPr>
        </p:nvSpPr>
        <p:spPr>
          <a:xfrm>
            <a:off x="983432" y="1052736"/>
            <a:ext cx="10729192" cy="1242505"/>
          </a:xfrm>
        </p:spPr>
        <p:txBody>
          <a:bodyPr/>
          <a:lstStyle/>
          <a:p>
            <a:pPr marL="0" indent="358775">
              <a:spcBef>
                <a:spcPct val="0"/>
              </a:spcBef>
              <a:buNone/>
            </a:pPr>
            <a:r>
              <a:rPr lang="ru-RU" altLang="ru-RU" sz="2200" dirty="0"/>
              <a:t>Существуют аналогичные дорогостоящие роботы, но мне было интересно провести свое </a:t>
            </a:r>
            <a:r>
              <a:rPr lang="ru-RU" altLang="ru-RU" sz="2200" dirty="0" smtClean="0"/>
              <a:t>исследование</a:t>
            </a:r>
            <a:r>
              <a:rPr lang="ru-RU" altLang="ru-RU" sz="2200" dirty="0"/>
              <a:t>: смогу ли я собрать </a:t>
            </a:r>
            <a:r>
              <a:rPr lang="ru-RU" altLang="ru-RU" sz="2200" dirty="0" smtClean="0"/>
              <a:t>подобных роботов </a:t>
            </a:r>
            <a:r>
              <a:rPr lang="ru-RU" altLang="ru-RU" sz="2200" dirty="0"/>
              <a:t>из набора LEGO </a:t>
            </a:r>
            <a:r>
              <a:rPr lang="ru-RU" altLang="ru-RU" sz="2200" dirty="0" smtClean="0"/>
              <a:t>и </a:t>
            </a:r>
            <a:r>
              <a:rPr lang="ru-RU" altLang="ru-RU" sz="2200" dirty="0"/>
              <a:t>будет ли моя собака Леди принимать корм </a:t>
            </a:r>
            <a:r>
              <a:rPr lang="ru-RU" altLang="ru-RU" sz="2200" dirty="0" smtClean="0"/>
              <a:t>и воду от роботов. </a:t>
            </a:r>
            <a:endParaRPr lang="ru-RU" altLang="ru-RU" sz="2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08214" y="2420888"/>
            <a:ext cx="3168352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499" y="2420888"/>
            <a:ext cx="3168352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39416" y="1197431"/>
            <a:ext cx="10585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rgbClr val="000000"/>
                </a:solidFill>
              </a:rPr>
              <a:t>Сконструирован РОБОТ-КОРМУШКА из деталей набора </a:t>
            </a:r>
            <a:r>
              <a:rPr lang="en-US" altLang="ru-RU" sz="2200" dirty="0">
                <a:solidFill>
                  <a:srgbClr val="000000"/>
                </a:solidFill>
              </a:rPr>
              <a:t>Lego</a:t>
            </a:r>
            <a:r>
              <a:rPr lang="ru-RU" altLang="ru-RU" sz="2200" dirty="0">
                <a:solidFill>
                  <a:srgbClr val="000000"/>
                </a:solidFill>
              </a:rPr>
              <a:t> </a:t>
            </a:r>
            <a:r>
              <a:rPr lang="ru-RU" altLang="ru-RU" sz="2200" dirty="0" err="1">
                <a:solidFill>
                  <a:srgbClr val="000000"/>
                </a:solidFill>
              </a:rPr>
              <a:t>Mindstorms</a:t>
            </a:r>
            <a:r>
              <a:rPr lang="ru-RU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smtClean="0">
                <a:solidFill>
                  <a:srgbClr val="000000"/>
                </a:solidFill>
              </a:rPr>
              <a:t>EV3</a:t>
            </a:r>
            <a:r>
              <a:rPr lang="ru-RU" altLang="ru-RU" sz="2200" dirty="0" smtClean="0">
                <a:solidFill>
                  <a:srgbClr val="000000"/>
                </a:solidFill>
              </a:rPr>
              <a:t>.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pic>
        <p:nvPicPr>
          <p:cNvPr id="6147" name="Picture 9" descr="C:\Users\User\Desktop\IMG_20141127_0959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013" y="1989136"/>
            <a:ext cx="6142037" cy="405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148" name="Заголовок 2"/>
          <p:cNvSpPr>
            <a:spLocks noGrp="1"/>
          </p:cNvSpPr>
          <p:nvPr>
            <p:ph type="title"/>
          </p:nvPr>
        </p:nvSpPr>
        <p:spPr>
          <a:xfrm>
            <a:off x="2351089" y="322263"/>
            <a:ext cx="7735887" cy="514350"/>
          </a:xfrm>
        </p:spPr>
        <p:txBody>
          <a:bodyPr/>
          <a:lstStyle/>
          <a:p>
            <a:r>
              <a:rPr lang="ru-RU" altLang="ru-RU" sz="2800" b="1" dirty="0" smtClean="0"/>
              <a:t>РЕСУРСЫ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7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2351089" y="322264"/>
            <a:ext cx="7735887" cy="935037"/>
          </a:xfrm>
        </p:spPr>
        <p:txBody>
          <a:bodyPr/>
          <a:lstStyle/>
          <a:p>
            <a:r>
              <a:rPr lang="ru-RU" altLang="ru-RU" sz="2800" b="1" dirty="0"/>
              <a:t>ПРОГРАММА РОБОТА-КОРМУШКИ</a:t>
            </a:r>
          </a:p>
        </p:txBody>
      </p:sp>
      <p:pic>
        <p:nvPicPr>
          <p:cNvPr id="7171" name="Объект 4"/>
          <p:cNvPicPr>
            <a:picLocks noGrp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0520" y="2564904"/>
            <a:ext cx="9217024" cy="3029893"/>
          </a:xfrm>
        </p:spPr>
      </p:pic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127448" y="1277938"/>
            <a:ext cx="10009112" cy="85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000" kern="0" dirty="0">
                <a:solidFill>
                  <a:srgbClr val="000000"/>
                </a:solidFill>
              </a:rPr>
              <a:t>А </a:t>
            </a:r>
            <a:r>
              <a:rPr lang="ru-RU" altLang="ru-RU" sz="2000" kern="0" dirty="0" smtClean="0">
                <a:solidFill>
                  <a:srgbClr val="000000"/>
                </a:solidFill>
              </a:rPr>
              <a:t>запрограммирован так</a:t>
            </a:r>
            <a:r>
              <a:rPr lang="ru-RU" altLang="ru-RU" sz="2000" kern="0" dirty="0">
                <a:solidFill>
                  <a:srgbClr val="000000"/>
                </a:solidFill>
              </a:rPr>
              <a:t>, чтобы корм подавался два раза в день с промежутком в 4 часа. </a:t>
            </a:r>
            <a:r>
              <a:rPr lang="ru-RU" altLang="ru-RU" sz="2000" dirty="0">
                <a:solidFill>
                  <a:srgbClr val="000000"/>
                </a:solidFill>
              </a:rPr>
              <a:t>Перед подачей корма робот подзывает питомца голосом хозяина. </a:t>
            </a:r>
            <a:endParaRPr lang="ru-RU" altLang="ru-RU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424114" y="274638"/>
            <a:ext cx="7786687" cy="1066800"/>
          </a:xfrm>
        </p:spPr>
        <p:txBody>
          <a:bodyPr/>
          <a:lstStyle/>
          <a:p>
            <a:r>
              <a:rPr lang="ru-RU" altLang="ru-RU" sz="2800" b="1" dirty="0"/>
              <a:t>ПРАКТИЧЕСКОЕ ИСПОЛЬЗОВАНИЕ РОБОТА-КОРМУШКИ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96" y="2804003"/>
            <a:ext cx="3943350" cy="338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03909" y="1318478"/>
            <a:ext cx="4320480" cy="13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000" dirty="0">
                <a:solidFill>
                  <a:srgbClr val="000000"/>
                </a:solidFill>
              </a:rPr>
              <a:t>В данное отделение засыпаю сухой корм, включаю микрокомпьютер и ухожу в школу.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744594" y="1318479"/>
            <a:ext cx="4752528" cy="16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000" dirty="0">
                <a:solidFill>
                  <a:srgbClr val="000000"/>
                </a:solidFill>
              </a:rPr>
              <a:t>Проходит 4 часа. Робот подзывает Леди моим голосом, </a:t>
            </a:r>
            <a:r>
              <a:rPr lang="ru-RU" sz="2000" dirty="0" smtClean="0">
                <a:solidFill>
                  <a:srgbClr val="000000"/>
                </a:solidFill>
              </a:rPr>
              <a:t>часть </a:t>
            </a:r>
            <a:r>
              <a:rPr lang="ru-RU" sz="2000" dirty="0">
                <a:solidFill>
                  <a:srgbClr val="000000"/>
                </a:solidFill>
              </a:rPr>
              <a:t>корма высыпается на ленту и подается в миску. Леди сыта и </a:t>
            </a:r>
            <a:r>
              <a:rPr lang="ru-RU" sz="2000" dirty="0" smtClean="0">
                <a:solidFill>
                  <a:srgbClr val="000000"/>
                </a:solidFill>
              </a:rPr>
              <a:t>довольна.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94" y="3140968"/>
            <a:ext cx="4351151" cy="270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424114" y="274638"/>
            <a:ext cx="7786687" cy="1066800"/>
          </a:xfrm>
        </p:spPr>
        <p:txBody>
          <a:bodyPr/>
          <a:lstStyle/>
          <a:p>
            <a:r>
              <a:rPr lang="ru-RU" altLang="ru-RU" sz="2800" b="1" dirty="0"/>
              <a:t>ПРАКТИЧЕСКОЕ ИСПОЛЬЗОВАНИЕ РОБОТА-КОРМУШКИ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69319" y="1614899"/>
            <a:ext cx="55446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000" dirty="0">
                <a:solidFill>
                  <a:srgbClr val="000000"/>
                </a:solidFill>
              </a:rPr>
              <a:t>Через 4 часа действие повторяется. Леди вновь сыта и ждет нашего возвращения.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3047283"/>
            <a:ext cx="4572173" cy="2899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1616224"/>
            <a:ext cx="2953071" cy="433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2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r>
              <a:rPr lang="ru-RU" altLang="ru-RU" sz="2800" b="1" dirty="0"/>
              <a:t>ОПИСАНИЕ РАБОТЫ РОБОТА-КОРМУШКИ</a:t>
            </a:r>
          </a:p>
        </p:txBody>
      </p:sp>
      <p:sp>
        <p:nvSpPr>
          <p:cNvPr id="10243" name="Текст 5"/>
          <p:cNvSpPr>
            <a:spLocks noGrp="1"/>
          </p:cNvSpPr>
          <p:nvPr>
            <p:ph type="body" sz="quarter" idx="3"/>
          </p:nvPr>
        </p:nvSpPr>
        <p:spPr>
          <a:xfrm>
            <a:off x="1703512" y="776427"/>
            <a:ext cx="8856983" cy="747490"/>
          </a:xfrm>
        </p:spPr>
        <p:txBody>
          <a:bodyPr/>
          <a:lstStyle/>
          <a:p>
            <a:pPr indent="358775" algn="just"/>
            <a:r>
              <a:rPr lang="ru-RU" altLang="ru-RU" sz="2000" b="0" dirty="0"/>
              <a:t>Для подачи корма используется средний мотор, при вращении которого приподнимается клапан, и через него корм попадает на ленту.</a:t>
            </a:r>
          </a:p>
        </p:txBody>
      </p:sp>
      <p:pic>
        <p:nvPicPr>
          <p:cNvPr id="10" name="Picture 9" descr="C:\Users\User\Desktop\IMG_20141127_0959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45" y="1870989"/>
            <a:ext cx="3168352" cy="306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Объект 7" descr="D:\ФОТО Стрекоза\DSC06367.JPG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4232" y="1867087"/>
            <a:ext cx="3672407" cy="306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827" y="2564904"/>
            <a:ext cx="3652345" cy="306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8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219314" y="291994"/>
            <a:ext cx="8229600" cy="490537"/>
          </a:xfrm>
        </p:spPr>
        <p:txBody>
          <a:bodyPr/>
          <a:lstStyle/>
          <a:p>
            <a:r>
              <a:rPr lang="ru-RU" altLang="ru-RU" sz="2800" b="1" dirty="0"/>
              <a:t>ОПИСАНИЕ РАБОТЫ РОБОТА-КОРМУШКИ</a:t>
            </a:r>
          </a:p>
        </p:txBody>
      </p:sp>
      <p:sp>
        <p:nvSpPr>
          <p:cNvPr id="11267" name="Текст 5"/>
          <p:cNvSpPr>
            <a:spLocks noGrp="1"/>
          </p:cNvSpPr>
          <p:nvPr>
            <p:ph type="body" sz="quarter" idx="3"/>
          </p:nvPr>
        </p:nvSpPr>
        <p:spPr>
          <a:xfrm>
            <a:off x="2692389" y="760367"/>
            <a:ext cx="7283450" cy="647700"/>
          </a:xfrm>
        </p:spPr>
        <p:txBody>
          <a:bodyPr/>
          <a:lstStyle/>
          <a:p>
            <a:pPr indent="358775" algn="just"/>
            <a:r>
              <a:rPr lang="ru-RU" altLang="ru-RU" sz="2000" b="0" dirty="0"/>
              <a:t>Лента вращается благодаря большому мотору.</a:t>
            </a:r>
          </a:p>
        </p:txBody>
      </p:sp>
      <p:pic>
        <p:nvPicPr>
          <p:cNvPr id="6" name="Picture 7" descr="IMG_20140826_1149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7946" y="1901010"/>
            <a:ext cx="3197225" cy="2497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:\ФОТО Стрекоза\DSC0632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901010"/>
            <a:ext cx="3408859" cy="233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:\ФОТО Стрекоза\DSC063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0" y="3645024"/>
            <a:ext cx="3360738" cy="242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Разъяснения Росприроднадзора по применению статьи 8</Template>
  <TotalTime>4287</TotalTime>
  <Words>507</Words>
  <Application>Microsoft Office PowerPoint</Application>
  <PresentationFormat>Широкоэкранный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(Основной текст)</vt:lpstr>
      <vt:lpstr>Calibri</vt:lpstr>
      <vt:lpstr>Calibri Light</vt:lpstr>
      <vt:lpstr>Специальное оформление</vt:lpstr>
      <vt:lpstr>Оформление по умолчанию</vt:lpstr>
      <vt:lpstr>РРО: Творческая категория. Будущие новаторы</vt:lpstr>
      <vt:lpstr>ВОЗНИКНОВЕНИЕ ИДЕИ И ХАРАКТЕРИСТИКА ПРОБЛЕМЫ</vt:lpstr>
      <vt:lpstr>РОБОТЫ И ИХ АНАЛОГИ</vt:lpstr>
      <vt:lpstr>РЕСУРСЫ</vt:lpstr>
      <vt:lpstr>ПРОГРАММА РОБОТА-КОРМУШКИ</vt:lpstr>
      <vt:lpstr>ПРАКТИЧЕСКОЕ ИСПОЛЬЗОВАНИЕ РОБОТА-КОРМУШКИ </vt:lpstr>
      <vt:lpstr>ПРАКТИЧЕСКОЕ ИСПОЛЬЗОВАНИЕ РОБОТА-КОРМУШКИ </vt:lpstr>
      <vt:lpstr>ОПИСАНИЕ РАБОТЫ РОБОТА-КОРМУШКИ</vt:lpstr>
      <vt:lpstr>ОПИСАНИЕ РАБОТЫ РОБОТА-КОРМУШКИ</vt:lpstr>
      <vt:lpstr>ОПИСАНИЕ РАБОТЫ РОБОТА-КОРМУШКИ</vt:lpstr>
      <vt:lpstr>ОПИСАНИЕ РАБОТЫ РОБОТА-КОРМУШКИ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Мартиросян</dc:creator>
  <cp:lastModifiedBy>Учетная запись Майкрософт</cp:lastModifiedBy>
  <cp:revision>116</cp:revision>
  <dcterms:created xsi:type="dcterms:W3CDTF">2020-03-06T16:27:01Z</dcterms:created>
  <dcterms:modified xsi:type="dcterms:W3CDTF">2022-05-06T17:42:28Z</dcterms:modified>
</cp:coreProperties>
</file>