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6" roundtripDataSignature="AMtx7mi99IW/MMCmQgIkwbE8i3Eg7lmJ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4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Готовый прототип выглядел так как показано на рисунке.как видите он работал и показывал неплохие результаты что мы увидим через несколько слайдов</a:t>
            </a:r>
            <a:endParaRPr/>
          </a:p>
        </p:txBody>
      </p:sp>
      <p:sp>
        <p:nvSpPr>
          <p:cNvPr id="230" name="Google Shape;230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Готовый прототип выглядел так как показано на рисунке.как видите он работал и показывал неплохие результаты что мы увидим через несколько слайдов</a:t>
            </a:r>
            <a:endParaRPr/>
          </a:p>
        </p:txBody>
      </p:sp>
      <p:sp>
        <p:nvSpPr>
          <p:cNvPr id="237" name="Google Shape;23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Готовый прототип выглядел так как показано на рисунке.как видите он работал и показывал неплохие результаты что мы увидим через несколько слайдов</a:t>
            </a:r>
            <a:endParaRPr/>
          </a:p>
        </p:txBody>
      </p:sp>
      <p:sp>
        <p:nvSpPr>
          <p:cNvPr id="244" name="Google Shape;244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2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2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2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2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2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3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5" name="Google Shape;65;p3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7" name="Google Shape;77;p3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5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83" name="Google Shape;83;p35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84" name="Google Shape;84;p3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6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0" name="Google Shape;90;p36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91" name="Google Shape;91;p36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2" name="Google Shape;92;p36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93" name="Google Shape;93;p3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9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9"/>
          <p:cNvSpPr txBox="1"/>
          <p:nvPr>
            <p:ph idx="1" type="body"/>
          </p:nvPr>
        </p:nvSpPr>
        <p:spPr>
          <a:xfrm>
            <a:off x="3575050" y="204788"/>
            <a:ext cx="51117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8" name="Google Shape;108;p39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9" name="Google Shape;109;p3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0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40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6" name="Google Shape;116;p4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4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4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41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4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4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4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2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2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4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4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21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2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2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2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jpg"/><Relationship Id="rId4" Type="http://schemas.openxmlformats.org/officeDocument/2006/relationships/image" Target="../media/image5.jpg"/><Relationship Id="rId5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Relationship Id="rId4" Type="http://schemas.openxmlformats.org/officeDocument/2006/relationships/image" Target="../media/image19.jpg"/><Relationship Id="rId5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3.png"/><Relationship Id="rId6" Type="http://schemas.openxmlformats.org/officeDocument/2006/relationships/image" Target="../media/image14.png"/><Relationship Id="rId7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11.jpg"/><Relationship Id="rId5" Type="http://schemas.openxmlformats.org/officeDocument/2006/relationships/image" Target="../media/image9.jpg"/><Relationship Id="rId6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3.jpg"/><Relationship Id="rId5" Type="http://schemas.openxmlformats.org/officeDocument/2006/relationships/image" Target="../media/image2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Relationship Id="rId4" Type="http://schemas.openxmlformats.org/officeDocument/2006/relationships/image" Target="../media/image2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jpg"/><Relationship Id="rId4" Type="http://schemas.openxmlformats.org/officeDocument/2006/relationships/image" Target="../media/image3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png"/><Relationship Id="rId4" Type="http://schemas.openxmlformats.org/officeDocument/2006/relationships/image" Target="../media/image2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"/>
          <p:cNvSpPr txBox="1"/>
          <p:nvPr>
            <p:ph type="ctrTitle"/>
          </p:nvPr>
        </p:nvSpPr>
        <p:spPr>
          <a:xfrm flipH="1">
            <a:off x="258250" y="0"/>
            <a:ext cx="8520600" cy="159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i="1" lang="ru" sz="4800">
                <a:solidFill>
                  <a:srgbClr val="C00000"/>
                </a:solidFill>
              </a:rPr>
              <a:t>Создание шагающего робота«Робопаук»</a:t>
            </a:r>
            <a:endParaRPr/>
          </a:p>
        </p:txBody>
      </p:sp>
      <p:sp>
        <p:nvSpPr>
          <p:cNvPr id="136" name="Google Shape;136;p1"/>
          <p:cNvSpPr txBox="1"/>
          <p:nvPr>
            <p:ph idx="1" type="subTitle"/>
          </p:nvPr>
        </p:nvSpPr>
        <p:spPr>
          <a:xfrm>
            <a:off x="311700" y="1543387"/>
            <a:ext cx="8520600" cy="1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200">
                <a:solidFill>
                  <a:srgbClr val="000000"/>
                </a:solidFill>
              </a:rPr>
              <a:t>Выполнили:</a:t>
            </a:r>
            <a:endParaRPr sz="2200">
              <a:solidFill>
                <a:srgbClr val="000000"/>
              </a:solidFill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200">
                <a:solidFill>
                  <a:srgbClr val="000000"/>
                </a:solidFill>
              </a:rPr>
              <a:t>ученики 11 класса МАОУ “Лицей №38” </a:t>
            </a:r>
            <a:endParaRPr/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200">
                <a:solidFill>
                  <a:srgbClr val="000000"/>
                </a:solidFill>
              </a:rPr>
              <a:t>Матвейцев А.Л., Сазанов З.А.</a:t>
            </a:r>
            <a:endParaRPr sz="2200">
              <a:solidFill>
                <a:srgbClr val="000000"/>
              </a:solidFill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200">
                <a:solidFill>
                  <a:srgbClr val="000000"/>
                </a:solidFill>
              </a:rPr>
              <a:t>Руководители: </a:t>
            </a:r>
            <a:endParaRPr/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200">
                <a:solidFill>
                  <a:srgbClr val="000000"/>
                </a:solidFill>
              </a:rPr>
              <a:t>Учитель физики высшей квалификационной категории Еделев А.Ю.</a:t>
            </a:r>
            <a:endParaRPr/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200">
                <a:solidFill>
                  <a:schemeClr val="dk1"/>
                </a:solidFill>
              </a:rPr>
              <a:t>заместитель главного инженера КВЦ</a:t>
            </a:r>
            <a:endParaRPr/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200">
                <a:solidFill>
                  <a:schemeClr val="dk1"/>
                </a:solidFill>
              </a:rPr>
              <a:t>Еделев Ю.А.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37" name="Google Shape;137;p1"/>
          <p:cNvSpPr txBox="1"/>
          <p:nvPr/>
        </p:nvSpPr>
        <p:spPr>
          <a:xfrm>
            <a:off x="3015600" y="4248375"/>
            <a:ext cx="31128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г.Нижний Новгород</a:t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2022г</a:t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/>
          <p:nvPr>
            <p:ph type="ctrTitle"/>
          </p:nvPr>
        </p:nvSpPr>
        <p:spPr>
          <a:xfrm>
            <a:off x="311700" y="-152700"/>
            <a:ext cx="85206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i="1" lang="ru" sz="5500">
                <a:solidFill>
                  <a:srgbClr val="C00000"/>
                </a:solidFill>
              </a:rPr>
              <a:t>Идея</a:t>
            </a:r>
            <a:endParaRPr b="1" i="1" sz="5500">
              <a:solidFill>
                <a:srgbClr val="980000"/>
              </a:solidFill>
            </a:endParaRPr>
          </a:p>
        </p:txBody>
      </p:sp>
      <p:sp>
        <p:nvSpPr>
          <p:cNvPr id="143" name="Google Shape;143;p4"/>
          <p:cNvSpPr txBox="1"/>
          <p:nvPr>
            <p:ph idx="1" type="subTitle"/>
          </p:nvPr>
        </p:nvSpPr>
        <p:spPr>
          <a:xfrm>
            <a:off x="623400" y="608073"/>
            <a:ext cx="8520600" cy="41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200">
                <a:solidFill>
                  <a:srgbClr val="0070C0"/>
                </a:solidFill>
              </a:rPr>
              <a:t>Создать дистанционно управляемого робота, способного ходить по наклонным металлическим поверхностям:</a:t>
            </a:r>
            <a:endParaRPr sz="3200">
              <a:solidFill>
                <a:srgbClr val="0070C0"/>
              </a:solidFill>
            </a:endParaRPr>
          </a:p>
          <a:p>
            <a:pPr indent="-5715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ru" sz="3200">
                <a:solidFill>
                  <a:srgbClr val="000000"/>
                </a:solidFill>
              </a:rPr>
              <a:t>Ходить по металлическим поверхностям</a:t>
            </a:r>
            <a:endParaRPr sz="3200"/>
          </a:p>
          <a:p>
            <a:pPr indent="-5715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ru" sz="3200">
                <a:solidFill>
                  <a:srgbClr val="000000"/>
                </a:solidFill>
              </a:rPr>
              <a:t>Наблюдать за территорией</a:t>
            </a:r>
            <a:endParaRPr sz="3200"/>
          </a:p>
          <a:p>
            <a:pPr indent="-5715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ru" sz="3200">
                <a:solidFill>
                  <a:srgbClr val="000000"/>
                </a:solidFill>
              </a:rPr>
              <a:t>Переносить относительно нетяжёлые вещи</a:t>
            </a:r>
            <a:endParaRPr sz="3200"/>
          </a:p>
          <a:p>
            <a:pPr indent="-5715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ru" sz="3200">
                <a:solidFill>
                  <a:srgbClr val="000000"/>
                </a:solidFill>
              </a:rPr>
              <a:t>Передавать видеоизображение пользователю</a:t>
            </a:r>
            <a:endParaRPr sz="3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"/>
          <p:cNvSpPr txBox="1"/>
          <p:nvPr>
            <p:ph type="title"/>
          </p:nvPr>
        </p:nvSpPr>
        <p:spPr>
          <a:xfrm>
            <a:off x="74474" y="84325"/>
            <a:ext cx="8757826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1" lang="ru" sz="5500">
                <a:solidFill>
                  <a:srgbClr val="C00000"/>
                </a:solidFill>
              </a:rPr>
              <a:t>Актуальность работы</a:t>
            </a:r>
            <a:endParaRPr b="1" i="1" sz="5500">
              <a:solidFill>
                <a:srgbClr val="C00000"/>
              </a:solidFill>
            </a:endParaRPr>
          </a:p>
        </p:txBody>
      </p:sp>
      <p:sp>
        <p:nvSpPr>
          <p:cNvPr id="149" name="Google Shape;149;p3"/>
          <p:cNvSpPr txBox="1"/>
          <p:nvPr>
            <p:ph idx="1" type="body"/>
          </p:nvPr>
        </p:nvSpPr>
        <p:spPr>
          <a:xfrm>
            <a:off x="311700" y="1002025"/>
            <a:ext cx="8520600" cy="38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71500" lvl="0" marL="8001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Char char="●"/>
            </a:pPr>
            <a:r>
              <a:rPr lang="ru" sz="3200">
                <a:solidFill>
                  <a:schemeClr val="dk1"/>
                </a:solidFill>
              </a:rPr>
              <a:t>Инспекция с близкого расстояния</a:t>
            </a:r>
            <a:endParaRPr/>
          </a:p>
          <a:p>
            <a:pPr indent="-571500" lvl="0" marL="8001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Char char="●"/>
            </a:pPr>
            <a:r>
              <a:rPr lang="ru" sz="3200">
                <a:solidFill>
                  <a:schemeClr val="dk1"/>
                </a:solidFill>
              </a:rPr>
              <a:t>Значительная экономическая выгода </a:t>
            </a:r>
            <a:endParaRPr/>
          </a:p>
          <a:p>
            <a:pPr indent="-571500" lvl="0" marL="8001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Char char="●"/>
            </a:pPr>
            <a:r>
              <a:rPr lang="ru" sz="3200">
                <a:solidFill>
                  <a:schemeClr val="dk1"/>
                </a:solidFill>
              </a:rPr>
              <a:t>Возможность достижения определённой точки по команде оператора</a:t>
            </a:r>
            <a:endParaRPr/>
          </a:p>
          <a:p>
            <a:pPr indent="-571500" lvl="0" marL="8001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Char char="●"/>
            </a:pPr>
            <a:r>
              <a:rPr lang="ru" sz="3200">
                <a:solidFill>
                  <a:schemeClr val="dk1"/>
                </a:solidFill>
              </a:rPr>
              <a:t>Простота в управлении</a:t>
            </a:r>
            <a:endParaRPr/>
          </a:p>
          <a:p>
            <a:pPr indent="-342900" lvl="0" marL="8001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"/>
          <p:cNvSpPr txBox="1"/>
          <p:nvPr>
            <p:ph type="title"/>
          </p:nvPr>
        </p:nvSpPr>
        <p:spPr>
          <a:xfrm>
            <a:off x="311700" y="-1736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1" lang="ru" sz="4800">
                <a:solidFill>
                  <a:srgbClr val="C00000"/>
                </a:solidFill>
              </a:rPr>
              <a:t>Цель работы</a:t>
            </a:r>
            <a:endParaRPr b="1" i="1" sz="4800">
              <a:solidFill>
                <a:srgbClr val="C00000"/>
              </a:solidFill>
            </a:endParaRPr>
          </a:p>
        </p:txBody>
      </p:sp>
      <p:sp>
        <p:nvSpPr>
          <p:cNvPr id="155" name="Google Shape;155;p2"/>
          <p:cNvSpPr txBox="1"/>
          <p:nvPr>
            <p:ph idx="1" type="body"/>
          </p:nvPr>
        </p:nvSpPr>
        <p:spPr>
          <a:xfrm>
            <a:off x="311700" y="697200"/>
            <a:ext cx="8520600" cy="44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800">
                <a:solidFill>
                  <a:srgbClr val="0070C0"/>
                </a:solidFill>
              </a:rPr>
              <a:t>Создать дистанционно управляемого робота, способного ходить по вертикальным ферромагнитным поверхностям, передавая видеоизображение оператору.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400">
                <a:solidFill>
                  <a:schemeClr val="dk1"/>
                </a:solidFill>
              </a:rPr>
              <a:t>Задачи:</a:t>
            </a:r>
            <a:endParaRPr sz="2400"/>
          </a:p>
          <a:p>
            <a:pPr indent="-4572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2400">
                <a:solidFill>
                  <a:schemeClr val="dk1"/>
                </a:solidFill>
              </a:rPr>
              <a:t>●	Разработать 3D модели частей робота в программе Autodesk Fusion 360</a:t>
            </a:r>
            <a:endParaRPr/>
          </a:p>
          <a:p>
            <a:pPr indent="-4572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2400">
                <a:solidFill>
                  <a:schemeClr val="dk1"/>
                </a:solidFill>
              </a:rPr>
              <a:t>●	Распечатать 3D модель робота</a:t>
            </a:r>
            <a:endParaRPr/>
          </a:p>
          <a:p>
            <a:pPr indent="-4572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2400">
                <a:solidFill>
                  <a:schemeClr val="dk1"/>
                </a:solidFill>
              </a:rPr>
              <a:t>●	Собрать шагоход с 4 конечностями способный передвигаться по горизонтальным поверхностям</a:t>
            </a:r>
            <a:endParaRPr/>
          </a:p>
          <a:p>
            <a:pPr indent="-4572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2400">
                <a:solidFill>
                  <a:schemeClr val="dk1"/>
                </a:solidFill>
              </a:rPr>
              <a:t>●	Написать программу для arduino mega, чтобы управлять роботом</a:t>
            </a:r>
            <a:endParaRPr/>
          </a:p>
          <a:p>
            <a:pPr indent="-4572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2400">
                <a:solidFill>
                  <a:schemeClr val="dk1"/>
                </a:solidFill>
              </a:rPr>
              <a:t>●	Наладить систему видеопередачи и сервер к которому можно подключаться на базе модема Tp-link TL-MR3020 и операционной системы для маршрутизаторов openwrt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/>
          <p:nvPr>
            <p:ph type="title"/>
          </p:nvPr>
        </p:nvSpPr>
        <p:spPr>
          <a:xfrm>
            <a:off x="311700" y="292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1" lang="ru" sz="4800">
                <a:solidFill>
                  <a:srgbClr val="C00000"/>
                </a:solidFill>
              </a:rPr>
              <a:t>3D моделирование</a:t>
            </a:r>
            <a:endParaRPr sz="4800"/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>
            <a:alphaModFix/>
          </a:blip>
          <a:srcRect b="21654" l="12093" r="37791" t="23359"/>
          <a:stretch/>
        </p:blipFill>
        <p:spPr>
          <a:xfrm>
            <a:off x="5283346" y="1476596"/>
            <a:ext cx="3548954" cy="2190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5"/>
          <p:cNvPicPr preferRelativeResize="0"/>
          <p:nvPr/>
        </p:nvPicPr>
        <p:blipFill rotWithShape="1">
          <a:blip r:embed="rId4">
            <a:alphaModFix/>
          </a:blip>
          <a:srcRect b="29509" l="50000" r="29534" t="18605"/>
          <a:stretch/>
        </p:blipFill>
        <p:spPr>
          <a:xfrm>
            <a:off x="3636335" y="1237364"/>
            <a:ext cx="1871330" cy="2668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/>
          <p:cNvPicPr preferRelativeResize="0"/>
          <p:nvPr/>
        </p:nvPicPr>
        <p:blipFill rotWithShape="1">
          <a:blip r:embed="rId5">
            <a:alphaModFix/>
          </a:blip>
          <a:srcRect b="39018" l="29845" r="16046" t="9095"/>
          <a:stretch/>
        </p:blipFill>
        <p:spPr>
          <a:xfrm>
            <a:off x="149891" y="1237364"/>
            <a:ext cx="3710764" cy="26687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"/>
          <p:cNvSpPr txBox="1"/>
          <p:nvPr>
            <p:ph type="title"/>
          </p:nvPr>
        </p:nvSpPr>
        <p:spPr>
          <a:xfrm>
            <a:off x="311700" y="292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1" lang="ru" sz="4800">
                <a:solidFill>
                  <a:srgbClr val="C00000"/>
                </a:solidFill>
              </a:rPr>
              <a:t>3D моделирование</a:t>
            </a:r>
            <a:endParaRPr sz="4800"/>
          </a:p>
        </p:txBody>
      </p:sp>
      <p:pic>
        <p:nvPicPr>
          <p:cNvPr id="169" name="Google Shape;169;p7"/>
          <p:cNvPicPr preferRelativeResize="0"/>
          <p:nvPr/>
        </p:nvPicPr>
        <p:blipFill rotWithShape="1">
          <a:blip r:embed="rId3">
            <a:alphaModFix/>
          </a:blip>
          <a:srcRect b="29509" l="50000" r="29534" t="18605"/>
          <a:stretch/>
        </p:blipFill>
        <p:spPr>
          <a:xfrm>
            <a:off x="0" y="1063257"/>
            <a:ext cx="2467769" cy="351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7"/>
          <p:cNvPicPr preferRelativeResize="0"/>
          <p:nvPr/>
        </p:nvPicPr>
        <p:blipFill rotWithShape="1">
          <a:blip r:embed="rId4">
            <a:alphaModFix/>
          </a:blip>
          <a:srcRect b="5530" l="14961" r="11084" t="6409"/>
          <a:stretch/>
        </p:blipFill>
        <p:spPr>
          <a:xfrm>
            <a:off x="5610696" y="1372930"/>
            <a:ext cx="3380321" cy="3018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7"/>
          <p:cNvPicPr preferRelativeResize="0"/>
          <p:nvPr/>
        </p:nvPicPr>
        <p:blipFill rotWithShape="1">
          <a:blip r:embed="rId5">
            <a:alphaModFix/>
          </a:blip>
          <a:srcRect b="14419" l="17752" r="7054" t="0"/>
          <a:stretch/>
        </p:blipFill>
        <p:spPr>
          <a:xfrm>
            <a:off x="2467769" y="1563727"/>
            <a:ext cx="3051544" cy="2604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3"/>
          <p:cNvSpPr txBox="1"/>
          <p:nvPr>
            <p:ph type="ctrTitle"/>
          </p:nvPr>
        </p:nvSpPr>
        <p:spPr>
          <a:xfrm>
            <a:off x="685800" y="1932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" sz="4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3D печать</a:t>
            </a:r>
            <a:endParaRPr/>
          </a:p>
        </p:txBody>
      </p:sp>
      <p:pic>
        <p:nvPicPr>
          <p:cNvPr descr="Изображение выглядит как текст, снимок экрана, компьютер&#10;&#10;Автоматически созданное описание" id="177" name="Google Shape;17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150" y="967025"/>
            <a:ext cx="6301600" cy="3964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проектор&#10;&#10;Автоматически созданное описание" id="178" name="Google Shape;178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15357" y="967776"/>
            <a:ext cx="2114550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устройство, фрезерный станок&#10;&#10;Автоматически созданное описание" id="179" name="Google Shape;179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13021" y="3122583"/>
            <a:ext cx="1752600" cy="180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"/>
          <p:cNvSpPr/>
          <p:nvPr/>
        </p:nvSpPr>
        <p:spPr>
          <a:xfrm>
            <a:off x="391533" y="133503"/>
            <a:ext cx="4355739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b="1" i="1" lang="ru" sz="4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Материалы</a:t>
            </a:r>
            <a:r>
              <a:rPr b="1" i="1" lang="ru" sz="3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1" sz="3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инструмент&#10;&#10;Автоматически созданное описание" id="185" name="Google Shape;18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8505" y="133503"/>
            <a:ext cx="2315495" cy="2634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6912" y="618003"/>
            <a:ext cx="1923598" cy="18800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электроника&#10;&#10;Автоматически созданное описание" id="187" name="Google Shape;18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46483" y="3263488"/>
            <a:ext cx="2778266" cy="18800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электроника, цепь&#10;&#10;Автоматически созданное описание" id="188" name="Google Shape;188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12434" y="3625702"/>
            <a:ext cx="2068138" cy="1338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0"/>
          <p:cNvPicPr preferRelativeResize="0"/>
          <p:nvPr/>
        </p:nvPicPr>
        <p:blipFill rotWithShape="1">
          <a:blip r:embed="rId7">
            <a:alphaModFix/>
          </a:blip>
          <a:srcRect b="0" l="19609" r="27786" t="0"/>
          <a:stretch/>
        </p:blipFill>
        <p:spPr>
          <a:xfrm>
            <a:off x="6847695" y="2828260"/>
            <a:ext cx="2165422" cy="231524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0"/>
          <p:cNvSpPr/>
          <p:nvPr/>
        </p:nvSpPr>
        <p:spPr>
          <a:xfrm>
            <a:off x="86776" y="887925"/>
            <a:ext cx="4829898" cy="4122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ru" sz="2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Сервопривод MG996R 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ru" sz="2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3 литий-ионных аккумулятора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ru" sz="2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Понижающий DC-DC Преобразователь LM2596 и LM25116</a:t>
            </a:r>
            <a:endParaRPr b="0" i="0" sz="2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ru" sz="2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Зарядное устройство с защитой (DC-DC конвертер) TP4056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"/>
          <p:cNvSpPr/>
          <p:nvPr/>
        </p:nvSpPr>
        <p:spPr>
          <a:xfrm>
            <a:off x="86776" y="887925"/>
            <a:ext cx="4829898" cy="4122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ru" sz="2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Tp-link TL-MR3020 </a:t>
            </a:r>
            <a:endParaRPr b="0" i="0" sz="2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ru" sz="2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Четырёх-канальный модуль реле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ru" sz="2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Электромагниты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ru" sz="2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Arduino Mega 2560. </a:t>
            </a:r>
            <a:endParaRPr b="0" i="0" sz="2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391533" y="133503"/>
            <a:ext cx="4355739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b="1" i="1" lang="ru" sz="4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Материалы</a:t>
            </a:r>
            <a:r>
              <a:rPr b="1" i="1" lang="ru" sz="3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1" sz="3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0"/>
            <a:ext cx="2637155" cy="2637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2403" y="3083442"/>
            <a:ext cx="3029557" cy="20600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duino Mega 2560 плата микроконтроллера лицевая сторона" id="199" name="Google Shape;199;p8"/>
          <p:cNvPicPr preferRelativeResize="0"/>
          <p:nvPr/>
        </p:nvPicPr>
        <p:blipFill rotWithShape="1">
          <a:blip r:embed="rId5">
            <a:alphaModFix/>
          </a:blip>
          <a:srcRect b="18665" l="2600" r="3799" t="19732"/>
          <a:stretch/>
        </p:blipFill>
        <p:spPr>
          <a:xfrm>
            <a:off x="0" y="2770658"/>
            <a:ext cx="4639945" cy="229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8"/>
          <p:cNvPicPr preferRelativeResize="0"/>
          <p:nvPr/>
        </p:nvPicPr>
        <p:blipFill rotWithShape="1">
          <a:blip r:embed="rId6">
            <a:alphaModFix/>
          </a:blip>
          <a:srcRect b="20604" l="-5637" r="34129" t="20604"/>
          <a:stretch/>
        </p:blipFill>
        <p:spPr>
          <a:xfrm>
            <a:off x="6877689" y="1807920"/>
            <a:ext cx="2179535" cy="1791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4"/>
          <p:cNvSpPr txBox="1"/>
          <p:nvPr>
            <p:ph type="ctrTitle"/>
          </p:nvPr>
        </p:nvSpPr>
        <p:spPr>
          <a:xfrm>
            <a:off x="541962" y="-102118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">
                <a:solidFill>
                  <a:srgbClr val="980000"/>
                </a:solidFill>
              </a:rPr>
              <a:t>Принципиальная схема</a:t>
            </a:r>
            <a:endParaRPr b="1" i="1">
              <a:solidFill>
                <a:srgbClr val="980000"/>
              </a:solidFill>
            </a:endParaRPr>
          </a:p>
        </p:txBody>
      </p:sp>
      <p:pic>
        <p:nvPicPr>
          <p:cNvPr id="206" name="Google Shape;20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8010" y="733647"/>
            <a:ext cx="6700303" cy="4409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"/>
          <p:cNvSpPr txBox="1"/>
          <p:nvPr>
            <p:ph type="ctrTitle"/>
          </p:nvPr>
        </p:nvSpPr>
        <p:spPr>
          <a:xfrm>
            <a:off x="139398" y="0"/>
            <a:ext cx="7042151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">
                <a:solidFill>
                  <a:srgbClr val="980000"/>
                </a:solidFill>
              </a:rPr>
              <a:t>Программирование</a:t>
            </a:r>
            <a:endParaRPr b="1" i="1">
              <a:solidFill>
                <a:srgbClr val="980000"/>
              </a:solidFill>
            </a:endParaRPr>
          </a:p>
        </p:txBody>
      </p:sp>
      <p:pic>
        <p:nvPicPr>
          <p:cNvPr descr="upload.wikimedia.org/wikipedia/commons/thumb/8/..." id="212" name="Google Shape;21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398" y="2979814"/>
            <a:ext cx="7514461" cy="19855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Настройка маршрутизаторов на основе OpenWRT | Wi-Fi SYSTEM" id="213" name="Google Shape;213;p9"/>
          <p:cNvPicPr preferRelativeResize="0"/>
          <p:nvPr/>
        </p:nvPicPr>
        <p:blipFill rotWithShape="1">
          <a:blip r:embed="rId4">
            <a:alphaModFix/>
          </a:blip>
          <a:srcRect b="1524" l="151" r="-151" t="12273"/>
          <a:stretch/>
        </p:blipFill>
        <p:spPr>
          <a:xfrm>
            <a:off x="4261957" y="879038"/>
            <a:ext cx="4424843" cy="27859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icover.ru/upload/iblock/538/5381e23fe40fc66859b88890a86b8411.JPG" id="214" name="Google Shape;21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" y="951227"/>
            <a:ext cx="2073918" cy="2028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"/>
          <p:cNvSpPr txBox="1"/>
          <p:nvPr>
            <p:ph type="ctrTitle"/>
          </p:nvPr>
        </p:nvSpPr>
        <p:spPr>
          <a:xfrm>
            <a:off x="541962" y="-102118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">
                <a:solidFill>
                  <a:srgbClr val="980000"/>
                </a:solidFill>
              </a:rPr>
              <a:t>Программирование</a:t>
            </a:r>
            <a:endParaRPr b="1" i="1">
              <a:solidFill>
                <a:srgbClr val="980000"/>
              </a:solidFill>
            </a:endParaRPr>
          </a:p>
        </p:txBody>
      </p:sp>
      <p:pic>
        <p:nvPicPr>
          <p:cNvPr id="220" name="Google Shape;220;p11"/>
          <p:cNvPicPr preferRelativeResize="0"/>
          <p:nvPr/>
        </p:nvPicPr>
        <p:blipFill rotWithShape="1">
          <a:blip r:embed="rId3">
            <a:alphaModFix/>
          </a:blip>
          <a:srcRect b="31756" l="43146" r="35669" t="29729"/>
          <a:stretch/>
        </p:blipFill>
        <p:spPr>
          <a:xfrm>
            <a:off x="541962" y="963018"/>
            <a:ext cx="3838652" cy="3217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4">
            <a:alphaModFix/>
          </a:blip>
          <a:srcRect b="32500" l="8834" r="8633" t="39074"/>
          <a:stretch/>
        </p:blipFill>
        <p:spPr>
          <a:xfrm>
            <a:off x="4572000" y="916383"/>
            <a:ext cx="4432602" cy="3310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"/>
          <p:cNvSpPr txBox="1"/>
          <p:nvPr>
            <p:ph type="ctrTitle"/>
          </p:nvPr>
        </p:nvSpPr>
        <p:spPr>
          <a:xfrm>
            <a:off x="456901" y="-112750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">
                <a:solidFill>
                  <a:srgbClr val="980000"/>
                </a:solidFill>
              </a:rPr>
              <a:t>Изготовление стенда</a:t>
            </a:r>
            <a:endParaRPr b="1" i="1">
              <a:solidFill>
                <a:srgbClr val="980000"/>
              </a:solidFill>
            </a:endParaRPr>
          </a:p>
        </p:txBody>
      </p:sp>
      <p:pic>
        <p:nvPicPr>
          <p:cNvPr id="227" name="Google Shape;22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73388"/>
            <a:ext cx="9144000" cy="4213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7"/>
          <p:cNvSpPr txBox="1"/>
          <p:nvPr>
            <p:ph type="title"/>
          </p:nvPr>
        </p:nvSpPr>
        <p:spPr>
          <a:xfrm>
            <a:off x="285720" y="0"/>
            <a:ext cx="82296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B0"/>
              </a:buClr>
              <a:buSzPts val="4860"/>
              <a:buNone/>
            </a:pPr>
            <a:r>
              <a:rPr b="1" lang="ru"/>
              <a:t>Итоговая сборка и тестирование</a:t>
            </a:r>
            <a:endParaRPr b="1" sz="486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3" name="Google Shape;233;p47"/>
          <p:cNvPicPr preferRelativeResize="0"/>
          <p:nvPr/>
        </p:nvPicPr>
        <p:blipFill rotWithShape="1">
          <a:blip r:embed="rId3">
            <a:alphaModFix/>
          </a:blip>
          <a:srcRect b="0" l="0" r="0" t="14275"/>
          <a:stretch/>
        </p:blipFill>
        <p:spPr>
          <a:xfrm>
            <a:off x="4833368" y="727727"/>
            <a:ext cx="3607726" cy="412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7"/>
          <p:cNvPicPr preferRelativeResize="0"/>
          <p:nvPr/>
        </p:nvPicPr>
        <p:blipFill rotWithShape="1">
          <a:blip r:embed="rId4">
            <a:alphaModFix/>
          </a:blip>
          <a:srcRect b="31756" l="43146" r="35669" t="29729"/>
          <a:stretch/>
        </p:blipFill>
        <p:spPr>
          <a:xfrm rot="5400000">
            <a:off x="219288" y="1061329"/>
            <a:ext cx="4123008" cy="3455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"/>
          <p:cNvSpPr txBox="1"/>
          <p:nvPr>
            <p:ph type="title"/>
          </p:nvPr>
        </p:nvSpPr>
        <p:spPr>
          <a:xfrm>
            <a:off x="264456" y="329610"/>
            <a:ext cx="82296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B0"/>
              </a:buClr>
              <a:buSzPts val="4860"/>
              <a:buNone/>
            </a:pPr>
            <a:r>
              <a:rPr b="1" lang="ru"/>
              <a:t>Проверка компонентов на работоспособность</a:t>
            </a:r>
            <a:endParaRPr b="1" sz="486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0" name="Google Shape;240;p13"/>
          <p:cNvPicPr preferRelativeResize="0"/>
          <p:nvPr/>
        </p:nvPicPr>
        <p:blipFill rotWithShape="1">
          <a:blip r:embed="rId3">
            <a:alphaModFix/>
          </a:blip>
          <a:srcRect b="3190" l="3833" r="10324" t="2926"/>
          <a:stretch/>
        </p:blipFill>
        <p:spPr>
          <a:xfrm>
            <a:off x="464414" y="1390222"/>
            <a:ext cx="3004900" cy="3648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3"/>
          <p:cNvPicPr preferRelativeResize="0"/>
          <p:nvPr/>
        </p:nvPicPr>
        <p:blipFill rotWithShape="1">
          <a:blip r:embed="rId4">
            <a:alphaModFix/>
          </a:blip>
          <a:srcRect b="0" l="20560" r="34890" t="-338"/>
          <a:stretch/>
        </p:blipFill>
        <p:spPr>
          <a:xfrm>
            <a:off x="4836706" y="1390222"/>
            <a:ext cx="3513271" cy="3648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"/>
          <p:cNvSpPr txBox="1"/>
          <p:nvPr>
            <p:ph type="title"/>
          </p:nvPr>
        </p:nvSpPr>
        <p:spPr>
          <a:xfrm>
            <a:off x="264456" y="329610"/>
            <a:ext cx="82296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B0"/>
              </a:buClr>
              <a:buSzPts val="4860"/>
              <a:buNone/>
            </a:pPr>
            <a:r>
              <a:rPr b="1" lang="ru"/>
              <a:t>Выставление углов</a:t>
            </a:r>
            <a:endParaRPr b="1" sz="486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7" name="Google Shape;24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551536" y="-873448"/>
            <a:ext cx="3749773" cy="8135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8"/>
          <p:cNvSpPr txBox="1"/>
          <p:nvPr>
            <p:ph type="ctrTitle"/>
          </p:nvPr>
        </p:nvSpPr>
        <p:spPr>
          <a:xfrm>
            <a:off x="685799" y="-85061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/>
              <a:t>Итоги тестирования</a:t>
            </a:r>
            <a:endParaRPr i="1">
              <a:solidFill>
                <a:srgbClr val="C00000"/>
              </a:solidFill>
            </a:endParaRPr>
          </a:p>
        </p:txBody>
      </p:sp>
      <p:pic>
        <p:nvPicPr>
          <p:cNvPr id="253" name="Google Shape;253;p48"/>
          <p:cNvPicPr preferRelativeResize="0"/>
          <p:nvPr/>
        </p:nvPicPr>
        <p:blipFill rotWithShape="1">
          <a:blip r:embed="rId3">
            <a:alphaModFix/>
          </a:blip>
          <a:srcRect b="22141" l="0" r="0" t="15702"/>
          <a:stretch/>
        </p:blipFill>
        <p:spPr>
          <a:xfrm rot="5400000">
            <a:off x="2438466" y="147085"/>
            <a:ext cx="4267067" cy="5725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1"/>
          <p:cNvSpPr txBox="1"/>
          <p:nvPr>
            <p:ph type="ctrTitle"/>
          </p:nvPr>
        </p:nvSpPr>
        <p:spPr>
          <a:xfrm>
            <a:off x="685800" y="0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">
                <a:solidFill>
                  <a:srgbClr val="C00000"/>
                </a:solidFill>
              </a:rPr>
              <a:t>Готовое устройство</a:t>
            </a:r>
            <a:endParaRPr b="1" i="1">
              <a:solidFill>
                <a:srgbClr val="C00000"/>
              </a:solidFill>
            </a:endParaRPr>
          </a:p>
        </p:txBody>
      </p:sp>
      <p:pic>
        <p:nvPicPr>
          <p:cNvPr id="259" name="Google Shape;259;p51"/>
          <p:cNvPicPr preferRelativeResize="0"/>
          <p:nvPr/>
        </p:nvPicPr>
        <p:blipFill rotWithShape="1">
          <a:blip r:embed="rId3">
            <a:alphaModFix/>
          </a:blip>
          <a:srcRect b="6755" l="7475" r="14486" t="5067"/>
          <a:stretch/>
        </p:blipFill>
        <p:spPr>
          <a:xfrm>
            <a:off x="491756" y="892228"/>
            <a:ext cx="8160488" cy="4251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"/>
          <p:cNvSpPr txBox="1"/>
          <p:nvPr>
            <p:ph type="title"/>
          </p:nvPr>
        </p:nvSpPr>
        <p:spPr>
          <a:xfrm>
            <a:off x="191475" y="-177371"/>
            <a:ext cx="8520600" cy="10407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1" lang="ru" sz="5400">
                <a:solidFill>
                  <a:srgbClr val="980000"/>
                </a:solidFill>
              </a:rPr>
              <a:t>Вывод</a:t>
            </a:r>
            <a:endParaRPr b="1" i="1" sz="5400">
              <a:solidFill>
                <a:srgbClr val="980000"/>
              </a:solidFill>
            </a:endParaRPr>
          </a:p>
        </p:txBody>
      </p:sp>
      <p:sp>
        <p:nvSpPr>
          <p:cNvPr id="265" name="Google Shape;265;p16"/>
          <p:cNvSpPr txBox="1"/>
          <p:nvPr>
            <p:ph idx="1" type="body"/>
          </p:nvPr>
        </p:nvSpPr>
        <p:spPr>
          <a:xfrm>
            <a:off x="191475" y="863352"/>
            <a:ext cx="9144000" cy="41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ходе работы был сконструирован дистанционно управляемый четвероногий робот, способный ходить по вертикальным ферромагнитным поверхностям и передавать видеоизображение.</a:t>
            </a:r>
            <a:endParaRPr/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Так же были достигнуты поставленные задачи:</a:t>
            </a:r>
            <a:endParaRPr/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	Разработаны 3D модели частей робота в программе Autodesk Fusion 360</a:t>
            </a:r>
            <a:endParaRPr/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	Распечатана 3D модель робота</a:t>
            </a:r>
            <a:endParaRPr/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	Собран квадропод способный передвигаться по горизонтальным и вертикальным ферромагнитным поверхностям</a:t>
            </a:r>
            <a:endParaRPr/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	Написана программу для arduino mega, управляющая роботом</a:t>
            </a:r>
            <a:endParaRPr/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	Налажена система видеопередачи и сервер, к которому можно подключаться на базе модема Tp-link TL-MR3020 и операционной системы для маршрутизаторов OpenWrt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914400" rtl="0" algn="just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Alex</dc:creator>
</cp:coreProperties>
</file>